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66" r:id="rId2"/>
    <p:sldId id="256" r:id="rId3"/>
    <p:sldId id="302" r:id="rId4"/>
    <p:sldId id="257" r:id="rId5"/>
    <p:sldId id="258" r:id="rId6"/>
    <p:sldId id="267" r:id="rId7"/>
    <p:sldId id="268" r:id="rId8"/>
    <p:sldId id="271" r:id="rId9"/>
    <p:sldId id="272" r:id="rId10"/>
    <p:sldId id="273" r:id="rId11"/>
    <p:sldId id="274" r:id="rId12"/>
    <p:sldId id="275" r:id="rId13"/>
    <p:sldId id="276" r:id="rId14"/>
    <p:sldId id="347" r:id="rId15"/>
    <p:sldId id="277" r:id="rId16"/>
    <p:sldId id="278" r:id="rId17"/>
    <p:sldId id="279" r:id="rId18"/>
    <p:sldId id="280" r:id="rId19"/>
    <p:sldId id="338" r:id="rId20"/>
    <p:sldId id="282" r:id="rId21"/>
    <p:sldId id="283" r:id="rId22"/>
    <p:sldId id="284" r:id="rId23"/>
    <p:sldId id="285" r:id="rId24"/>
    <p:sldId id="288" r:id="rId25"/>
    <p:sldId id="289" r:id="rId26"/>
    <p:sldId id="349" r:id="rId27"/>
    <p:sldId id="339" r:id="rId28"/>
    <p:sldId id="290" r:id="rId29"/>
    <p:sldId id="291" r:id="rId30"/>
    <p:sldId id="292" r:id="rId31"/>
    <p:sldId id="293" r:id="rId32"/>
    <p:sldId id="294" r:id="rId33"/>
    <p:sldId id="297" r:id="rId34"/>
    <p:sldId id="350" r:id="rId35"/>
    <p:sldId id="340" r:id="rId36"/>
    <p:sldId id="298" r:id="rId37"/>
    <p:sldId id="299" r:id="rId38"/>
    <p:sldId id="300" r:id="rId39"/>
    <p:sldId id="341" r:id="rId40"/>
    <p:sldId id="301" r:id="rId41"/>
    <p:sldId id="312" r:id="rId42"/>
    <p:sldId id="342" r:id="rId43"/>
    <p:sldId id="313" r:id="rId44"/>
    <p:sldId id="314" r:id="rId45"/>
    <p:sldId id="351" r:id="rId46"/>
    <p:sldId id="315" r:id="rId47"/>
    <p:sldId id="343" r:id="rId48"/>
    <p:sldId id="317" r:id="rId49"/>
    <p:sldId id="344" r:id="rId50"/>
    <p:sldId id="318" r:id="rId51"/>
    <p:sldId id="320" r:id="rId52"/>
    <p:sldId id="321" r:id="rId53"/>
    <p:sldId id="322" r:id="rId54"/>
    <p:sldId id="324" r:id="rId55"/>
    <p:sldId id="352" r:id="rId56"/>
    <p:sldId id="325" r:id="rId57"/>
    <p:sldId id="330" r:id="rId58"/>
    <p:sldId id="326" r:id="rId59"/>
    <p:sldId id="327" r:id="rId60"/>
    <p:sldId id="328" r:id="rId61"/>
    <p:sldId id="345" r:id="rId62"/>
    <p:sldId id="329" r:id="rId63"/>
    <p:sldId id="331" r:id="rId64"/>
    <p:sldId id="353" r:id="rId65"/>
    <p:sldId id="346" r:id="rId66"/>
    <p:sldId id="348" r:id="rId67"/>
    <p:sldId id="332" r:id="rId68"/>
    <p:sldId id="334" r:id="rId69"/>
    <p:sldId id="335"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8" autoAdjust="0"/>
    <p:restoredTop sz="94660"/>
  </p:normalViewPr>
  <p:slideViewPr>
    <p:cSldViewPr snapToGrid="0">
      <p:cViewPr varScale="1">
        <p:scale>
          <a:sx n="81" d="100"/>
          <a:sy n="81" d="100"/>
        </p:scale>
        <p:origin x="74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svg"/><Relationship Id="rId1" Type="http://schemas.openxmlformats.org/officeDocument/2006/relationships/image" Target="../media/image15.png"/><Relationship Id="rId4" Type="http://schemas.openxmlformats.org/officeDocument/2006/relationships/image" Target="../media/image14.svg"/></Relationships>
</file>

<file path=ppt/diagrams/_rels/drawing28.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﴿قَدْ خَلَتْ مِنْ قَبْلِهِمْ مِنَ الْجِنِّ وَالْإِنْسِ﴾</a:t>
          </a:r>
          <a:r>
            <a:rPr lang="ar-SA" sz="2400" dirty="0">
              <a:latin typeface="Sakkal Majalla" panose="02000000000000000000" pitchFamily="2" charset="-78"/>
              <a:cs typeface="Sakkal Majalla" panose="02000000000000000000" pitchFamily="2" charset="-78"/>
            </a:rPr>
            <a:t> فهي بهذا اللفظ</a:t>
          </a:r>
          <a:endParaRPr lang="en-US" sz="24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الأول (38) </a:t>
          </a:r>
          <a:r>
            <a:rPr lang="ar-SA" sz="2800" b="1" dirty="0">
              <a:solidFill>
                <a:schemeClr val="tx1"/>
              </a:solidFill>
              <a:latin typeface="Sakkal Majalla" panose="02000000000000000000" pitchFamily="2" charset="-78"/>
              <a:cs typeface="Sakkal Majalla" panose="02000000000000000000" pitchFamily="2" charset="-78"/>
            </a:rPr>
            <a:t>﴿مِن قَبْلِكُم مِّن الْجِنِّ وَالإِنسِ﴾</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قَالَ ادْخُلُواْ فِي أُمَمٍ قَدْ خَلَتْ </a:t>
          </a:r>
          <a:r>
            <a:rPr lang="ar-SA" sz="2400" u="sng" dirty="0">
              <a:solidFill>
                <a:schemeClr val="tx1"/>
              </a:solidFill>
              <a:latin typeface="Sakkal Majalla" panose="02000000000000000000" pitchFamily="2" charset="-78"/>
              <a:cs typeface="Sakkal Majalla" panose="02000000000000000000" pitchFamily="2" charset="-78"/>
            </a:rPr>
            <a:t>مِن قَبْلِكُم مِّن الْجِنِّ وَالإِنسِ</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فِي النَّارِ كُلَّمَا دَخَلَتْ أُمَّةٌ لَّعَنَتْ أُخْتَهَا حَتَّى إِذَا ادَّارَكُواْ فِيهَا جَمِيعًا قَالَتْ أُخْرَاهُمْ لأُولاهُمْ رَبَّنَا هَؤُلاء أَضَلُّونَا فَآتِهِمْ عَذَابًا ضِعْفًا مِّنَ النَّارِ قَالَ لِكُلٍّ ضِعْفٌ وَلَكِن لاَّ تَعْلَمُونَ (38)</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16713" custScaleY="122854">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custLinFactNeighborX="84196" custLinFactNeighborY="8096">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EG" sz="2800" b="1" dirty="0">
              <a:solidFill>
                <a:schemeClr val="tx1"/>
              </a:solidFill>
              <a:latin typeface="Sakkal Majalla" panose="02000000000000000000" pitchFamily="2" charset="-78"/>
              <a:cs typeface="Sakkal Majalla" panose="02000000000000000000" pitchFamily="2" charset="-78"/>
            </a:rPr>
            <a:t>﴿وَأَمْطَرْنَا عَلَيْهِمْ مَطَرًا﴾</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فيعقبها </a:t>
          </a:r>
          <a:r>
            <a:rPr lang="ar-EG" sz="2800" b="1" dirty="0">
              <a:solidFill>
                <a:schemeClr val="tx1"/>
              </a:solidFill>
              <a:latin typeface="Sakkal Majalla" panose="02000000000000000000" pitchFamily="2" charset="-78"/>
              <a:cs typeface="Sakkal Majalla" panose="02000000000000000000" pitchFamily="2" charset="-78"/>
            </a:rPr>
            <a:t>﴿فَسَاءَ مَطَرُ الْمُنْذَرِينَ﴾</a:t>
          </a:r>
          <a:r>
            <a:rPr lang="ar-EG" sz="2800" dirty="0">
              <a:latin typeface="Sakkal Majalla" panose="02000000000000000000" pitchFamily="2" charset="-78"/>
              <a:cs typeface="Sakkal Majalla" panose="02000000000000000000" pitchFamily="2" charset="-78"/>
            </a:rPr>
            <a:t> </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(84) </a:t>
          </a:r>
          <a:r>
            <a:rPr lang="ar-EG" sz="2800" dirty="0">
              <a:latin typeface="Sakkal Majalla" panose="02000000000000000000" pitchFamily="2" charset="-78"/>
              <a:cs typeface="Sakkal Majalla" panose="02000000000000000000" pitchFamily="2" charset="-78"/>
            </a:rPr>
            <a:t>فيعقبها </a:t>
          </a:r>
          <a:r>
            <a:rPr lang="ar-EG" sz="2800" b="1" dirty="0">
              <a:solidFill>
                <a:schemeClr val="tx1"/>
              </a:solidFill>
              <a:latin typeface="Sakkal Majalla" panose="02000000000000000000" pitchFamily="2" charset="-78"/>
              <a:cs typeface="Sakkal Majalla" panose="02000000000000000000" pitchFamily="2" charset="-78"/>
            </a:rPr>
            <a:t>﴿عَاقِبَةُ الْمُجْرِمِينَ﴾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(وَأَمْطَرْنَا عَلَيْهِم مَّطَرًا فَانظُرْ كَيْفَ كَانَ </a:t>
          </a:r>
          <a:r>
            <a:rPr lang="ar-SA" sz="2800" u="sng" dirty="0">
              <a:solidFill>
                <a:schemeClr val="tx1"/>
              </a:solidFill>
              <a:latin typeface="Sakkal Majalla" panose="02000000000000000000" pitchFamily="2" charset="-78"/>
              <a:cs typeface="Sakkal Majalla" panose="02000000000000000000" pitchFamily="2" charset="-78"/>
            </a:rPr>
            <a:t>عَاقِبَةُ الْمُجْرِمِينَ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(84)).</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EG" sz="2800" b="1" dirty="0">
              <a:solidFill>
                <a:schemeClr val="tx1"/>
              </a:solidFill>
              <a:latin typeface="Sakkal Majalla" panose="02000000000000000000" pitchFamily="2" charset="-78"/>
              <a:cs typeface="Sakkal Majalla" panose="02000000000000000000" pitchFamily="2" charset="-78"/>
            </a:rPr>
            <a:t>﴿وَلَأُصَلِّبَنَّكُمْ﴾</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 </a:t>
          </a:r>
          <a:r>
            <a:rPr lang="ar-SA" sz="2800" b="1" dirty="0">
              <a:latin typeface="Sakkal Majalla" panose="02000000000000000000" pitchFamily="2" charset="-78"/>
              <a:cs typeface="Sakkal Majalla" panose="02000000000000000000" pitchFamily="2" charset="-78"/>
            </a:rPr>
            <a:t>بالواو</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(124) </a:t>
          </a:r>
          <a:r>
            <a:rPr lang="ar-EG" sz="2800" b="1" dirty="0">
              <a:solidFill>
                <a:schemeClr val="tx1"/>
              </a:solidFill>
              <a:latin typeface="Sakkal Majalla" panose="02000000000000000000" pitchFamily="2" charset="-78"/>
              <a:cs typeface="Sakkal Majalla" panose="02000000000000000000" pitchFamily="2" charset="-78"/>
            </a:rPr>
            <a:t>﴿ثُمَّ لأُصَلِّبَنَّكُمْ﴾</a:t>
          </a:r>
          <a:r>
            <a:rPr lang="ar-SA" sz="2800" dirty="0">
              <a:latin typeface="Sakkal Majalla" panose="02000000000000000000" pitchFamily="2" charset="-78"/>
              <a:cs typeface="Sakkal Majalla" panose="02000000000000000000" pitchFamily="2" charset="-78"/>
            </a:rPr>
            <a:t> أول موضع</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(لأُقَطِّعَنَّ أَيْدِيَكُمْ وَأَرْجُلَكُم مِّنْ خِلافٍ</a:t>
          </a:r>
          <a:r>
            <a:rPr lang="ar-SA" sz="2400" u="sng" dirty="0">
              <a:solidFill>
                <a:schemeClr val="tx1"/>
              </a:solidFill>
              <a:latin typeface="Sakkal Majalla" panose="02000000000000000000" pitchFamily="2" charset="-78"/>
              <a:cs typeface="Sakkal Majalla" panose="02000000000000000000" pitchFamily="2" charset="-78"/>
            </a:rPr>
            <a:t> ثُمَّ لأُصَلِّبَنَّكُم</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أَجْمَعِينَ (124))</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﴿وَمَنْ يَهْدِ﴾</a:t>
          </a:r>
          <a:r>
            <a:rPr lang="ar-EG" sz="2800" dirty="0">
              <a:latin typeface="Sakkal Majalla" panose="02000000000000000000" pitchFamily="2" charset="-78"/>
              <a:cs typeface="Sakkal Majalla" panose="02000000000000000000" pitchFamily="2" charset="-78"/>
            </a:rPr>
            <a:t>أو</a:t>
          </a:r>
          <a:r>
            <a:rPr lang="ar-SA" sz="2800" b="1" dirty="0">
              <a:solidFill>
                <a:schemeClr val="tx1"/>
              </a:solidFill>
              <a:latin typeface="Sakkal Majalla" panose="02000000000000000000" pitchFamily="2" charset="-78"/>
              <a:cs typeface="Sakkal Majalla" panose="02000000000000000000" pitchFamily="2" charset="-78"/>
            </a:rPr>
            <a:t>﴿وَمَنْ يَهْدِ اللَّهُ فَهُوَ الْمُهْتَدِ﴾</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 </a:t>
          </a:r>
          <a:r>
            <a:rPr lang="ar-EG"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الْمُهْتَدِ</a:t>
          </a:r>
          <a:r>
            <a:rPr lang="ar-EG"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(178) </a:t>
          </a:r>
          <a:r>
            <a:rPr lang="ar-SA" sz="2800" b="1" dirty="0">
              <a:solidFill>
                <a:schemeClr val="tx1"/>
              </a:solidFill>
              <a:latin typeface="Sakkal Majalla" panose="02000000000000000000" pitchFamily="2" charset="-78"/>
              <a:cs typeface="Sakkal Majalla" panose="02000000000000000000" pitchFamily="2" charset="-78"/>
            </a:rPr>
            <a:t>﴿فَهُوَ الْمُهْتَدِي﴾ </a:t>
          </a:r>
          <a:r>
            <a:rPr lang="ar-EG" sz="2800" b="1" dirty="0">
              <a:latin typeface="Sakkal Majalla" panose="02000000000000000000" pitchFamily="2" charset="-78"/>
              <a:cs typeface="Sakkal Majalla" panose="02000000000000000000" pitchFamily="2" charset="-78"/>
            </a:rPr>
            <a:t>بالياء</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(مَن يَهْدِ اللَّهُ </a:t>
          </a:r>
          <a:r>
            <a:rPr lang="ar-SA" sz="2800" u="sng" dirty="0">
              <a:solidFill>
                <a:schemeClr val="tx1"/>
              </a:solidFill>
              <a:latin typeface="Sakkal Majalla" panose="02000000000000000000" pitchFamily="2" charset="-78"/>
              <a:cs typeface="Sakkal Majalla" panose="02000000000000000000" pitchFamily="2" charset="-78"/>
            </a:rPr>
            <a:t>فَهُوَ الْمُهْتَدِي</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وَمَن يُضْلِلْ فَأُولَئِكَ هُمُ الْخَاسِرُونَ (178))</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 أَتَّبِعُ إِلَّا مَا يُوحَى إِلَيَّ﴾</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(203) </a:t>
          </a:r>
          <a:r>
            <a:rPr lang="ar-SA" sz="2800" b="1" dirty="0">
              <a:solidFill>
                <a:schemeClr val="tx1"/>
              </a:solidFill>
              <a:latin typeface="Sakkal Majalla" panose="02000000000000000000" pitchFamily="2" charset="-78"/>
              <a:cs typeface="Sakkal Majalla" panose="02000000000000000000" pitchFamily="2" charset="-78"/>
            </a:rPr>
            <a:t>﴿إِنَّمَا أَتَّبِعُ مَا يُوحَى إِلَيَّ مِن رَّبِّي﴾</a:t>
          </a:r>
          <a:r>
            <a:rPr lang="ar-SA" sz="2800" dirty="0">
              <a:solidFill>
                <a:schemeClr val="tx1"/>
              </a:solidFill>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t>(وَإِذَا لَمْ تَأْتِهِم بِآيَةٍ قَالُواْ لَوْلاَ اجْتَبَيْتَهَا قُلْ </a:t>
          </a:r>
          <a:r>
            <a:rPr lang="ar-SA" sz="2400" u="sng" dirty="0">
              <a:solidFill>
                <a:schemeClr val="tx1"/>
              </a:solidFill>
            </a:rPr>
            <a:t>إِنَّمَا أَتَّبِعُ مَا يُوحَى إِلَيَّ مِن رَّبِّي </a:t>
          </a:r>
          <a:r>
            <a:rPr lang="ar-SA" sz="2400" dirty="0"/>
            <a:t>هَذَا بَصَائِرُ مِن رَّبِّكُمْ وَهُدًى وَرَحْمَةٌ لِّقَوْمٍ يُؤْمِنُونَ (203))</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﴿تَضَرُّعًا وَخُفْيَةً﴾</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آخر الأعراف (205) </a:t>
          </a:r>
          <a:r>
            <a:rPr lang="ar-SA" sz="2800" b="1" dirty="0">
              <a:solidFill>
                <a:schemeClr val="tx1"/>
              </a:solidFill>
              <a:latin typeface="Sakkal Majalla" panose="02000000000000000000" pitchFamily="2" charset="-78"/>
              <a:cs typeface="Sakkal Majalla" panose="02000000000000000000" pitchFamily="2" charset="-78"/>
            </a:rPr>
            <a:t>﴿تَضَرُّعًا وَخِيفَةً﴾</a:t>
          </a:r>
          <a:r>
            <a:rPr lang="ar-SA" sz="2800" b="1" u="sng" dirty="0">
              <a:solidFill>
                <a:schemeClr val="tx1"/>
              </a:solidFill>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(وَاذْكُر رَّبَّكَ فِي نَفْسِكَ </a:t>
          </a:r>
          <a:r>
            <a:rPr lang="ar-SA" sz="2400" u="sng" dirty="0">
              <a:solidFill>
                <a:schemeClr val="tx1"/>
              </a:solidFill>
              <a:latin typeface="Sakkal Majalla" panose="02000000000000000000" pitchFamily="2" charset="-78"/>
              <a:cs typeface="Sakkal Majalla" panose="02000000000000000000" pitchFamily="2" charset="-78"/>
            </a:rPr>
            <a:t>تَضَرُّعًا وَخِيفَةً</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وَدُونَ الْجَهْرِ مِنَ الْقَوْلِ بِالْغُدُوِّ وَالآصَالِ وَلاَ تَكُن مِّنَ الْغَافِلِينَ (205))</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﴿الَّذِينَ يُقِيمُونَ الصَّلَاةَ﴾</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فيعقبها </a:t>
          </a:r>
          <a:r>
            <a:rPr lang="ar-SA" sz="2800" b="1" dirty="0">
              <a:solidFill>
                <a:schemeClr val="tx1"/>
              </a:solidFill>
              <a:latin typeface="Sakkal Majalla" panose="02000000000000000000" pitchFamily="2" charset="-78"/>
              <a:cs typeface="Sakkal Majalla" panose="02000000000000000000" pitchFamily="2" charset="-78"/>
            </a:rPr>
            <a:t>﴿وَيُؤْتُونَ الزَّكَاةَ﴾</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الأنفال </a:t>
          </a:r>
          <a:r>
            <a:rPr lang="ar-SA" sz="2800" dirty="0">
              <a:latin typeface="Sakkal Majalla" panose="02000000000000000000" pitchFamily="2" charset="-78"/>
              <a:cs typeface="Sakkal Majalla" panose="02000000000000000000" pitchFamily="2" charset="-78"/>
            </a:rPr>
            <a:t>(3) </a:t>
          </a:r>
          <a:r>
            <a:rPr lang="ar-EG" sz="2800" dirty="0">
              <a:latin typeface="Sakkal Majalla" panose="02000000000000000000" pitchFamily="2" charset="-78"/>
              <a:cs typeface="Sakkal Majalla" panose="02000000000000000000" pitchFamily="2" charset="-78"/>
            </a:rPr>
            <a:t>فيعقبها </a:t>
          </a:r>
          <a:r>
            <a:rPr lang="ar-SA" sz="2800" b="1" dirty="0">
              <a:solidFill>
                <a:schemeClr val="tx1"/>
              </a:solidFill>
              <a:latin typeface="Sakkal Majalla" panose="02000000000000000000" pitchFamily="2" charset="-78"/>
              <a:cs typeface="Sakkal Majalla" panose="02000000000000000000" pitchFamily="2" charset="-78"/>
            </a:rPr>
            <a:t>﴿وَمِمَّا رَزَقْنَاهُمْ يُنفِقُونَ﴾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(الَّذِينَ يُقِيمُونَ الصَّلاةَ </a:t>
          </a:r>
          <a:r>
            <a:rPr lang="ar-SA" sz="2800" u="sng" dirty="0">
              <a:solidFill>
                <a:schemeClr val="tx1"/>
              </a:solidFill>
              <a:latin typeface="Sakkal Majalla" panose="02000000000000000000" pitchFamily="2" charset="-78"/>
              <a:cs typeface="Sakkal Majalla" panose="02000000000000000000" pitchFamily="2" charset="-78"/>
            </a:rPr>
            <a:t>وَمِمَّا رَزَقْنَاهُمْ يُنفِقُونَ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(3) أُوْلَئِكَ هُمُ الْمُؤْمِنُونَ حَقًّا لَّهُمْ دَرَجَاتٌ عِندَ رَبِّهِمْ وَمَغْفِرَةٌ وَرِزْقٌ كَرِيمٌ (4))</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﴿وَيَغْفِرْ لَكُمْ﴾</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فيعقبها </a:t>
          </a:r>
          <a:r>
            <a:rPr lang="ar-SA" sz="2800" b="1" dirty="0">
              <a:solidFill>
                <a:schemeClr val="tx1"/>
              </a:solidFill>
              <a:latin typeface="Sakkal Majalla" panose="02000000000000000000" pitchFamily="2" charset="-78"/>
              <a:cs typeface="Sakkal Majalla" panose="02000000000000000000" pitchFamily="2" charset="-78"/>
            </a:rPr>
            <a:t>﴿ذُنُوبَكُمْ﴾</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أو </a:t>
          </a:r>
          <a:r>
            <a:rPr lang="ar-SA" sz="2800" b="1" dirty="0">
              <a:solidFill>
                <a:schemeClr val="tx1"/>
              </a:solidFill>
              <a:latin typeface="Sakkal Majalla" panose="02000000000000000000" pitchFamily="2" charset="-78"/>
              <a:cs typeface="Sakkal Majalla" panose="02000000000000000000" pitchFamily="2" charset="-78"/>
            </a:rPr>
            <a:t>﴿وَاللَّهُ غَفُورٌ رَحِيمٌ﴾</a:t>
          </a:r>
          <a:r>
            <a:rPr lang="ar-SA" sz="2800" dirty="0">
              <a:solidFill>
                <a:schemeClr val="tx1"/>
              </a:solidFill>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الأنفال </a:t>
          </a:r>
          <a:r>
            <a:rPr lang="ar-SA" sz="2800" dirty="0">
              <a:latin typeface="Sakkal Majalla" panose="02000000000000000000" pitchFamily="2" charset="-78"/>
              <a:cs typeface="Sakkal Majalla" panose="02000000000000000000" pitchFamily="2" charset="-78"/>
            </a:rPr>
            <a:t>(29) </a:t>
          </a:r>
          <a:r>
            <a:rPr lang="ar-EG" sz="2800" dirty="0">
              <a:latin typeface="Sakkal Majalla" panose="02000000000000000000" pitchFamily="2" charset="-78"/>
              <a:cs typeface="Sakkal Majalla" panose="02000000000000000000" pitchFamily="2" charset="-78"/>
            </a:rPr>
            <a:t>فيعقبها </a:t>
          </a:r>
          <a:r>
            <a:rPr lang="ar-SA" sz="2800" b="1" dirty="0">
              <a:solidFill>
                <a:schemeClr val="tx1"/>
              </a:solidFill>
              <a:latin typeface="Sakkal Majalla" panose="02000000000000000000" pitchFamily="2" charset="-78"/>
              <a:cs typeface="Sakkal Majalla" panose="02000000000000000000" pitchFamily="2" charset="-78"/>
            </a:rPr>
            <a:t>﴿وَاللَّهُ ذُو الْفَضْلِ الْعَظِيمِ﴾</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(يَا أَيُّهَا الَّذِينَ آمَنُواْ إِن تَتَّقُواْ اللَّهَ يَجْعَل لَّكُمْ فُرْقَاناً وَيُكَفِّرْ عَنكُمْ سَيِّئَاتِكُمْ وَيَغْفِرْ لَكُمْ </a:t>
          </a:r>
          <a:r>
            <a:rPr lang="ar-SA" sz="2400" u="sng" dirty="0">
              <a:solidFill>
                <a:schemeClr val="tx1"/>
              </a:solidFill>
              <a:latin typeface="Sakkal Majalla" panose="02000000000000000000" pitchFamily="2" charset="-78"/>
              <a:cs typeface="Sakkal Majalla" panose="02000000000000000000" pitchFamily="2" charset="-78"/>
            </a:rPr>
            <a:t>وَاللَّهُ ذُو الْفَضْلِ الْعَظِيمِ </a:t>
          </a:r>
          <a:r>
            <a:rPr lang="ar-SA" sz="2400" dirty="0">
              <a:latin typeface="Sakkal Majalla" panose="02000000000000000000" pitchFamily="2" charset="-78"/>
              <a:cs typeface="Sakkal Majalla" panose="02000000000000000000" pitchFamily="2" charset="-78"/>
            </a:rPr>
            <a:t>(29))</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﴿وَإِذَا تُتْلَى عَلَيْهِمْ آَيَاتُنَا بَيِّنَاتٍ﴾</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الأنفال </a:t>
          </a:r>
          <a:r>
            <a:rPr lang="ar-SA" sz="2800" dirty="0">
              <a:latin typeface="Sakkal Majalla" panose="02000000000000000000" pitchFamily="2" charset="-78"/>
              <a:cs typeface="Sakkal Majalla" panose="02000000000000000000" pitchFamily="2" charset="-78"/>
            </a:rPr>
            <a:t>(31) </a:t>
          </a:r>
          <a:r>
            <a:rPr lang="ar-SA" sz="2800" b="1" dirty="0">
              <a:solidFill>
                <a:schemeClr val="tx1"/>
              </a:solidFill>
              <a:latin typeface="Sakkal Majalla" panose="02000000000000000000" pitchFamily="2" charset="-78"/>
              <a:cs typeface="Sakkal Majalla" panose="02000000000000000000" pitchFamily="2" charset="-78"/>
            </a:rPr>
            <a:t>﴿وَإِذَا تُتْلَى عَلَيْهِمْ آيَاتُنَا﴾</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من غير</a:t>
          </a:r>
          <a:r>
            <a:rPr lang="ar-EG"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بَيِّنَاتٍ</a:t>
          </a:r>
          <a:r>
            <a:rPr lang="ar-EG"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وَإِذَا تُتْلَى عَلَيْهِمْ آيَاتُنَا</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قَالُواْ قَدْ سَمِعْنَا لَوْ نَشَاء لَقُلْنَا مِثْلَ هَذَا إِنْ هَذَا إِلاَّ أَسَاطِيرُ الأَوَّلِينَ (31))</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﴿بَصِيرٌ بِمَا يَعْمَلُونَ﴾</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a:t>
          </a:r>
          <a:r>
            <a:rPr lang="ar-SA" sz="2800" b="1" dirty="0">
              <a:latin typeface="Sakkal Majalla" panose="02000000000000000000" pitchFamily="2" charset="-78"/>
              <a:cs typeface="Sakkal Majalla" panose="02000000000000000000" pitchFamily="2" charset="-78"/>
            </a:rPr>
            <a:t>بياء الغيبة</a:t>
          </a:r>
          <a:r>
            <a:rPr lang="ar-EG" sz="2800" dirty="0">
              <a:latin typeface="Sakkal Majalla" panose="02000000000000000000" pitchFamily="2" charset="-78"/>
              <a:cs typeface="Sakkal Majalla" panose="02000000000000000000" pitchFamily="2" charset="-78"/>
            </a:rPr>
            <a:t>)  فهي بهذا اللفظ</a:t>
          </a:r>
          <a:r>
            <a:rPr lang="ar-EG" sz="2800" b="1" dirty="0">
              <a:latin typeface="Sakkal Majalla" panose="02000000000000000000" pitchFamily="2" charset="-78"/>
              <a:cs typeface="Sakkal Majalla" panose="02000000000000000000" pitchFamily="2" charset="-78"/>
            </a:rPr>
            <a:t>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الأنفال </a:t>
          </a:r>
          <a:r>
            <a:rPr lang="ar-SA" sz="2800" dirty="0">
              <a:latin typeface="Sakkal Majalla" panose="02000000000000000000" pitchFamily="2" charset="-78"/>
              <a:cs typeface="Sakkal Majalla" panose="02000000000000000000" pitchFamily="2" charset="-78"/>
            </a:rPr>
            <a:t>(39) </a:t>
          </a:r>
          <a:r>
            <a:rPr lang="ar-SA" sz="2800" b="1" dirty="0">
              <a:solidFill>
                <a:schemeClr val="tx1"/>
              </a:solidFill>
              <a:latin typeface="Sakkal Majalla" panose="02000000000000000000" pitchFamily="2" charset="-78"/>
              <a:cs typeface="Sakkal Majalla" panose="02000000000000000000" pitchFamily="2" charset="-78"/>
            </a:rPr>
            <a:t>﴿بِمَا يَعْمَلُونَ بَصِيرٌ﴾</a:t>
          </a:r>
          <a:r>
            <a:rPr lang="ar-SA" sz="2800" dirty="0">
              <a:solidFill>
                <a:schemeClr val="tx1"/>
              </a:solidFill>
              <a:latin typeface="Sakkal Majalla" panose="02000000000000000000" pitchFamily="2" charset="-78"/>
              <a:cs typeface="Sakkal Majalla" panose="02000000000000000000" pitchFamily="2" charset="-78"/>
            </a:rPr>
            <a:t> </a:t>
          </a:r>
          <a:r>
            <a:rPr lang="ar-EG" sz="2800" b="1" dirty="0">
              <a:latin typeface="Sakkal Majalla" panose="02000000000000000000" pitchFamily="2" charset="-78"/>
              <a:cs typeface="Sakkal Majalla" panose="02000000000000000000" pitchFamily="2" charset="-78"/>
            </a:rPr>
            <a:t>فبعكسها</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(وَقَاتِلُوهُمْ حَتَّى لاَ تَكُونَ فِتْنَةٌ وَيَكُونَ الدِّينُ كُلُّهُ لِلَّه فَإِنِ انتَهَوْا فَإِنَّ اللَّهَ </a:t>
          </a:r>
          <a:r>
            <a:rPr lang="ar-SA" sz="2800" u="sng" dirty="0">
              <a:solidFill>
                <a:schemeClr val="tx1"/>
              </a:solidFill>
              <a:latin typeface="Sakkal Majalla" panose="02000000000000000000" pitchFamily="2" charset="-78"/>
              <a:cs typeface="Sakkal Majalla" panose="02000000000000000000" pitchFamily="2" charset="-78"/>
            </a:rPr>
            <a:t>بِمَا يَعْمَلُونَ بَصِيرٌ</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(39))</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﴿فَإِنَّ لِلَّهِ﴾</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r>
            <a:rPr lang="ar-EG" sz="2800" b="1" dirty="0">
              <a:latin typeface="Sakkal Majalla" panose="02000000000000000000" pitchFamily="2" charset="-78"/>
              <a:cs typeface="Sakkal Majalla" panose="02000000000000000000" pitchFamily="2" charset="-78"/>
            </a:rPr>
            <a:t> </a:t>
          </a:r>
          <a:r>
            <a:rPr lang="ar-EG" sz="2800" dirty="0">
              <a:solidFill>
                <a:schemeClr val="tx1"/>
              </a:solidFill>
              <a:latin typeface="Sakkal Majalla" panose="02000000000000000000" pitchFamily="2" charset="-78"/>
              <a:cs typeface="Sakkal Majalla" panose="02000000000000000000" pitchFamily="2" charset="-78"/>
            </a:rPr>
            <a:t>(بكسر الهمزة )</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الأنفال </a:t>
          </a:r>
          <a:r>
            <a:rPr lang="ar-SA" sz="2800" dirty="0">
              <a:latin typeface="Sakkal Majalla" panose="02000000000000000000" pitchFamily="2" charset="-78"/>
              <a:cs typeface="Sakkal Majalla" panose="02000000000000000000" pitchFamily="2" charset="-78"/>
            </a:rPr>
            <a:t>(41) </a:t>
          </a:r>
          <a:r>
            <a:rPr lang="ar-SA" sz="2800" b="1" dirty="0">
              <a:solidFill>
                <a:schemeClr val="tx1"/>
              </a:solidFill>
              <a:latin typeface="Sakkal Majalla" panose="02000000000000000000" pitchFamily="2" charset="-78"/>
              <a:cs typeface="Sakkal Majalla" panose="02000000000000000000" pitchFamily="2" charset="-78"/>
            </a:rPr>
            <a:t>﴿فَأَنَّ لِلَّهِ﴾</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a:t>
          </a:r>
          <a:r>
            <a:rPr lang="ar-EG" sz="2800" b="1" dirty="0">
              <a:latin typeface="Sakkal Majalla" panose="02000000000000000000" pitchFamily="2" charset="-78"/>
              <a:cs typeface="Sakkal Majalla" panose="02000000000000000000" pitchFamily="2" charset="-78"/>
            </a:rPr>
            <a:t>بفتح الهمزة</a:t>
          </a:r>
          <a:r>
            <a:rPr lang="ar-EG" sz="2800" dirty="0">
              <a:latin typeface="Sakkal Majalla" panose="02000000000000000000" pitchFamily="2" charset="-78"/>
              <a:cs typeface="Sakkal Majalla" panose="02000000000000000000" pitchFamily="2" charset="-78"/>
            </a:rPr>
            <a:t>)</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000" dirty="0">
              <a:latin typeface="Sakkal Majalla" panose="02000000000000000000" pitchFamily="2" charset="-78"/>
              <a:cs typeface="Sakkal Majalla" panose="02000000000000000000" pitchFamily="2" charset="-78"/>
            </a:rPr>
            <a:t>(وَاعْلَمُواْ أَنَّمَا غَنِمْتُم مِّن شَيْءٍ </a:t>
          </a:r>
          <a:r>
            <a:rPr lang="ar-SA" sz="2000" u="sng" dirty="0">
              <a:solidFill>
                <a:schemeClr val="tx1"/>
              </a:solidFill>
              <a:latin typeface="Sakkal Majalla" panose="02000000000000000000" pitchFamily="2" charset="-78"/>
              <a:cs typeface="Sakkal Majalla" panose="02000000000000000000" pitchFamily="2" charset="-78"/>
            </a:rPr>
            <a:t>فَأَنَّ لِلَّهِ</a:t>
          </a:r>
          <a:r>
            <a:rPr lang="ar-SA" sz="2000" dirty="0">
              <a:solidFill>
                <a:schemeClr val="tx1"/>
              </a:solidFill>
              <a:latin typeface="Sakkal Majalla" panose="02000000000000000000" pitchFamily="2" charset="-78"/>
              <a:cs typeface="Sakkal Majalla" panose="02000000000000000000" pitchFamily="2" charset="-78"/>
            </a:rPr>
            <a:t> </a:t>
          </a:r>
          <a:r>
            <a:rPr lang="ar-SA" sz="2000" dirty="0">
              <a:latin typeface="Sakkal Majalla" panose="02000000000000000000" pitchFamily="2" charset="-78"/>
              <a:cs typeface="Sakkal Majalla" panose="02000000000000000000" pitchFamily="2" charset="-78"/>
            </a:rPr>
            <a:t>خُمُسَهُ وَلِلرَّسُولِ وَلِذِي الْقُرْبَى وَالْيَتَامَى وَالْمَسَاكِينِ وَابْنِ السَّبِيلِ إِن كُنتُمْ آمَنتُمْ بِاللَّهِ وَمَا أَنزَلْنَا عَلَى عَبْدِنَا يَوْمَ الْفُرْقَانِ يَوْمَ الْتَقَى الْجَمْعَانِ وَاللَّهُ عَلَى كُلِّ شَيْءٍ قَدِيرٌ (41))</a:t>
          </a:r>
          <a:endParaRPr lang="en-US" sz="20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﴿فَذُوقُوا الْعَذَابَ بِمَا كُنْتُمْ تَكْفُرُونَ﴾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 </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(39)</a:t>
          </a:r>
          <a:r>
            <a:rPr lang="ar-SA" sz="2800" b="1" dirty="0">
              <a:latin typeface="Sakkal Majalla" panose="02000000000000000000" pitchFamily="2" charset="-78"/>
              <a:cs typeface="Sakkal Majalla" panose="02000000000000000000" pitchFamily="2" charset="-78"/>
            </a:rPr>
            <a:t> </a:t>
          </a:r>
          <a:r>
            <a:rPr lang="ar-SA" sz="2800" b="1" dirty="0">
              <a:solidFill>
                <a:schemeClr val="tx1"/>
              </a:solidFill>
              <a:latin typeface="Sakkal Majalla" panose="02000000000000000000" pitchFamily="2" charset="-78"/>
              <a:cs typeface="Sakkal Majalla" panose="02000000000000000000" pitchFamily="2" charset="-78"/>
            </a:rPr>
            <a:t>﴿بِمَا كُنتُمْ تَكْسِبُونَ﴾ </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dgm:spPr/>
      <dgm:t>
        <a:bodyPr/>
        <a:lstStyle/>
        <a:p>
          <a:pPr rtl="1"/>
          <a:r>
            <a:rPr lang="ar-SA" dirty="0">
              <a:latin typeface="Sakkal Majalla" panose="02000000000000000000" pitchFamily="2" charset="-78"/>
              <a:cs typeface="Sakkal Majalla" panose="02000000000000000000" pitchFamily="2" charset="-78"/>
            </a:rPr>
            <a:t>وَقَالَتْ أُولاهُمْ لأُخْرَاهُمْ فَمَا كَانَ لَكُمْ عَلَيْنَا مِن فَضْلٍ فَذُوقُواْ الْعَذَابَ </a:t>
          </a:r>
          <a:r>
            <a:rPr lang="ar-SA" u="sng" dirty="0">
              <a:solidFill>
                <a:schemeClr val="tx1"/>
              </a:solidFill>
              <a:latin typeface="Sakkal Majalla" panose="02000000000000000000" pitchFamily="2" charset="-78"/>
              <a:cs typeface="Sakkal Majalla" panose="02000000000000000000" pitchFamily="2" charset="-78"/>
            </a:rPr>
            <a:t>بِمَا كُنتُمْ تَكْسِبُونَ</a:t>
          </a:r>
          <a:r>
            <a:rPr lang="ar-SA" dirty="0">
              <a:solidFill>
                <a:schemeClr val="tx1"/>
              </a:solidFill>
              <a:latin typeface="Sakkal Majalla" panose="02000000000000000000" pitchFamily="2" charset="-78"/>
              <a:cs typeface="Sakkal Majalla" panose="02000000000000000000" pitchFamily="2" charset="-78"/>
            </a:rPr>
            <a:t> </a:t>
          </a:r>
          <a:r>
            <a:rPr lang="ar-SA" dirty="0">
              <a:latin typeface="Sakkal Majalla" panose="02000000000000000000" pitchFamily="2" charset="-78"/>
              <a:cs typeface="Sakkal Majalla" panose="02000000000000000000" pitchFamily="2" charset="-78"/>
            </a:rPr>
            <a:t>(39)</a:t>
          </a:r>
          <a:endParaRPr lang="en-US"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﴿إِنِّيَ أَخَافُ اللَّهَ</a:t>
          </a:r>
          <a:r>
            <a:rPr lang="ar-EG" sz="2800" dirty="0">
              <a:solidFill>
                <a:schemeClr val="tx1"/>
              </a:solidFill>
              <a:latin typeface="Sakkal Majalla" panose="02000000000000000000" pitchFamily="2" charset="-78"/>
              <a:cs typeface="Sakkal Majalla" panose="02000000000000000000" pitchFamily="2" charset="-78"/>
            </a:rPr>
            <a:t>﴾</a:t>
          </a:r>
          <a:r>
            <a:rPr lang="ar-EG" sz="2800" dirty="0">
              <a:latin typeface="Sakkal Majalla" panose="02000000000000000000" pitchFamily="2" charset="-78"/>
              <a:cs typeface="Sakkal Majalla" panose="02000000000000000000" pitchFamily="2" charset="-78"/>
            </a:rPr>
            <a:t> فيعقبها </a:t>
          </a:r>
          <a:r>
            <a:rPr lang="ar-SA" sz="2800" b="1" dirty="0">
              <a:solidFill>
                <a:schemeClr val="tx1"/>
              </a:solidFill>
              <a:latin typeface="Sakkal Majalla" panose="02000000000000000000" pitchFamily="2" charset="-78"/>
              <a:cs typeface="Sakkal Majalla" panose="02000000000000000000" pitchFamily="2" charset="-78"/>
            </a:rPr>
            <a:t>﴿رَبَّ الْعَالَمِينَ﴾</a:t>
          </a:r>
          <a:r>
            <a:rPr lang="ar-SA" sz="2800" dirty="0">
              <a:solidFill>
                <a:schemeClr val="tx1"/>
              </a:solidFill>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الأنفال </a:t>
          </a:r>
          <a:r>
            <a:rPr lang="ar-SA" sz="2800" dirty="0">
              <a:latin typeface="Sakkal Majalla" panose="02000000000000000000" pitchFamily="2" charset="-78"/>
              <a:cs typeface="Sakkal Majalla" panose="02000000000000000000" pitchFamily="2" charset="-78"/>
            </a:rPr>
            <a:t>(48) </a:t>
          </a:r>
          <a:r>
            <a:rPr lang="ar-EG" sz="2800" dirty="0">
              <a:latin typeface="Sakkal Majalla" panose="02000000000000000000" pitchFamily="2" charset="-78"/>
              <a:cs typeface="Sakkal Majalla" panose="02000000000000000000" pitchFamily="2" charset="-78"/>
            </a:rPr>
            <a:t>فيعقبها </a:t>
          </a:r>
          <a:r>
            <a:rPr lang="ar-SA" sz="2800" b="1" dirty="0">
              <a:solidFill>
                <a:schemeClr val="tx1"/>
              </a:solidFill>
              <a:latin typeface="Sakkal Majalla" panose="02000000000000000000" pitchFamily="2" charset="-78"/>
              <a:cs typeface="Sakkal Majalla" panose="02000000000000000000" pitchFamily="2" charset="-78"/>
            </a:rPr>
            <a:t>﴿وَاللَّهُ شَدِيدُ الْعِقَابِ﴾</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(وَإِذْ زَيَّنَ لَهُمُ الشَّيْطَانُ أَعْمَالَهُمْ وَقَالَ لاَ غَالِبَ لَكُمُ الْيَوْمَ مِنَ النَّاسِ وَإِنِّي جَارٌ لَّكُمْ فَلَمَّا تَرَاءَتِ الْفِئَتَانِ نَكَصَ عَلَى عَقِبَيْهِ وَقَالَ إِنِّي بَرِيءٌ مِّنكُمْ إِنِّي أَرَى مَا لاَ تَرَوْنَ </a:t>
          </a:r>
          <a:r>
            <a:rPr lang="ar-SA" sz="2400" u="sng" dirty="0">
              <a:solidFill>
                <a:schemeClr val="tx1"/>
              </a:solidFill>
              <a:latin typeface="Sakkal Majalla" panose="02000000000000000000" pitchFamily="2" charset="-78"/>
              <a:cs typeface="Sakkal Majalla" panose="02000000000000000000" pitchFamily="2" charset="-78"/>
            </a:rPr>
            <a:t>إِنِّيَ أَخَافُ اللَّهَ</a:t>
          </a:r>
          <a:r>
            <a:rPr lang="ar-SA" sz="2400" dirty="0">
              <a:solidFill>
                <a:schemeClr val="tx1"/>
              </a:solidFill>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وَاللَّهُ شَدِيدُ الْعِقَابِ</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(48))</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01951" custScaleY="115908">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C291310-547C-4F4E-A464-7B80ACBF07F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CF379DC-3045-4F29-BF88-1EC1B708B4F8}">
      <dgm:prSet/>
      <dgm:spPr/>
      <dgm:t>
        <a:bodyPr/>
        <a:lstStyle/>
        <a:p>
          <a:pPr rtl="1"/>
          <a:r>
            <a:rPr lang="ar-SA" dirty="0">
              <a:latin typeface="Sakkal Majalla" panose="02000000000000000000" pitchFamily="2" charset="-78"/>
              <a:cs typeface="Sakkal Majalla" panose="02000000000000000000" pitchFamily="2" charset="-78"/>
            </a:rPr>
            <a:t>كيف نُضْبَط (إنّ في ذلك </a:t>
          </a:r>
          <a:r>
            <a:rPr lang="ar-SA" u="sng" dirty="0">
              <a:latin typeface="Sakkal Majalla" panose="02000000000000000000" pitchFamily="2" charset="-78"/>
              <a:cs typeface="Sakkal Majalla" panose="02000000000000000000" pitchFamily="2" charset="-78"/>
            </a:rPr>
            <a:t>لآية</a:t>
          </a:r>
          <a:r>
            <a:rPr lang="ar-SA" dirty="0">
              <a:latin typeface="Sakkal Majalla" panose="02000000000000000000" pitchFamily="2" charset="-78"/>
              <a:cs typeface="Sakkal Majalla" panose="02000000000000000000" pitchFamily="2" charset="-78"/>
            </a:rPr>
            <a:t>) و (إنّ في ذلك ل</a:t>
          </a:r>
          <a:r>
            <a:rPr lang="ar-SA" u="sng" dirty="0">
              <a:latin typeface="Sakkal Majalla" panose="02000000000000000000" pitchFamily="2" charset="-78"/>
              <a:cs typeface="Sakkal Majalla" panose="02000000000000000000" pitchFamily="2" charset="-78"/>
            </a:rPr>
            <a:t>آيات</a:t>
          </a:r>
          <a:r>
            <a:rPr lang="ar-SA" dirty="0">
              <a:latin typeface="Sakkal Majalla" panose="02000000000000000000" pitchFamily="2" charset="-78"/>
              <a:cs typeface="Sakkal Majalla" panose="02000000000000000000" pitchFamily="2" charset="-78"/>
            </a:rPr>
            <a:t> ) في سورة النحل</a:t>
          </a:r>
          <a:endParaRPr lang="en-US" dirty="0"/>
        </a:p>
      </dgm:t>
    </dgm:pt>
    <dgm:pt modelId="{41735888-587C-4A03-B266-86FA59E28F3A}" type="parTrans" cxnId="{EB58A220-BC5D-42A0-AEA7-1D8EA15F23EE}">
      <dgm:prSet/>
      <dgm:spPr/>
      <dgm:t>
        <a:bodyPr/>
        <a:lstStyle/>
        <a:p>
          <a:endParaRPr lang="en-US"/>
        </a:p>
      </dgm:t>
    </dgm:pt>
    <dgm:pt modelId="{894D0904-6CDA-4542-8014-F09BD47DDC1B}" type="sibTrans" cxnId="{EB58A220-BC5D-42A0-AEA7-1D8EA15F23EE}">
      <dgm:prSet/>
      <dgm:spPr/>
      <dgm:t>
        <a:bodyPr/>
        <a:lstStyle/>
        <a:p>
          <a:endParaRPr lang="en-US"/>
        </a:p>
      </dgm:t>
    </dgm:pt>
    <dgm:pt modelId="{E4C9D96B-50D1-4B87-8D43-A92EC03653C7}">
      <dgm:prSet/>
      <dgm:spPr/>
      <dgm:t>
        <a:bodyPr/>
        <a:lstStyle/>
        <a:p>
          <a:pPr rtl="1"/>
          <a:r>
            <a:rPr lang="ar-SA" dirty="0">
              <a:latin typeface="Sakkal Majalla" panose="02000000000000000000" pitchFamily="2" charset="-78"/>
              <a:cs typeface="Sakkal Majalla" panose="02000000000000000000" pitchFamily="2" charset="-78"/>
            </a:rPr>
            <a:t>تأتي كلمة (آيات) مع كلمة (مسخرات)</a:t>
          </a:r>
          <a:endParaRPr lang="en-US" dirty="0">
            <a:latin typeface="Sakkal Majalla" panose="02000000000000000000" pitchFamily="2" charset="-78"/>
            <a:cs typeface="Sakkal Majalla" panose="02000000000000000000" pitchFamily="2" charset="-78"/>
          </a:endParaRPr>
        </a:p>
      </dgm:t>
    </dgm:pt>
    <dgm:pt modelId="{D291AD13-75FA-4C9F-8DBC-CE4192340D85}" type="parTrans" cxnId="{A0DFA219-3EF0-456B-A6B3-8806953DA9AB}">
      <dgm:prSet/>
      <dgm:spPr/>
      <dgm:t>
        <a:bodyPr/>
        <a:lstStyle/>
        <a:p>
          <a:endParaRPr lang="en-US"/>
        </a:p>
      </dgm:t>
    </dgm:pt>
    <dgm:pt modelId="{B1EAE04D-7563-417F-8E86-0DE756D45E4E}" type="sibTrans" cxnId="{A0DFA219-3EF0-456B-A6B3-8806953DA9AB}">
      <dgm:prSet/>
      <dgm:spPr/>
      <dgm:t>
        <a:bodyPr/>
        <a:lstStyle/>
        <a:p>
          <a:endParaRPr lang="en-US"/>
        </a:p>
      </dgm:t>
    </dgm:pt>
    <dgm:pt modelId="{A9943486-ABBA-4C32-A966-DD1F929F72CD}" type="pres">
      <dgm:prSet presAssocID="{DC291310-547C-4F4E-A464-7B80ACBF07FD}" presName="root" presStyleCnt="0">
        <dgm:presLayoutVars>
          <dgm:dir/>
          <dgm:resizeHandles val="exact"/>
        </dgm:presLayoutVars>
      </dgm:prSet>
      <dgm:spPr/>
    </dgm:pt>
    <dgm:pt modelId="{EAFA0B84-5D96-40DC-9BB8-C3E643C92A20}" type="pres">
      <dgm:prSet presAssocID="{8CF379DC-3045-4F29-BF88-1EC1B708B4F8}" presName="compNode" presStyleCnt="0"/>
      <dgm:spPr/>
    </dgm:pt>
    <dgm:pt modelId="{1E0C2DF3-5394-489E-89F5-E79963DDA309}" type="pres">
      <dgm:prSet presAssocID="{8CF379DC-3045-4F29-BF88-1EC1B708B4F8}" presName="iconRect" presStyleLbl="node1" presStyleIdx="0" presStyleCnt="2" custLinFactX="30556" custLinFactNeighborX="100000" custLinFactNeighborY="-238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EA90EBB7-0BD3-4A07-B2AB-82D8578A9987}" type="pres">
      <dgm:prSet presAssocID="{8CF379DC-3045-4F29-BF88-1EC1B708B4F8}" presName="spaceRect" presStyleCnt="0"/>
      <dgm:spPr/>
    </dgm:pt>
    <dgm:pt modelId="{F4636452-6E16-413E-B548-A5E07ED189A2}" type="pres">
      <dgm:prSet presAssocID="{8CF379DC-3045-4F29-BF88-1EC1B708B4F8}" presName="textRect" presStyleLbl="revTx" presStyleIdx="0" presStyleCnt="2" custScaleX="276468" custLinFactNeighborX="58750" custLinFactNeighborY="-54990">
        <dgm:presLayoutVars>
          <dgm:chMax val="1"/>
          <dgm:chPref val="1"/>
        </dgm:presLayoutVars>
      </dgm:prSet>
      <dgm:spPr/>
    </dgm:pt>
    <dgm:pt modelId="{CB884745-D779-419F-950D-ABD25B0C1382}" type="pres">
      <dgm:prSet presAssocID="{894D0904-6CDA-4542-8014-F09BD47DDC1B}" presName="sibTrans" presStyleCnt="0"/>
      <dgm:spPr/>
    </dgm:pt>
    <dgm:pt modelId="{A9E13CC4-2D42-4E7D-8DDC-75F5619B5DCC}" type="pres">
      <dgm:prSet presAssocID="{E4C9D96B-50D1-4B87-8D43-A92EC03653C7}" presName="compNode" presStyleCnt="0"/>
      <dgm:spPr/>
    </dgm:pt>
    <dgm:pt modelId="{1CF01CC2-AF19-44B2-9C2B-F52E6AA23020}" type="pres">
      <dgm:prSet presAssocID="{E4C9D96B-50D1-4B87-8D43-A92EC03653C7}" presName="iconRect" presStyleLbl="node1" presStyleIdx="1" presStyleCnt="2" custLinFactX="-100000" custLinFactNeighborX="-194641" custLinFactNeighborY="-6709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 Chime"/>
        </a:ext>
      </dgm:extLst>
    </dgm:pt>
    <dgm:pt modelId="{EC5C0EAF-A9E1-43A7-B9E7-D498DD1C2827}" type="pres">
      <dgm:prSet presAssocID="{E4C9D96B-50D1-4B87-8D43-A92EC03653C7}" presName="spaceRect" presStyleCnt="0"/>
      <dgm:spPr/>
    </dgm:pt>
    <dgm:pt modelId="{8669626A-4BB6-4006-A365-5AB9887C0D7D}" type="pres">
      <dgm:prSet presAssocID="{E4C9D96B-50D1-4B87-8D43-A92EC03653C7}" presName="textRect" presStyleLbl="revTx" presStyleIdx="1" presStyleCnt="2" custLinFactX="-32588" custLinFactNeighborX="-100000" custLinFactNeighborY="-24102">
        <dgm:presLayoutVars>
          <dgm:chMax val="1"/>
          <dgm:chPref val="1"/>
        </dgm:presLayoutVars>
      </dgm:prSet>
      <dgm:spPr/>
    </dgm:pt>
  </dgm:ptLst>
  <dgm:cxnLst>
    <dgm:cxn modelId="{A0DFA219-3EF0-456B-A6B3-8806953DA9AB}" srcId="{DC291310-547C-4F4E-A464-7B80ACBF07FD}" destId="{E4C9D96B-50D1-4B87-8D43-A92EC03653C7}" srcOrd="1" destOrd="0" parTransId="{D291AD13-75FA-4C9F-8DBC-CE4192340D85}" sibTransId="{B1EAE04D-7563-417F-8E86-0DE756D45E4E}"/>
    <dgm:cxn modelId="{EB58A220-BC5D-42A0-AEA7-1D8EA15F23EE}" srcId="{DC291310-547C-4F4E-A464-7B80ACBF07FD}" destId="{8CF379DC-3045-4F29-BF88-1EC1B708B4F8}" srcOrd="0" destOrd="0" parTransId="{41735888-587C-4A03-B266-86FA59E28F3A}" sibTransId="{894D0904-6CDA-4542-8014-F09BD47DDC1B}"/>
    <dgm:cxn modelId="{DB52BC2B-99E7-4BE5-B0A0-5EBC715E887A}" type="presOf" srcId="{DC291310-547C-4F4E-A464-7B80ACBF07FD}" destId="{A9943486-ABBA-4C32-A966-DD1F929F72CD}" srcOrd="0" destOrd="0" presId="urn:microsoft.com/office/officeart/2018/2/layout/IconLabelList"/>
    <dgm:cxn modelId="{D3C5DA49-62C6-464F-B373-5AA96C252E34}" type="presOf" srcId="{E4C9D96B-50D1-4B87-8D43-A92EC03653C7}" destId="{8669626A-4BB6-4006-A365-5AB9887C0D7D}" srcOrd="0" destOrd="0" presId="urn:microsoft.com/office/officeart/2018/2/layout/IconLabelList"/>
    <dgm:cxn modelId="{790E4952-5B42-497F-930F-36A83513B6AD}" type="presOf" srcId="{8CF379DC-3045-4F29-BF88-1EC1B708B4F8}" destId="{F4636452-6E16-413E-B548-A5E07ED189A2}" srcOrd="0" destOrd="0" presId="urn:microsoft.com/office/officeart/2018/2/layout/IconLabelList"/>
    <dgm:cxn modelId="{A8D6518C-EDAD-4230-B227-47D2926DA87F}" type="presParOf" srcId="{A9943486-ABBA-4C32-A966-DD1F929F72CD}" destId="{EAFA0B84-5D96-40DC-9BB8-C3E643C92A20}" srcOrd="0" destOrd="0" presId="urn:microsoft.com/office/officeart/2018/2/layout/IconLabelList"/>
    <dgm:cxn modelId="{8C591F9A-8394-486B-A792-081E22FBE5CA}" type="presParOf" srcId="{EAFA0B84-5D96-40DC-9BB8-C3E643C92A20}" destId="{1E0C2DF3-5394-489E-89F5-E79963DDA309}" srcOrd="0" destOrd="0" presId="urn:microsoft.com/office/officeart/2018/2/layout/IconLabelList"/>
    <dgm:cxn modelId="{14071C05-B536-452C-97D3-AA9A87185CE2}" type="presParOf" srcId="{EAFA0B84-5D96-40DC-9BB8-C3E643C92A20}" destId="{EA90EBB7-0BD3-4A07-B2AB-82D8578A9987}" srcOrd="1" destOrd="0" presId="urn:microsoft.com/office/officeart/2018/2/layout/IconLabelList"/>
    <dgm:cxn modelId="{C5A1FA35-440B-43C4-B891-D2A1B05F5C2B}" type="presParOf" srcId="{EAFA0B84-5D96-40DC-9BB8-C3E643C92A20}" destId="{F4636452-6E16-413E-B548-A5E07ED189A2}" srcOrd="2" destOrd="0" presId="urn:microsoft.com/office/officeart/2018/2/layout/IconLabelList"/>
    <dgm:cxn modelId="{90F5F30E-BF6E-495B-BB76-4B5ABEA23073}" type="presParOf" srcId="{A9943486-ABBA-4C32-A966-DD1F929F72CD}" destId="{CB884745-D779-419F-950D-ABD25B0C1382}" srcOrd="1" destOrd="0" presId="urn:microsoft.com/office/officeart/2018/2/layout/IconLabelList"/>
    <dgm:cxn modelId="{BC4F140F-C813-4487-85B9-E86AFD55ADB1}" type="presParOf" srcId="{A9943486-ABBA-4C32-A966-DD1F929F72CD}" destId="{A9E13CC4-2D42-4E7D-8DDC-75F5619B5DCC}" srcOrd="2" destOrd="0" presId="urn:microsoft.com/office/officeart/2018/2/layout/IconLabelList"/>
    <dgm:cxn modelId="{CE0FA2F6-5007-47DB-B891-81AE9E8EE25A}" type="presParOf" srcId="{A9E13CC4-2D42-4E7D-8DDC-75F5619B5DCC}" destId="{1CF01CC2-AF19-44B2-9C2B-F52E6AA23020}" srcOrd="0" destOrd="0" presId="urn:microsoft.com/office/officeart/2018/2/layout/IconLabelList"/>
    <dgm:cxn modelId="{A80DE268-0F4B-4155-B9E9-0E558BD467C7}" type="presParOf" srcId="{A9E13CC4-2D42-4E7D-8DDC-75F5619B5DCC}" destId="{EC5C0EAF-A9E1-43A7-B9E7-D498DD1C2827}" srcOrd="1" destOrd="0" presId="urn:microsoft.com/office/officeart/2018/2/layout/IconLabelList"/>
    <dgm:cxn modelId="{10EA3D22-1247-4E68-8FBD-376A3DF55B09}" type="presParOf" srcId="{A9E13CC4-2D42-4E7D-8DDC-75F5619B5DCC}" destId="{8669626A-4BB6-4006-A365-5AB9887C0D7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﴿وَاللَّهُ يَشْهَدُ إِنَّهُمْ لَكَاذِبُونَ﴾</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براءة (42) </a:t>
          </a:r>
          <a:r>
            <a:rPr lang="ar-SA" sz="2800" b="1" dirty="0">
              <a:solidFill>
                <a:schemeClr val="tx1"/>
              </a:solidFill>
              <a:latin typeface="Sakkal Majalla" panose="02000000000000000000" pitchFamily="2" charset="-78"/>
              <a:cs typeface="Sakkal Majalla" panose="02000000000000000000" pitchFamily="2" charset="-78"/>
            </a:rPr>
            <a:t>﴿وَاللَّهُ يَعْلَمُ إِنَّهُمْ لَكَاذِبُونَ﴾</a:t>
          </a:r>
          <a:r>
            <a:rPr lang="ar-SA" sz="2800" b="1"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أول موضع</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(لَوْ كَانَ عَرَضًا قَرِيبًا وَسَفَرًا قَاصِدًا لاَّتَّبَعُوكَ وَلَكِن بَعُدَتْ عَلَيْهِمُ الشُّقَّةُ وَسَيَحْلِفُونَ بِاللَّهِ لَوِ اسْتَطَعْنَا لَخَرَجْنَا مَعَكُمْ يُهْلِكُونَ أَنفُسَهُمْ </a:t>
          </a:r>
          <a:r>
            <a:rPr lang="ar-SA" sz="2400" u="sng" dirty="0">
              <a:solidFill>
                <a:schemeClr val="tx1"/>
              </a:solidFill>
              <a:latin typeface="Sakkal Majalla" panose="02000000000000000000" pitchFamily="2" charset="-78"/>
              <a:cs typeface="Sakkal Majalla" panose="02000000000000000000" pitchFamily="2" charset="-78"/>
            </a:rPr>
            <a:t>وَاللَّهُ يَعْلَمُ إِنَّهُمْ لَكَاذِبُونَ</a:t>
          </a:r>
          <a:r>
            <a:rPr lang="ar-SA" sz="2400" dirty="0">
              <a:latin typeface="Sakkal Majalla" panose="02000000000000000000" pitchFamily="2" charset="-78"/>
              <a:cs typeface="Sakkal Majalla" panose="02000000000000000000" pitchFamily="2" charset="-78"/>
            </a:rPr>
            <a:t> (42))</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08599" custScaleY="111111">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﴿بِاللَّهِ وَرَسُولِهِ﴾</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براءة الاول </a:t>
          </a:r>
          <a:r>
            <a:rPr lang="ar-SA" sz="2800" dirty="0">
              <a:latin typeface="Sakkal Majalla" panose="02000000000000000000" pitchFamily="2" charset="-78"/>
              <a:cs typeface="Sakkal Majalla" panose="02000000000000000000" pitchFamily="2" charset="-78"/>
            </a:rPr>
            <a:t>(54) </a:t>
          </a:r>
          <a:r>
            <a:rPr lang="ar-SA" sz="2800" b="1" dirty="0">
              <a:solidFill>
                <a:schemeClr val="tx1"/>
              </a:solidFill>
              <a:latin typeface="Sakkal Majalla" panose="02000000000000000000" pitchFamily="2" charset="-78"/>
              <a:cs typeface="Sakkal Majalla" panose="02000000000000000000" pitchFamily="2" charset="-78"/>
            </a:rPr>
            <a:t>﴿بِاللَّهِ وَبِرَسُولِهِ﴾</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بالباء </a:t>
          </a:r>
          <a:r>
            <a:rPr lang="ar-SA" sz="2800" b="1" dirty="0">
              <a:solidFill>
                <a:schemeClr val="tx1"/>
              </a:solidFill>
              <a:latin typeface="Sakkal Majalla" panose="02000000000000000000" pitchFamily="2" charset="-78"/>
              <a:cs typeface="Sakkal Majalla" panose="02000000000000000000" pitchFamily="2" charset="-78"/>
            </a:rPr>
            <a:t>﴿وَبِرَسُولِهِ﴾</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(وَمَا مَنَعَهُمْ أَن تُقْبَلَ مِنْهُمْ نَفَقَاتُهُمْ إِلاَّ أَنَّهُمْ كَفَرُواْ </a:t>
          </a:r>
          <a:r>
            <a:rPr lang="ar-SA" sz="2800" u="sng" dirty="0">
              <a:solidFill>
                <a:schemeClr val="tx1"/>
              </a:solidFill>
              <a:latin typeface="Sakkal Majalla" panose="02000000000000000000" pitchFamily="2" charset="-78"/>
              <a:cs typeface="Sakkal Majalla" panose="02000000000000000000" pitchFamily="2" charset="-78"/>
            </a:rPr>
            <a:t>بِاللَّهِ وَبِرَسُولِهِ</a:t>
          </a:r>
          <a:r>
            <a:rPr lang="ar-SA" sz="2800" dirty="0">
              <a:latin typeface="Sakkal Majalla" panose="02000000000000000000" pitchFamily="2" charset="-78"/>
              <a:cs typeface="Sakkal Majalla" panose="02000000000000000000" pitchFamily="2" charset="-78"/>
            </a:rPr>
            <a:t> وَلاَ يَأْتُونَ الصَّلاةَ إِلاَّ وَهُمْ كُسَالَى وَلاَ يُنفِقُونَ إِلاَّ وَهُمْ كَارِهُونَ (54))</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﴿أَلَمْ يَأْتِكُمْ﴾</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بضمير المخاطب</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التوبة </a:t>
          </a:r>
          <a:r>
            <a:rPr lang="ar-SA" sz="2800" dirty="0">
              <a:latin typeface="Sakkal Majalla" panose="02000000000000000000" pitchFamily="2" charset="-78"/>
              <a:cs typeface="Sakkal Majalla" panose="02000000000000000000" pitchFamily="2" charset="-78"/>
            </a:rPr>
            <a:t>(70) </a:t>
          </a:r>
          <a:r>
            <a:rPr lang="ar-SA" sz="2800" b="1" dirty="0">
              <a:solidFill>
                <a:schemeClr val="tx1"/>
              </a:solidFill>
              <a:latin typeface="Sakkal Majalla" panose="02000000000000000000" pitchFamily="2" charset="-78"/>
              <a:cs typeface="Sakkal Majalla" panose="02000000000000000000" pitchFamily="2" charset="-78"/>
            </a:rPr>
            <a:t>﴿أَلَمْ يَأْتِهِمْ﴾</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بضمير الغائب</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u="sng" dirty="0">
              <a:solidFill>
                <a:schemeClr val="tx1"/>
              </a:solidFill>
              <a:latin typeface="Sakkal Majalla" panose="02000000000000000000" pitchFamily="2" charset="-78"/>
              <a:cs typeface="Sakkal Majalla" panose="02000000000000000000" pitchFamily="2" charset="-78"/>
            </a:rPr>
            <a:t>أَلَمْ يَأْتِهِمْ</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نَبَأُ الَّذِينَ مِن قَبْلِهِمْ قَوْمِ نُوحٍ وَعَادٍ وَثَمُودَ وَقَوْمِ إِبْرَاهِيمَ وَأَصْحَابِ مَدْيَنَ وَالْمُؤْتَفِكَاتِ أَتَتْهُمْ رُسُلُهُم بِالْبَيِّنَاتِ فَمَا كَانَ اللَّهُ لِيَظْلِمَهُمْ وَلَكِن كَانُواْ أَنفُسَهُمْ يَظْلِمُونَ (70)</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09276" custScaleY="107049">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﴿جَاءَتْهُمْ رُسُلُهُمْ﴾</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أو </a:t>
          </a:r>
          <a:r>
            <a:rPr lang="ar-SA" sz="2800" b="1" dirty="0">
              <a:solidFill>
                <a:schemeClr val="tx1"/>
              </a:solidFill>
              <a:latin typeface="Sakkal Majalla" panose="02000000000000000000" pitchFamily="2" charset="-78"/>
              <a:cs typeface="Sakkal Majalla" panose="02000000000000000000" pitchFamily="2" charset="-78"/>
            </a:rPr>
            <a:t>﴿رُسُلُنَا﴾</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التوبة </a:t>
          </a:r>
          <a:r>
            <a:rPr lang="ar-SA" sz="2800" dirty="0">
              <a:latin typeface="Sakkal Majalla" panose="02000000000000000000" pitchFamily="2" charset="-78"/>
              <a:cs typeface="Sakkal Majalla" panose="02000000000000000000" pitchFamily="2" charset="-78"/>
            </a:rPr>
            <a:t>(70) </a:t>
          </a:r>
          <a:r>
            <a:rPr lang="ar-SA" sz="2800" b="1" dirty="0">
              <a:solidFill>
                <a:schemeClr val="tx1"/>
              </a:solidFill>
              <a:latin typeface="Sakkal Majalla" panose="02000000000000000000" pitchFamily="2" charset="-78"/>
              <a:cs typeface="Sakkal Majalla" panose="02000000000000000000" pitchFamily="2" charset="-78"/>
            </a:rPr>
            <a:t>﴿أَتَتْهُمْ رُسُلُهُم﴾</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أَلَمْ يَأْتِهِمْ نَبَأُ الَّذِينَ مِن قَبْلِهِمْ قَوْمِ نُوحٍ وَعَادٍ وَثَمُودَ وَقَوْمِ إِبْرَاهِيمَ وَأَصْحَابِ مَدْيَنَ وَالْمُؤْتَفِكَاتِ</a:t>
          </a:r>
          <a:r>
            <a:rPr lang="ar-SA" sz="2400" dirty="0">
              <a:solidFill>
                <a:schemeClr val="tx1"/>
              </a:solidFill>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أَتَتْهُمْ رُسُلُهُم</a:t>
          </a:r>
          <a:r>
            <a:rPr lang="ar-SA" sz="2400" dirty="0">
              <a:latin typeface="Sakkal Majalla" panose="02000000000000000000" pitchFamily="2" charset="-78"/>
              <a:cs typeface="Sakkal Majalla" panose="02000000000000000000" pitchFamily="2" charset="-78"/>
            </a:rPr>
            <a:t> بِالْبَيِّنَاتِ فَمَا كَانَ اللَّهُ لِيَظْلِمَهُمْ وَلَكِن كَانُواْ أَنفُسَهُمْ يَظْلِمُونَ (70)</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10192" custScaleY="103001">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﴿تَجْرِي مِنْ تَحْتِهَا الْأَنْهَارُ﴾</a:t>
          </a:r>
          <a:r>
            <a:rPr lang="ar-SA" sz="2400" b="1" dirty="0">
              <a:latin typeface="Sakkal Majalla" panose="02000000000000000000" pitchFamily="2" charset="-78"/>
              <a:cs typeface="Sakkal Majalla" panose="02000000000000000000" pitchFamily="2" charset="-78"/>
            </a:rPr>
            <a:t> </a:t>
          </a:r>
          <a:r>
            <a:rPr lang="ar-EG" sz="2400" dirty="0">
              <a:latin typeface="Sakkal Majalla" panose="02000000000000000000" pitchFamily="2" charset="-78"/>
              <a:cs typeface="Sakkal Majalla" panose="02000000000000000000" pitchFamily="2" charset="-78"/>
            </a:rPr>
            <a:t>أو </a:t>
          </a:r>
          <a:r>
            <a:rPr lang="ar-SA" sz="2400" b="1" dirty="0">
              <a:solidFill>
                <a:schemeClr val="tx1"/>
              </a:solidFill>
              <a:latin typeface="Sakkal Majalla" panose="02000000000000000000" pitchFamily="2" charset="-78"/>
              <a:cs typeface="Sakkal Majalla" panose="02000000000000000000" pitchFamily="2" charset="-78"/>
            </a:rPr>
            <a:t>﴿تَحْتِهِمُ الْأَنْهَارُ﴾</a:t>
          </a:r>
          <a:r>
            <a:rPr lang="ar-SA" sz="2400" dirty="0">
              <a:solidFill>
                <a:schemeClr val="tx1"/>
              </a:solidFill>
              <a:latin typeface="Sakkal Majalla" panose="02000000000000000000" pitchFamily="2" charset="-78"/>
              <a:cs typeface="Sakkal Majalla" panose="02000000000000000000" pitchFamily="2" charset="-78"/>
            </a:rPr>
            <a:t> </a:t>
          </a:r>
          <a:r>
            <a:rPr lang="ar-EG" sz="2400" dirty="0">
              <a:latin typeface="Sakkal Majalla" panose="02000000000000000000" pitchFamily="2" charset="-78"/>
              <a:cs typeface="Sakkal Majalla" panose="02000000000000000000" pitchFamily="2" charset="-78"/>
            </a:rPr>
            <a:t>فهي بهذا اللفظ</a:t>
          </a:r>
          <a:endParaRPr lang="en-US" sz="24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براءة الأخير </a:t>
          </a:r>
          <a:r>
            <a:rPr lang="ar-SA" sz="2800" dirty="0">
              <a:latin typeface="Sakkal Majalla" panose="02000000000000000000" pitchFamily="2" charset="-78"/>
              <a:cs typeface="Sakkal Majalla" panose="02000000000000000000" pitchFamily="2" charset="-78"/>
            </a:rPr>
            <a:t>(100) </a:t>
          </a:r>
          <a:r>
            <a:rPr lang="ar-EG" sz="2800" dirty="0">
              <a:latin typeface="Sakkal Majalla" panose="02000000000000000000" pitchFamily="2" charset="-78"/>
              <a:cs typeface="Sakkal Majalla" panose="02000000000000000000" pitchFamily="2" charset="-78"/>
            </a:rPr>
            <a:t>فهي من غير لفظ </a:t>
          </a:r>
          <a:r>
            <a:rPr lang="ar-EG"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مِنْ</a:t>
          </a:r>
          <a:r>
            <a:rPr lang="ar-EG" sz="2800"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(وَالسَّابِقُونَ الأَوَّلُونَ مِنَ الْمُهَاجِرِينَ وَالأَنصَارِ وَالَّذِينَ اتَّبَعُوهُم بِإِحْسَانٍ رَّضِيَ اللَّهُ عَنْهُمْ وَرَضُواْ عَنْهُ وَأَعَدَّ لَهُمْ جَنَّاتٍ </a:t>
          </a:r>
          <a:r>
            <a:rPr lang="ar-SA" sz="2400" u="sng" dirty="0">
              <a:solidFill>
                <a:schemeClr val="tx1"/>
              </a:solidFill>
              <a:latin typeface="Sakkal Majalla" panose="02000000000000000000" pitchFamily="2" charset="-78"/>
              <a:cs typeface="Sakkal Majalla" panose="02000000000000000000" pitchFamily="2" charset="-78"/>
            </a:rPr>
            <a:t>تَجْرِي تَحْتَهَا الأَنْهَارُ</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خَالِدِينَ فِيهَا أَبَدًا ذَلِكَ الْفَوْزُ الْعَظِيمُ (100))</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13451">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﴿بِأَمْوَالِهِمْ وَأَنْفُسِهِمْ﴾</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أو </a:t>
          </a:r>
          <a:r>
            <a:rPr lang="ar-SA" sz="2800" b="1" dirty="0">
              <a:solidFill>
                <a:schemeClr val="tx1"/>
              </a:solidFill>
              <a:latin typeface="Sakkal Majalla" panose="02000000000000000000" pitchFamily="2" charset="-78"/>
              <a:cs typeface="Sakkal Majalla" panose="02000000000000000000" pitchFamily="2" charset="-78"/>
            </a:rPr>
            <a:t>﴿بِأَمْوَالِكُمْ وَأَنْفُسِكُمْ﴾</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a:t>
          </a:r>
          <a:r>
            <a:rPr lang="ar-EG" sz="2800" dirty="0">
              <a:latin typeface="Sakkal Majalla" panose="02000000000000000000" pitchFamily="2" charset="-78"/>
              <a:cs typeface="Sakkal Majalla" panose="02000000000000000000" pitchFamily="2" charset="-78"/>
            </a:rPr>
            <a:t>براءة الأخير </a:t>
          </a:r>
          <a:r>
            <a:rPr lang="ar-SA" sz="2800" dirty="0">
              <a:latin typeface="Sakkal Majalla" panose="02000000000000000000" pitchFamily="2" charset="-78"/>
              <a:cs typeface="Sakkal Majalla" panose="02000000000000000000" pitchFamily="2" charset="-78"/>
            </a:rPr>
            <a:t>(111) </a:t>
          </a:r>
          <a:r>
            <a:rPr lang="ar-SA" sz="2800" b="1" dirty="0">
              <a:solidFill>
                <a:schemeClr val="tx1"/>
              </a:solidFill>
              <a:latin typeface="Sakkal Majalla" panose="02000000000000000000" pitchFamily="2" charset="-78"/>
              <a:cs typeface="Sakkal Majalla" panose="02000000000000000000" pitchFamily="2" charset="-78"/>
            </a:rPr>
            <a:t>﴿أَنفُسَهُمْ وَأَمْوَالَهُم﴾</a:t>
          </a:r>
          <a:r>
            <a:rPr lang="ar-SA" sz="2800" dirty="0">
              <a:latin typeface="Sakkal Majalla" panose="02000000000000000000" pitchFamily="2" charset="-78"/>
              <a:cs typeface="Sakkal Majalla" panose="02000000000000000000" pitchFamily="2" charset="-78"/>
            </a:rPr>
            <a:t> </a:t>
          </a:r>
          <a:r>
            <a:rPr lang="ar-EG" sz="2800" b="1" dirty="0">
              <a:latin typeface="Sakkal Majalla" panose="02000000000000000000" pitchFamily="2" charset="-78"/>
              <a:cs typeface="Sakkal Majalla" panose="02000000000000000000" pitchFamily="2" charset="-78"/>
            </a:rPr>
            <a:t>فبعكسها</a:t>
          </a:r>
          <a:endParaRPr lang="en-US" sz="2800" dirty="0">
            <a:solidFill>
              <a:schemeClr val="bg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(إِنَّ اللَّهَ اشْتَرَى مِنَ الْمُؤْمِنِينَ </a:t>
          </a:r>
          <a:r>
            <a:rPr lang="ar-SA" sz="2400" u="sng" dirty="0">
              <a:solidFill>
                <a:schemeClr val="tx1"/>
              </a:solidFill>
              <a:latin typeface="Sakkal Majalla" panose="02000000000000000000" pitchFamily="2" charset="-78"/>
              <a:cs typeface="Sakkal Majalla" panose="02000000000000000000" pitchFamily="2" charset="-78"/>
            </a:rPr>
            <a:t>أَنفُسَهُمْ وَأَمْوَالَهُم</a:t>
          </a:r>
          <a:r>
            <a:rPr lang="ar-SA" sz="2400" dirty="0">
              <a:latin typeface="Sakkal Majalla" panose="02000000000000000000" pitchFamily="2" charset="-78"/>
              <a:cs typeface="Sakkal Majalla" panose="02000000000000000000" pitchFamily="2" charset="-78"/>
            </a:rPr>
            <a:t> بِأَنَّ لَهُمُ الْجَنَّةَ يُقَاتِلُونَ فِي سَبِيلِ اللَّهِ فَيَقْتُلُونَ وَيُقْتَلُونَ وَعْدًا عَلَيْهِ حَقًّا فِي التَّوْرَاةِ وَالإِنجِيلِ وَالْقُرْآنِ وَمَنْ أَوْفَى بِعَهْدِهِ مِنَ اللَّهِ فَاسْتَبْشِرُواْ بِبَيْعِكُمُ الَّذِي بَايَعْتُم بِهِ وَذَلِكَ هُوَ الْفَوْزُ الْعَظِيمُ (111))</a:t>
          </a:r>
          <a:endParaRPr lang="en-US" sz="24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14144" custScaleY="120118">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F89B4C2-E14A-474B-897B-F90C4D3DD6D0}"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B0FFE60D-665B-4D35-8739-BB841C76EC51}">
      <dgm:prSet/>
      <dgm:spPr/>
      <dgm:t>
        <a:bodyPr/>
        <a:lstStyle/>
        <a:p>
          <a:r>
            <a:rPr lang="ar-SA" dirty="0">
              <a:latin typeface="Sakkal Majalla" panose="02000000000000000000" pitchFamily="2" charset="-78"/>
              <a:cs typeface="Sakkal Majalla" panose="02000000000000000000" pitchFamily="2" charset="-78"/>
            </a:rPr>
            <a:t>كيف تُضْبط (</a:t>
          </a:r>
          <a:r>
            <a:rPr lang="ar-SA" u="sng" dirty="0">
              <a:solidFill>
                <a:schemeClr val="tx1"/>
              </a:solidFill>
              <a:latin typeface="Sakkal Majalla" panose="02000000000000000000" pitchFamily="2" charset="-78"/>
              <a:cs typeface="Sakkal Majalla" panose="02000000000000000000" pitchFamily="2" charset="-78"/>
            </a:rPr>
            <a:t>إنَّ</a:t>
          </a:r>
          <a:r>
            <a:rPr lang="ar-SA" dirty="0">
              <a:latin typeface="Sakkal Majalla" panose="02000000000000000000" pitchFamily="2" charset="-78"/>
              <a:cs typeface="Sakkal Majalla" panose="02000000000000000000" pitchFamily="2" charset="-78"/>
            </a:rPr>
            <a:t> الله كان عليمًا حكيمًا) بزيادة (إنّ) في سورة النساء</a:t>
          </a:r>
          <a:endParaRPr lang="en-US" dirty="0">
            <a:latin typeface="Sakkal Majalla" panose="02000000000000000000" pitchFamily="2" charset="-78"/>
            <a:cs typeface="Sakkal Majalla" panose="02000000000000000000" pitchFamily="2" charset="-78"/>
          </a:endParaRPr>
        </a:p>
      </dgm:t>
    </dgm:pt>
    <dgm:pt modelId="{7CBA07CD-374E-4917-A4E2-40F6BF382D1F}" type="parTrans" cxnId="{6E6787AC-AD7C-4006-A5CD-1D2543339244}">
      <dgm:prSet/>
      <dgm:spPr/>
      <dgm:t>
        <a:bodyPr/>
        <a:lstStyle/>
        <a:p>
          <a:endParaRPr lang="en-US"/>
        </a:p>
      </dgm:t>
    </dgm:pt>
    <dgm:pt modelId="{99F8EEEE-D7D1-4349-B50D-4D3B6B7CA58B}" type="sibTrans" cxnId="{6E6787AC-AD7C-4006-A5CD-1D2543339244}">
      <dgm:prSet/>
      <dgm:spPr/>
      <dgm:t>
        <a:bodyPr/>
        <a:lstStyle/>
        <a:p>
          <a:endParaRPr lang="en-US"/>
        </a:p>
      </dgm:t>
    </dgm:pt>
    <dgm:pt modelId="{E41E9EE2-A85B-454C-9EA6-273D165F2405}">
      <dgm:prSet/>
      <dgm:spPr/>
      <dgm:t>
        <a:bodyPr/>
        <a:lstStyle/>
        <a:p>
          <a:r>
            <a:rPr lang="ar-SA" dirty="0">
              <a:latin typeface="Sakkal Majalla" panose="02000000000000000000" pitchFamily="2" charset="-78"/>
              <a:cs typeface="Sakkal Majalla" panose="02000000000000000000" pitchFamily="2" charset="-78"/>
            </a:rPr>
            <a:t>مع كلمة (فريضة) تأتي (</a:t>
          </a:r>
          <a:r>
            <a:rPr lang="ar-SA" u="sng" dirty="0">
              <a:solidFill>
                <a:schemeClr val="tx1"/>
              </a:solidFill>
              <a:latin typeface="Sakkal Majalla" panose="02000000000000000000" pitchFamily="2" charset="-78"/>
              <a:cs typeface="Sakkal Majalla" panose="02000000000000000000" pitchFamily="2" charset="-78"/>
            </a:rPr>
            <a:t>إنّ</a:t>
          </a:r>
          <a:r>
            <a:rPr lang="ar-SA" dirty="0">
              <a:latin typeface="Sakkal Majalla" panose="02000000000000000000" pitchFamily="2" charset="-78"/>
              <a:cs typeface="Sakkal Majalla" panose="02000000000000000000" pitchFamily="2" charset="-78"/>
            </a:rPr>
            <a:t> الله كان عليمًا حكيما) ووقعت فقط في موضعين في سورة النساء</a:t>
          </a:r>
          <a:endParaRPr lang="en-US" dirty="0">
            <a:latin typeface="Sakkal Majalla" panose="02000000000000000000" pitchFamily="2" charset="-78"/>
            <a:cs typeface="Sakkal Majalla" panose="02000000000000000000" pitchFamily="2" charset="-78"/>
          </a:endParaRPr>
        </a:p>
      </dgm:t>
    </dgm:pt>
    <dgm:pt modelId="{3C4EC144-AA83-4451-AD30-4ADE4F0537A2}" type="parTrans" cxnId="{B2A1E232-1FDF-416B-A9EA-1DCD552FAB45}">
      <dgm:prSet/>
      <dgm:spPr/>
      <dgm:t>
        <a:bodyPr/>
        <a:lstStyle/>
        <a:p>
          <a:endParaRPr lang="en-US"/>
        </a:p>
      </dgm:t>
    </dgm:pt>
    <dgm:pt modelId="{76075B69-8D31-4C2A-A3A6-F6209AA854E1}" type="sibTrans" cxnId="{B2A1E232-1FDF-416B-A9EA-1DCD552FAB45}">
      <dgm:prSet/>
      <dgm:spPr/>
      <dgm:t>
        <a:bodyPr/>
        <a:lstStyle/>
        <a:p>
          <a:endParaRPr lang="en-US"/>
        </a:p>
      </dgm:t>
    </dgm:pt>
    <dgm:pt modelId="{9308E333-C4AD-442E-8BB4-93A1CFE5F76F}" type="pres">
      <dgm:prSet presAssocID="{2F89B4C2-E14A-474B-897B-F90C4D3DD6D0}" presName="Name0" presStyleCnt="0">
        <dgm:presLayoutVars>
          <dgm:dir/>
          <dgm:animLvl val="lvl"/>
          <dgm:resizeHandles val="exact"/>
        </dgm:presLayoutVars>
      </dgm:prSet>
      <dgm:spPr/>
    </dgm:pt>
    <dgm:pt modelId="{67722A62-63E6-432B-A51C-96F26EB438DD}" type="pres">
      <dgm:prSet presAssocID="{E41E9EE2-A85B-454C-9EA6-273D165F2405}" presName="boxAndChildren" presStyleCnt="0"/>
      <dgm:spPr/>
    </dgm:pt>
    <dgm:pt modelId="{5C54F79A-28EB-43BA-BD5D-74B609FFAA67}" type="pres">
      <dgm:prSet presAssocID="{E41E9EE2-A85B-454C-9EA6-273D165F2405}" presName="parentTextBox" presStyleLbl="node1" presStyleIdx="0" presStyleCnt="2"/>
      <dgm:spPr/>
    </dgm:pt>
    <dgm:pt modelId="{B7127D15-5CC8-476F-AB66-BE154A4D6018}" type="pres">
      <dgm:prSet presAssocID="{99F8EEEE-D7D1-4349-B50D-4D3B6B7CA58B}" presName="sp" presStyleCnt="0"/>
      <dgm:spPr/>
    </dgm:pt>
    <dgm:pt modelId="{C414419B-A525-4F1B-A531-748CD0CB236D}" type="pres">
      <dgm:prSet presAssocID="{B0FFE60D-665B-4D35-8739-BB841C76EC51}" presName="arrowAndChildren" presStyleCnt="0"/>
      <dgm:spPr/>
    </dgm:pt>
    <dgm:pt modelId="{2E3E5E57-FB99-4A94-9442-2E456A2CF248}" type="pres">
      <dgm:prSet presAssocID="{B0FFE60D-665B-4D35-8739-BB841C76EC51}" presName="parentTextArrow" presStyleLbl="node1" presStyleIdx="1" presStyleCnt="2"/>
      <dgm:spPr/>
    </dgm:pt>
  </dgm:ptLst>
  <dgm:cxnLst>
    <dgm:cxn modelId="{475D3624-3B04-4A46-8BDF-80E68FE48709}" type="presOf" srcId="{E41E9EE2-A85B-454C-9EA6-273D165F2405}" destId="{5C54F79A-28EB-43BA-BD5D-74B609FFAA67}" srcOrd="0" destOrd="0" presId="urn:microsoft.com/office/officeart/2005/8/layout/process4"/>
    <dgm:cxn modelId="{B2A1E232-1FDF-416B-A9EA-1DCD552FAB45}" srcId="{2F89B4C2-E14A-474B-897B-F90C4D3DD6D0}" destId="{E41E9EE2-A85B-454C-9EA6-273D165F2405}" srcOrd="1" destOrd="0" parTransId="{3C4EC144-AA83-4451-AD30-4ADE4F0537A2}" sibTransId="{76075B69-8D31-4C2A-A3A6-F6209AA854E1}"/>
    <dgm:cxn modelId="{A1AA1280-E9A5-4214-8D72-76833C39C432}" type="presOf" srcId="{2F89B4C2-E14A-474B-897B-F90C4D3DD6D0}" destId="{9308E333-C4AD-442E-8BB4-93A1CFE5F76F}" srcOrd="0" destOrd="0" presId="urn:microsoft.com/office/officeart/2005/8/layout/process4"/>
    <dgm:cxn modelId="{6E6787AC-AD7C-4006-A5CD-1D2543339244}" srcId="{2F89B4C2-E14A-474B-897B-F90C4D3DD6D0}" destId="{B0FFE60D-665B-4D35-8739-BB841C76EC51}" srcOrd="0" destOrd="0" parTransId="{7CBA07CD-374E-4917-A4E2-40F6BF382D1F}" sibTransId="{99F8EEEE-D7D1-4349-B50D-4D3B6B7CA58B}"/>
    <dgm:cxn modelId="{DFDA92BE-B370-4E75-8385-B0609B734157}" type="presOf" srcId="{B0FFE60D-665B-4D35-8739-BB841C76EC51}" destId="{2E3E5E57-FB99-4A94-9442-2E456A2CF248}" srcOrd="0" destOrd="0" presId="urn:microsoft.com/office/officeart/2005/8/layout/process4"/>
    <dgm:cxn modelId="{D6977B67-9F91-4D7F-AF6E-FEE95B5B9E5C}" type="presParOf" srcId="{9308E333-C4AD-442E-8BB4-93A1CFE5F76F}" destId="{67722A62-63E6-432B-A51C-96F26EB438DD}" srcOrd="0" destOrd="0" presId="urn:microsoft.com/office/officeart/2005/8/layout/process4"/>
    <dgm:cxn modelId="{FFB7772F-2D5F-46D6-8DE4-94E576681F4C}" type="presParOf" srcId="{67722A62-63E6-432B-A51C-96F26EB438DD}" destId="{5C54F79A-28EB-43BA-BD5D-74B609FFAA67}" srcOrd="0" destOrd="0" presId="urn:microsoft.com/office/officeart/2005/8/layout/process4"/>
    <dgm:cxn modelId="{39BDE7B1-59BD-4584-8FBC-CB5DCE3C4EC4}" type="presParOf" srcId="{9308E333-C4AD-442E-8BB4-93A1CFE5F76F}" destId="{B7127D15-5CC8-476F-AB66-BE154A4D6018}" srcOrd="1" destOrd="0" presId="urn:microsoft.com/office/officeart/2005/8/layout/process4"/>
    <dgm:cxn modelId="{84928D10-8DB2-483B-803A-56F258C90966}" type="presParOf" srcId="{9308E333-C4AD-442E-8BB4-93A1CFE5F76F}" destId="{C414419B-A525-4F1B-A531-748CD0CB236D}" srcOrd="2" destOrd="0" presId="urn:microsoft.com/office/officeart/2005/8/layout/process4"/>
    <dgm:cxn modelId="{BC2B6EC4-63C6-4EE0-BFC3-FC4DFD45CF93}" type="presParOf" srcId="{C414419B-A525-4F1B-A531-748CD0CB236D}" destId="{2E3E5E57-FB99-4A94-9442-2E456A2CF2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 هَذَا لَسَاحِرٌ عَلِيمٌ﴾</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أول يونس (2) </a:t>
          </a:r>
          <a:r>
            <a:rPr lang="ar-SA" sz="2800" b="1" dirty="0">
              <a:solidFill>
                <a:schemeClr val="tx1"/>
              </a:solidFill>
              <a:latin typeface="Sakkal Majalla" panose="02000000000000000000" pitchFamily="2" charset="-78"/>
              <a:cs typeface="Sakkal Majalla" panose="02000000000000000000" pitchFamily="2" charset="-78"/>
            </a:rPr>
            <a:t>﴿إِنَّ هَذَا لَسَاحِرٌ مُّبِينٌ﴾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(أَكَانَ لِلنَّاسِ عَجَبًا أَنْ أَوْحَيْنَا إِلَى رَجُلٍ مِّنْهُمْ أَنْ أَنذِرِ النَّاسَ وَبَشِّرِ الَّذِينَ آمَنُواْ أَنَّ لَهُمْ قَدَمَ صِدْقٍ عِندَ رَبِّهِمْ قَالَ الْكَافِرُونَ </a:t>
          </a:r>
          <a:r>
            <a:rPr lang="ar-SA" sz="2400" u="sng" dirty="0">
              <a:solidFill>
                <a:schemeClr val="tx1"/>
              </a:solidFill>
              <a:latin typeface="Sakkal Majalla" panose="02000000000000000000" pitchFamily="2" charset="-78"/>
              <a:cs typeface="Sakkal Majalla" panose="02000000000000000000" pitchFamily="2" charset="-78"/>
            </a:rPr>
            <a:t>إِنَّ هَذَا لَسَاحِرٌ مُّبِينٌ</a:t>
          </a:r>
          <a:r>
            <a:rPr lang="ar-SA" sz="2400" dirty="0">
              <a:latin typeface="Sakkal Majalla" panose="02000000000000000000" pitchFamily="2" charset="-78"/>
              <a:cs typeface="Sakkal Majalla" panose="02000000000000000000" pitchFamily="2" charset="-78"/>
            </a:rPr>
            <a:t> (2))</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﴿وَهُمْ بِالْآَخِرَةِ هُمْ﴾ </a:t>
          </a:r>
          <a:r>
            <a:rPr lang="ar-SA" sz="2800" dirty="0">
              <a:latin typeface="Sakkal Majalla" panose="02000000000000000000" pitchFamily="2" charset="-78"/>
              <a:cs typeface="Sakkal Majalla" panose="02000000000000000000" pitchFamily="2" charset="-78"/>
            </a:rPr>
            <a:t>فهي بهذا اللفظ</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400" dirty="0">
              <a:latin typeface="Sakkal Majalla" panose="02000000000000000000" pitchFamily="2" charset="-78"/>
              <a:cs typeface="Sakkal Majalla" panose="02000000000000000000" pitchFamily="2" charset="-78"/>
            </a:rPr>
            <a:t>إلا موضع  الأعراف (45) </a:t>
          </a:r>
          <a:r>
            <a:rPr lang="ar-SA" sz="2400" b="1" dirty="0">
              <a:solidFill>
                <a:schemeClr val="tx1"/>
              </a:solidFill>
              <a:latin typeface="Sakkal Majalla" panose="02000000000000000000" pitchFamily="2" charset="-78"/>
              <a:cs typeface="Sakkal Majalla" panose="02000000000000000000" pitchFamily="2" charset="-78"/>
            </a:rPr>
            <a:t>﴿وَهُم بِالآخِرَةِ كَافِرُونَ﴾ </a:t>
          </a:r>
          <a:r>
            <a:rPr lang="ar-EG" sz="2400" dirty="0">
              <a:latin typeface="Sakkal Majalla" panose="02000000000000000000" pitchFamily="2" charset="-78"/>
              <a:cs typeface="Sakkal Majalla" panose="02000000000000000000" pitchFamily="2" charset="-78"/>
            </a:rPr>
            <a:t>من غير </a:t>
          </a:r>
          <a:r>
            <a:rPr lang="ar-SA" sz="2400" b="1" dirty="0">
              <a:solidFill>
                <a:schemeClr val="tx1"/>
              </a:solidFill>
              <a:latin typeface="Sakkal Majalla" panose="02000000000000000000" pitchFamily="2" charset="-78"/>
              <a:cs typeface="Sakkal Majalla" panose="02000000000000000000" pitchFamily="2" charset="-78"/>
            </a:rPr>
            <a:t>﴿هُمْ﴾ </a:t>
          </a:r>
          <a:r>
            <a:rPr lang="ar-SA" sz="2400" dirty="0">
              <a:latin typeface="Sakkal Majalla" panose="02000000000000000000" pitchFamily="2" charset="-78"/>
              <a:cs typeface="Sakkal Majalla" panose="02000000000000000000" pitchFamily="2" charset="-78"/>
            </a:rPr>
            <a:t>أول موضع</a:t>
          </a:r>
          <a:endParaRPr lang="en-US" sz="24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(الَّذِينَ يَصُدُّونَ عَن سَبِيلِ اللَّهِ </a:t>
          </a:r>
          <a:r>
            <a:rPr lang="ar-SA" sz="2400" dirty="0" err="1">
              <a:latin typeface="Sakkal Majalla" panose="02000000000000000000" pitchFamily="2" charset="-78"/>
              <a:cs typeface="Sakkal Majalla" panose="02000000000000000000" pitchFamily="2" charset="-78"/>
            </a:rPr>
            <a:t>وَيَبْغُونَهَا</a:t>
          </a:r>
          <a:r>
            <a:rPr lang="ar-SA" sz="2400" dirty="0">
              <a:latin typeface="Sakkal Majalla" panose="02000000000000000000" pitchFamily="2" charset="-78"/>
              <a:cs typeface="Sakkal Majalla" panose="02000000000000000000" pitchFamily="2" charset="-78"/>
            </a:rPr>
            <a:t> عِوَجًا </a:t>
          </a:r>
          <a:r>
            <a:rPr lang="ar-SA" sz="2400" u="sng" dirty="0">
              <a:solidFill>
                <a:schemeClr val="tx1"/>
              </a:solidFill>
              <a:latin typeface="Sakkal Majalla" panose="02000000000000000000" pitchFamily="2" charset="-78"/>
              <a:cs typeface="Sakkal Majalla" panose="02000000000000000000" pitchFamily="2" charset="-78"/>
            </a:rPr>
            <a:t>وَهُم بِالآخِرَةِ كَافِرُونَ</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(45))</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﴿مَسَّ الْإِنْسَانَ﴾</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أو</a:t>
          </a:r>
          <a:r>
            <a:rPr lang="ar-SA" sz="2800" b="1" dirty="0">
              <a:solidFill>
                <a:schemeClr val="tx1"/>
              </a:solidFill>
              <a:latin typeface="Sakkal Majalla" panose="02000000000000000000" pitchFamily="2" charset="-78"/>
              <a:cs typeface="Sakkal Majalla" panose="02000000000000000000" pitchFamily="2" charset="-78"/>
            </a:rPr>
            <a:t>﴿النَّاسَ ضُرٌّ﴾</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r>
            <a:rPr lang="ar-EG"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ضُرٌّ</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منكّره</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(12) فهي معرفة </a:t>
          </a:r>
          <a:r>
            <a:rPr lang="ar-SA" sz="2800" b="1" dirty="0">
              <a:solidFill>
                <a:schemeClr val="tx1"/>
              </a:solidFill>
              <a:latin typeface="Sakkal Majalla" panose="02000000000000000000" pitchFamily="2" charset="-78"/>
              <a:cs typeface="Sakkal Majalla" panose="02000000000000000000" pitchFamily="2" charset="-78"/>
            </a:rPr>
            <a:t>﴿وَإِذَا مَسَّ الإِنسَانَ الضُّرُّ﴾</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u="sng" dirty="0">
              <a:solidFill>
                <a:schemeClr val="tx1"/>
              </a:solidFill>
              <a:latin typeface="Sakkal Majalla" panose="02000000000000000000" pitchFamily="2" charset="-78"/>
              <a:cs typeface="Sakkal Majalla" panose="02000000000000000000" pitchFamily="2" charset="-78"/>
            </a:rPr>
            <a:t>وَإِذَا مَسَّ الإِنسَانَ الضُّرُّ</a:t>
          </a:r>
          <a:r>
            <a:rPr lang="ar-SA" sz="2400" dirty="0">
              <a:latin typeface="Sakkal Majalla" panose="02000000000000000000" pitchFamily="2" charset="-78"/>
              <a:cs typeface="Sakkal Majalla" panose="02000000000000000000" pitchFamily="2" charset="-78"/>
            </a:rPr>
            <a:t> دَعَانَا لِجَنبِهِ أَوْ قَاعِدًا أَوْ قَائِمًا فَلَمَّا كَشَفْنَا عَنْهُ ضُرَّهُ مَرَّ كَأَن لَّمْ يَدْعُنَا إِلَى ضُرٍّ مَّسَّهُ كَذَلِكَ زُيِّنَ لِلْمُسْرِفِينَ مَا كَانُواْ يَعْمَلُونَ (12))</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﴿قُلْ إِنِّي أَخَافُ إِنْ عَصَيْتُ رَبِّي عَذَابَ يَوْمٍ عَظِيمٍ﴾</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فبدايتها </a:t>
          </a:r>
          <a:r>
            <a:rPr lang="ar-SA" sz="2800" b="1" dirty="0">
              <a:solidFill>
                <a:schemeClr val="tx1"/>
              </a:solidFill>
              <a:latin typeface="Sakkal Majalla" panose="02000000000000000000" pitchFamily="2" charset="-78"/>
              <a:cs typeface="Sakkal Majalla" panose="02000000000000000000" pitchFamily="2" charset="-78"/>
            </a:rPr>
            <a:t>﴿قُلْ﴾</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(15) </a:t>
          </a:r>
          <a:r>
            <a:rPr lang="ar-SA" sz="2800" b="1" dirty="0">
              <a:solidFill>
                <a:schemeClr val="tx1"/>
              </a:solidFill>
              <a:latin typeface="Sakkal Majalla" panose="02000000000000000000" pitchFamily="2" charset="-78"/>
              <a:cs typeface="Sakkal Majalla" panose="02000000000000000000" pitchFamily="2" charset="-78"/>
            </a:rPr>
            <a:t>﴿إِنِّي أَخَافُ إِنْ عَصَيْتُ.......﴾</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من غير </a:t>
          </a:r>
          <a:r>
            <a:rPr lang="ar-SA" sz="2800" b="1" dirty="0">
              <a:solidFill>
                <a:schemeClr val="tx1"/>
              </a:solidFill>
              <a:latin typeface="Sakkal Majalla" panose="02000000000000000000" pitchFamily="2" charset="-78"/>
              <a:cs typeface="Sakkal Majalla" panose="02000000000000000000" pitchFamily="2" charset="-78"/>
            </a:rPr>
            <a:t>﴿قُلْ﴾</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(وَإِذَا تُتْلَى عَلَيْهِمْ آيَاتُنَا بَيِّنَاتٍ قَالَ الَّذِينَ لاَ يَرْجُونَ لِقَاءَنَا ائْتِ بِقُرْآنٍ غَيْرِ هَذَا أَوْ بَدِّلْهُ قُلْ مَا يَكُونُ لِي أَنْ أُبَدِّلَهُ مِن تِلْقَاء نَفْسِي إِنْ أَتَّبِعُ إِلاَّ مَا يُوحَى إِلَيَّ </a:t>
          </a:r>
          <a:r>
            <a:rPr lang="ar-SA" sz="2400" u="sng" dirty="0">
              <a:solidFill>
                <a:schemeClr val="tx1"/>
              </a:solidFill>
              <a:latin typeface="Sakkal Majalla" panose="02000000000000000000" pitchFamily="2" charset="-78"/>
              <a:cs typeface="Sakkal Majalla" panose="02000000000000000000" pitchFamily="2" charset="-78"/>
            </a:rPr>
            <a:t>إِنِّي أَخَافُ إِنْ عَصَيْتُ</a:t>
          </a:r>
          <a:r>
            <a:rPr lang="ar-SA" sz="2400" dirty="0">
              <a:latin typeface="Sakkal Majalla" panose="02000000000000000000" pitchFamily="2" charset="-78"/>
              <a:cs typeface="Sakkal Majalla" panose="02000000000000000000" pitchFamily="2" charset="-78"/>
            </a:rPr>
            <a:t> رَبِّي عَذَابَ يَوْمٍ عَظِيمٍ (15))</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08279" custScaleY="120118">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﴿إِنَّهُ لَا يُفْلِحُ الظَّالِمُونَ﴾</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(17) </a:t>
          </a:r>
          <a:r>
            <a:rPr lang="ar-SA" sz="2800" b="1" dirty="0">
              <a:solidFill>
                <a:schemeClr val="tx1"/>
              </a:solidFill>
              <a:latin typeface="Sakkal Majalla" panose="02000000000000000000" pitchFamily="2" charset="-78"/>
              <a:cs typeface="Sakkal Majalla" panose="02000000000000000000" pitchFamily="2" charset="-78"/>
            </a:rPr>
            <a:t>﴿إِنَّهُ لاَ يُفْلِحُ الْمُجْرِمُونَ﴾</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 موضع المؤمنون (117) </a:t>
          </a:r>
          <a:r>
            <a:rPr lang="ar-SA" sz="2800" b="1" dirty="0">
              <a:solidFill>
                <a:schemeClr val="tx1"/>
              </a:solidFill>
              <a:latin typeface="Sakkal Majalla" panose="02000000000000000000" pitchFamily="2" charset="-78"/>
              <a:cs typeface="Sakkal Majalla" panose="02000000000000000000" pitchFamily="2" charset="-78"/>
            </a:rPr>
            <a:t>﴿إِنَّهُ لا يُفْلِحُ الْكَافِرُونَ﴾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(فَمَنْ أَظْلَمُ مِمَّنِ افْتَرَى عَلَى اللَّهِ كَذِبًا أَوْ كَذَّبَ بِآيَاتِهِ </a:t>
          </a:r>
          <a:r>
            <a:rPr lang="ar-SA" sz="2800" u="sng" dirty="0">
              <a:solidFill>
                <a:schemeClr val="tx1"/>
              </a:solidFill>
              <a:latin typeface="Sakkal Majalla" panose="02000000000000000000" pitchFamily="2" charset="-78"/>
              <a:cs typeface="Sakkal Majalla" panose="02000000000000000000" pitchFamily="2" charset="-78"/>
            </a:rPr>
            <a:t>إِنَّهُ لاَ يُفْلِحُ الْمُجْرِمُونَ</a:t>
          </a:r>
          <a:r>
            <a:rPr lang="ar-SA" sz="2800" dirty="0">
              <a:latin typeface="Sakkal Majalla" panose="02000000000000000000" pitchFamily="2" charset="-78"/>
              <a:cs typeface="Sakkal Majalla" panose="02000000000000000000" pitchFamily="2" charset="-78"/>
            </a:rPr>
            <a:t> (17))</a:t>
          </a:r>
          <a:endParaRPr lang="en-US" sz="28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﴿فِيمَا كَانُوا فِيهِ يَخْتَلِفُونَ﴾</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(19) </a:t>
          </a:r>
          <a:r>
            <a:rPr lang="ar-SA" sz="2800" b="1" dirty="0">
              <a:solidFill>
                <a:schemeClr val="tx1"/>
              </a:solidFill>
              <a:latin typeface="Sakkal Majalla" panose="02000000000000000000" pitchFamily="2" charset="-78"/>
              <a:cs typeface="Sakkal Majalla" panose="02000000000000000000" pitchFamily="2" charset="-78"/>
            </a:rPr>
            <a:t>﴿فِيمَا فِيهِ يَخْتَلِفُونَ﴾</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من غير </a:t>
          </a:r>
          <a:r>
            <a:rPr lang="ar-SA" sz="2800" b="1" dirty="0">
              <a:solidFill>
                <a:schemeClr val="tx1"/>
              </a:solidFill>
              <a:latin typeface="Sakkal Majalla" panose="02000000000000000000" pitchFamily="2" charset="-78"/>
              <a:cs typeface="Sakkal Majalla" panose="02000000000000000000" pitchFamily="2" charset="-78"/>
            </a:rPr>
            <a:t>﴿كَانُوا﴾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(وَمَا كَانَ النَّاسُ إِلاَّ أُمَّةً وَاحِدَةً فَاخْتَلَفُواْ وَلَوْلاَ كَلِمَةٌ سَبَقَتْ مِن رَّبِّكَ لَقُضِيَ بَيْنَهُمْ </a:t>
          </a:r>
          <a:r>
            <a:rPr lang="ar-SA" sz="2800" u="sng" dirty="0">
              <a:solidFill>
                <a:schemeClr val="tx1"/>
              </a:solidFill>
              <a:latin typeface="Sakkal Majalla" panose="02000000000000000000" pitchFamily="2" charset="-78"/>
              <a:cs typeface="Sakkal Majalla" panose="02000000000000000000" pitchFamily="2" charset="-78"/>
            </a:rPr>
            <a:t>فِيمَا فِيهِ يَخْتَلِفُونَ</a:t>
          </a:r>
          <a:r>
            <a:rPr lang="ar-SA" sz="2800" dirty="0">
              <a:latin typeface="Sakkal Majalla" panose="02000000000000000000" pitchFamily="2" charset="-78"/>
              <a:cs typeface="Sakkal Majalla" panose="02000000000000000000" pitchFamily="2" charset="-78"/>
            </a:rPr>
            <a:t> (19))</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﴿فَلَمَّا نَجَّاهُمْ إِلَى الْبَرِّ﴾</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(23) </a:t>
          </a:r>
          <a:r>
            <a:rPr lang="ar-SA" sz="2800" b="1" dirty="0">
              <a:solidFill>
                <a:schemeClr val="tx1"/>
              </a:solidFill>
              <a:latin typeface="Sakkal Majalla" panose="02000000000000000000" pitchFamily="2" charset="-78"/>
              <a:cs typeface="Sakkal Majalla" panose="02000000000000000000" pitchFamily="2" charset="-78"/>
            </a:rPr>
            <a:t>﴿فَلَمَّا أَنجَاهُمْ﴾</a:t>
          </a:r>
          <a:r>
            <a:rPr lang="ar-EG" sz="2800" dirty="0">
              <a:latin typeface="Sakkal Majalla" panose="02000000000000000000" pitchFamily="2" charset="-78"/>
              <a:cs typeface="Sakkal Majalla" panose="02000000000000000000" pitchFamily="2" charset="-78"/>
            </a:rPr>
            <a:t> فهي بالألف و من غير </a:t>
          </a:r>
          <a:r>
            <a:rPr lang="ar-SA" sz="2800" b="1" dirty="0">
              <a:solidFill>
                <a:schemeClr val="tx1"/>
              </a:solidFill>
              <a:latin typeface="Sakkal Majalla" panose="02000000000000000000" pitchFamily="2" charset="-78"/>
              <a:cs typeface="Sakkal Majalla" panose="02000000000000000000" pitchFamily="2" charset="-78"/>
            </a:rPr>
            <a:t>﴿الْبَرِّ﴾</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a:t>
          </a:r>
          <a:r>
            <a:rPr lang="ar-SA" sz="2400" u="sng" dirty="0">
              <a:solidFill>
                <a:schemeClr val="tx1"/>
              </a:solidFill>
              <a:latin typeface="Sakkal Majalla" panose="02000000000000000000" pitchFamily="2" charset="-78"/>
              <a:cs typeface="Sakkal Majalla" panose="02000000000000000000" pitchFamily="2" charset="-78"/>
            </a:rPr>
            <a:t>فَلَمَّا أَنجَاهُمْ</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إِذَا هُمْ يَبْغُونَ فِي الأَرْضِ بِغَيْرِ الْحَقِّ يَا أَيُّهَا النَّاسُ إِنَّمَا بَغْيُكُمْ عَلَى أَنفُسِكُم مَّتَاعَ الْحَيَاةِ الدُّنْيَا ثُمَّ إِلَيْنَا مَرْجِعُكُمْ فَنُنَبِّئُكُم بِمَا كُنتُمْ تَعْمَلُونَ (23))</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﴿شَهِيدًا بَيْنِي وَبَيْنَكُمْ﴾</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(29) </a:t>
          </a:r>
          <a:r>
            <a:rPr lang="ar-SA" sz="2800" b="1" dirty="0">
              <a:solidFill>
                <a:schemeClr val="tx1"/>
              </a:solidFill>
              <a:latin typeface="Sakkal Majalla" panose="02000000000000000000" pitchFamily="2" charset="-78"/>
              <a:cs typeface="Sakkal Majalla" panose="02000000000000000000" pitchFamily="2" charset="-78"/>
            </a:rPr>
            <a:t>﴿شَهِيدًا بَيْنَنَا وَبَيْنَكُمْ﴾</a:t>
          </a:r>
          <a:r>
            <a:rPr lang="ar-SA" sz="2800" b="1" dirty="0">
              <a:latin typeface="Sakkal Majalla" panose="02000000000000000000" pitchFamily="2" charset="-78"/>
              <a:cs typeface="Sakkal Majalla" panose="02000000000000000000" pitchFamily="2" charset="-78"/>
            </a:rPr>
            <a:t> ، </a:t>
          </a:r>
          <a:r>
            <a:rPr lang="ar-SA" sz="2800" dirty="0">
              <a:latin typeface="Sakkal Majalla" panose="02000000000000000000" pitchFamily="2" charset="-78"/>
              <a:cs typeface="Sakkal Majalla" panose="02000000000000000000" pitchFamily="2" charset="-78"/>
            </a:rPr>
            <a:t>والعنكبوت (52) </a:t>
          </a:r>
          <a:r>
            <a:rPr lang="ar-SA" sz="2800" b="1" dirty="0">
              <a:solidFill>
                <a:schemeClr val="tx1"/>
              </a:solidFill>
              <a:latin typeface="Sakkal Majalla" panose="02000000000000000000" pitchFamily="2" charset="-78"/>
              <a:cs typeface="Sakkal Majalla" panose="02000000000000000000" pitchFamily="2" charset="-78"/>
            </a:rPr>
            <a:t>﴿بَيْنِي وَبَيْنَكُمْ شَهِيدًا﴾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(فَكَفَى بِاللَّهِ </a:t>
          </a:r>
          <a:r>
            <a:rPr lang="ar-SA" sz="2800" u="sng" dirty="0">
              <a:solidFill>
                <a:schemeClr val="tx1"/>
              </a:solidFill>
              <a:latin typeface="Sakkal Majalla" panose="02000000000000000000" pitchFamily="2" charset="-78"/>
              <a:cs typeface="Sakkal Majalla" panose="02000000000000000000" pitchFamily="2" charset="-78"/>
            </a:rPr>
            <a:t>شَهِيدًا بَيْنَنَا وَبَيْنَكُمْ</a:t>
          </a:r>
          <a:r>
            <a:rPr lang="ar-SA" sz="2800" dirty="0">
              <a:latin typeface="Sakkal Majalla" panose="02000000000000000000" pitchFamily="2" charset="-78"/>
              <a:cs typeface="Sakkal Majalla" panose="02000000000000000000" pitchFamily="2" charset="-78"/>
            </a:rPr>
            <a:t> إِن كُنَّا عَنْ عِبَادَتِكُمْ لَغَافِلِينَ (29))</a:t>
          </a:r>
          <a:endParaRPr lang="en-US" sz="28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a:t>
          </a:r>
          <a:r>
            <a:rPr lang="ar-SA" sz="2800" b="1" dirty="0">
              <a:latin typeface="Sakkal Majalla" panose="02000000000000000000" pitchFamily="2" charset="-78"/>
              <a:cs typeface="Sakkal Majalla" panose="02000000000000000000" pitchFamily="2" charset="-78"/>
            </a:rPr>
            <a:t> </a:t>
          </a:r>
          <a:r>
            <a:rPr lang="ar-SA" sz="2800" b="1" dirty="0">
              <a:solidFill>
                <a:schemeClr val="tx1"/>
              </a:solidFill>
              <a:latin typeface="Sakkal Majalla" panose="02000000000000000000" pitchFamily="2" charset="-78"/>
              <a:cs typeface="Sakkal Majalla" panose="02000000000000000000" pitchFamily="2" charset="-78"/>
            </a:rPr>
            <a:t>﴿فَإِنْ كَذَّبُوكَ﴾</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r>
            <a:rPr lang="ar-SA" sz="2800" b="1" dirty="0">
              <a:solidFill>
                <a:schemeClr val="tx1"/>
              </a:solidFill>
              <a:latin typeface="Sakkal Majalla" panose="02000000000000000000" pitchFamily="2" charset="-78"/>
              <a:cs typeface="Sakkal Majalla" panose="02000000000000000000" pitchFamily="2" charset="-78"/>
            </a:rPr>
            <a:t>﴿فَإِنْ﴾</a:t>
          </a:r>
          <a:r>
            <a:rPr lang="ar-EG" sz="2800" dirty="0">
              <a:solidFill>
                <a:schemeClr val="tx1"/>
              </a:solidFill>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(41) </a:t>
          </a:r>
          <a:r>
            <a:rPr lang="ar-SA" sz="2800" b="1" dirty="0">
              <a:solidFill>
                <a:schemeClr val="tx1"/>
              </a:solidFill>
              <a:latin typeface="Sakkal Majalla" panose="02000000000000000000" pitchFamily="2" charset="-78"/>
              <a:cs typeface="Sakkal Majalla" panose="02000000000000000000" pitchFamily="2" charset="-78"/>
            </a:rPr>
            <a:t>﴿وَإِن كَذَّبُوكَ﴾ </a:t>
          </a:r>
          <a:r>
            <a:rPr lang="ar-EG" sz="2800" dirty="0">
              <a:latin typeface="Sakkal Majalla" panose="02000000000000000000" pitchFamily="2" charset="-78"/>
              <a:cs typeface="Sakkal Majalla" panose="02000000000000000000" pitchFamily="2" charset="-78"/>
            </a:rPr>
            <a:t>فهي </a:t>
          </a:r>
          <a:r>
            <a:rPr lang="ar-SA" sz="2800" b="1" dirty="0">
              <a:solidFill>
                <a:schemeClr val="tx1"/>
              </a:solidFill>
              <a:latin typeface="Sakkal Majalla" panose="02000000000000000000" pitchFamily="2" charset="-78"/>
              <a:cs typeface="Sakkal Majalla" panose="02000000000000000000" pitchFamily="2" charset="-78"/>
            </a:rPr>
            <a:t>﴿</a:t>
          </a:r>
          <a:r>
            <a:rPr lang="ar-EG" sz="2800" b="1" dirty="0">
              <a:solidFill>
                <a:schemeClr val="tx1"/>
              </a:solidFill>
              <a:latin typeface="Sakkal Majalla" panose="02000000000000000000" pitchFamily="2" charset="-78"/>
              <a:cs typeface="Sakkal Majalla" panose="02000000000000000000" pitchFamily="2" charset="-78"/>
            </a:rPr>
            <a:t>بالواو</a:t>
          </a:r>
          <a:r>
            <a:rPr lang="ar-SA" sz="2800" b="1" dirty="0">
              <a:solidFill>
                <a:schemeClr val="tx1"/>
              </a:solidFill>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وَإِن كَذَّبُوكَ</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فَقُل لِّي عَمَلِي وَلَكُمْ عَمَلُكُمْ أَنتُمْ </a:t>
          </a:r>
          <a:r>
            <a:rPr lang="ar-SA" sz="2800" dirty="0" err="1">
              <a:latin typeface="Sakkal Majalla" panose="02000000000000000000" pitchFamily="2" charset="-78"/>
              <a:cs typeface="Sakkal Majalla" panose="02000000000000000000" pitchFamily="2" charset="-78"/>
            </a:rPr>
            <a:t>بَرِيئُونَ</a:t>
          </a:r>
          <a:r>
            <a:rPr lang="ar-SA" sz="2800" dirty="0">
              <a:latin typeface="Sakkal Majalla" panose="02000000000000000000" pitchFamily="2" charset="-78"/>
              <a:cs typeface="Sakkal Majalla" panose="02000000000000000000" pitchFamily="2" charset="-78"/>
            </a:rPr>
            <a:t> مِمَّا أَعْمَلُ وَأَنَاْ بَرِيءٌ مِّمَّا تَعْمَلُونَ (41))</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﴿وَإِنْ يُكَذِّبُوكَ﴾</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r>
            <a:rPr lang="ar-SA" sz="2800" b="1" dirty="0">
              <a:solidFill>
                <a:schemeClr val="tx1"/>
              </a:solidFill>
              <a:latin typeface="Sakkal Majalla" panose="02000000000000000000" pitchFamily="2" charset="-78"/>
              <a:cs typeface="Sakkal Majalla" panose="02000000000000000000" pitchFamily="2" charset="-78"/>
            </a:rPr>
            <a:t>﴿يُكَذِّبُوكَ﴾</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بالمضارع</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(41)</a:t>
          </a:r>
          <a:r>
            <a:rPr lang="ar-EG" sz="2800" b="1" dirty="0">
              <a:latin typeface="Sakkal Majalla" panose="02000000000000000000" pitchFamily="2" charset="-78"/>
              <a:cs typeface="Sakkal Majalla" panose="02000000000000000000" pitchFamily="2" charset="-78"/>
            </a:rPr>
            <a:t> </a:t>
          </a:r>
          <a:r>
            <a:rPr lang="ar-SA" sz="2800" b="1" dirty="0">
              <a:solidFill>
                <a:schemeClr val="tx1"/>
              </a:solidFill>
              <a:latin typeface="Sakkal Majalla" panose="02000000000000000000" pitchFamily="2" charset="-78"/>
              <a:cs typeface="Sakkal Majalla" panose="02000000000000000000" pitchFamily="2" charset="-78"/>
            </a:rPr>
            <a:t>﴿وَإِن كَذَّبُوكَ﴾ </a:t>
          </a:r>
          <a:r>
            <a:rPr lang="ar-EG" sz="2800" dirty="0">
              <a:latin typeface="Sakkal Majalla" panose="02000000000000000000" pitchFamily="2" charset="-78"/>
              <a:cs typeface="Sakkal Majalla" panose="02000000000000000000" pitchFamily="2" charset="-78"/>
            </a:rPr>
            <a:t>فهي بالماضي</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وَإِن كَذَّبُوكَ</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فَقُل لِّي عَمَلِي وَلَكُمْ عَمَلُكُمْ أَنتُمْ </a:t>
          </a:r>
          <a:r>
            <a:rPr lang="ar-SA" sz="2800" dirty="0" err="1">
              <a:latin typeface="Sakkal Majalla" panose="02000000000000000000" pitchFamily="2" charset="-78"/>
              <a:cs typeface="Sakkal Majalla" panose="02000000000000000000" pitchFamily="2" charset="-78"/>
            </a:rPr>
            <a:t>بَرِيئُونَ</a:t>
          </a:r>
          <a:r>
            <a:rPr lang="ar-SA" sz="2800" dirty="0">
              <a:latin typeface="Sakkal Majalla" panose="02000000000000000000" pitchFamily="2" charset="-78"/>
              <a:cs typeface="Sakkal Majalla" panose="02000000000000000000" pitchFamily="2" charset="-78"/>
            </a:rPr>
            <a:t> مِمَّا أَعْمَلُ وَأَنَاْ بَرِيءٌ مِّمَّا تَعْمَلُونَ (41))</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﴿وَمِنْهُمْ مَنْ يَسْتَمِعُ إِلَيْكَ﴾ </a:t>
          </a:r>
          <a:r>
            <a:rPr lang="ar-EG" sz="2800" dirty="0">
              <a:latin typeface="Sakkal Majalla" panose="02000000000000000000" pitchFamily="2" charset="-78"/>
              <a:cs typeface="Sakkal Majalla" panose="02000000000000000000" pitchFamily="2" charset="-78"/>
            </a:rPr>
            <a:t>فهي بهذا اللفظ </a:t>
          </a:r>
          <a:r>
            <a:rPr lang="ar-SA" sz="2800" b="1" dirty="0">
              <a:solidFill>
                <a:schemeClr val="tx1"/>
              </a:solidFill>
              <a:latin typeface="Sakkal Majalla" panose="02000000000000000000" pitchFamily="2" charset="-78"/>
              <a:cs typeface="Sakkal Majalla" panose="02000000000000000000" pitchFamily="2" charset="-78"/>
            </a:rPr>
            <a:t>﴿يَسْتَمِعُ﴾</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بالإفراد</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(42) </a:t>
          </a:r>
          <a:r>
            <a:rPr lang="ar-SA" sz="2800" b="1" dirty="0">
              <a:solidFill>
                <a:schemeClr val="tx1"/>
              </a:solidFill>
              <a:latin typeface="Sakkal Majalla" panose="02000000000000000000" pitchFamily="2" charset="-78"/>
              <a:cs typeface="Sakkal Majalla" panose="02000000000000000000" pitchFamily="2" charset="-78"/>
            </a:rPr>
            <a:t>﴿وَمِنْهُم مَّن يَسْتَمِعُونَ إِلَيْكَ﴾</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وَمِنْهُم مَّن يَسْتَمِعُونَ إِلَيْكَ</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أَفَأَنتَ تُسْمِعُ الصُّمَّ وَلَوْ كَانُواْ لاَ يَعْقِلُونَ (42))</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07098">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﴿وَيَوْمَ يَحْشُرُهُمْ جَمِيعًا﴾</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أو </a:t>
          </a:r>
          <a:r>
            <a:rPr lang="ar-SA" sz="2800" b="1" dirty="0">
              <a:solidFill>
                <a:schemeClr val="tx1"/>
              </a:solidFill>
              <a:latin typeface="Sakkal Majalla" panose="02000000000000000000" pitchFamily="2" charset="-78"/>
              <a:cs typeface="Sakkal Majalla" panose="02000000000000000000" pitchFamily="2" charset="-78"/>
            </a:rPr>
            <a:t>﴿نَحْشُرُهُمْ جَمِيعًا﴾</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(45) والفرقان(17)</a:t>
          </a:r>
          <a:r>
            <a:rPr lang="ar-EG" sz="2800" b="1" dirty="0">
              <a:latin typeface="Sakkal Majalla" panose="02000000000000000000" pitchFamily="2" charset="-78"/>
              <a:cs typeface="Sakkal Majalla" panose="02000000000000000000" pitchFamily="2" charset="-78"/>
            </a:rPr>
            <a:t> </a:t>
          </a:r>
          <a:r>
            <a:rPr lang="ar-SA" sz="2800" b="1" dirty="0">
              <a:solidFill>
                <a:schemeClr val="tx1"/>
              </a:solidFill>
              <a:latin typeface="Sakkal Majalla" panose="02000000000000000000" pitchFamily="2" charset="-78"/>
              <a:cs typeface="Sakkal Majalla" panose="02000000000000000000" pitchFamily="2" charset="-78"/>
            </a:rPr>
            <a:t>﴿وَيَوْمَ يَحْشُرُهُمْ﴾</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من غير</a:t>
          </a:r>
          <a:r>
            <a:rPr lang="ar-SA" sz="2800" b="1" dirty="0">
              <a:solidFill>
                <a:schemeClr val="tx1"/>
              </a:solidFill>
              <a:latin typeface="Sakkal Majalla" panose="02000000000000000000" pitchFamily="2" charset="-78"/>
              <a:cs typeface="Sakkal Majalla" panose="02000000000000000000" pitchFamily="2" charset="-78"/>
            </a:rPr>
            <a:t>﴿جَمِيعًا﴾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وَيَوْمَ يَحْشُرُهُمْ</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كَأَن لَّمْ يَلْبَثُواْ إِلاَّ سَاعَةً مِّنَ النَّهَارِ يَتَعَارَفُونَ بَيْنَهُمْ قَدْ خَسِرَ الَّذِينَ كَذَّبُواْ بِلِقَاء اللَّهِ وَمَا كَانُواْ مُهْتَدِينَ (45))</a:t>
          </a:r>
          <a:endParaRPr lang="en-US" sz="28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 لَقَدْ أَرْسَلْنَا نُوحًا إِلَى قَوْمِهِ﴾</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بالواو </a:t>
          </a:r>
          <a:r>
            <a:rPr lang="ar-SA" sz="2800" b="1" dirty="0">
              <a:solidFill>
                <a:schemeClr val="tx1"/>
              </a:solidFill>
              <a:latin typeface="Sakkal Majalla" panose="02000000000000000000" pitchFamily="2" charset="-78"/>
              <a:cs typeface="Sakkal Majalla" panose="02000000000000000000" pitchFamily="2" charset="-78"/>
            </a:rPr>
            <a:t>﴿وَ لَقَدْ﴾</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(59) </a:t>
          </a:r>
          <a:r>
            <a:rPr lang="ar-EG"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لَقَدْ أَرْسَلْنَا</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بدون </a:t>
          </a:r>
          <a:r>
            <a:rPr lang="ar-EG" sz="2800" b="1" dirty="0">
              <a:latin typeface="Sakkal Majalla" panose="02000000000000000000" pitchFamily="2" charset="-78"/>
              <a:cs typeface="Sakkal Majalla" panose="02000000000000000000" pitchFamily="2" charset="-78"/>
            </a:rPr>
            <a:t>واو</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en-US" sz="2400" u="none" dirty="0">
              <a:solidFill>
                <a:schemeClr val="bg1"/>
              </a:solidFill>
              <a:latin typeface="Sakkal Majalla" panose="02000000000000000000" pitchFamily="2" charset="-78"/>
              <a:cs typeface="Sakkal Majalla" panose="02000000000000000000" pitchFamily="2" charset="-78"/>
            </a:rPr>
            <a:t>)</a:t>
          </a:r>
          <a:r>
            <a:rPr lang="ar-SA" sz="2400" u="sng" dirty="0">
              <a:solidFill>
                <a:schemeClr val="tx1"/>
              </a:solidFill>
              <a:latin typeface="Sakkal Majalla" panose="02000000000000000000" pitchFamily="2" charset="-78"/>
              <a:cs typeface="Sakkal Majalla" panose="02000000000000000000" pitchFamily="2" charset="-78"/>
            </a:rPr>
            <a:t>لَقَدْ أَرْسَلْنَا نُوحًا إِلَى قَوْمِهِ</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فَقَالَ يَا قَوْمِ اعْبُدُواْ اللَّهَ مَا لَكُم مِّنْ إِلَهٍ غَيْرُهُ إِنِّيَ أَخَافُ عَلَيْكُمْ عَذَابَ يَوْمٍ عَظِيمٍ (59)</a:t>
          </a:r>
          <a:r>
            <a:rPr lang="en-US" sz="2400" dirty="0">
              <a:latin typeface="Sakkal Majalla" panose="02000000000000000000" pitchFamily="2" charset="-78"/>
              <a:cs typeface="Sakkal Majalla" panose="02000000000000000000" pitchFamily="2" charset="-78"/>
            </a:rPr>
            <a:t>(</a:t>
          </a: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﴿فَإِذَا جَاءَ أَجَلُهُمْ لَا يَسْتَأْخِرُونَ﴾</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a:t>
          </a:r>
          <a:r>
            <a:rPr lang="ar-EG" sz="2800" dirty="0">
              <a:solidFill>
                <a:schemeClr val="bg1"/>
              </a:solidFill>
              <a:latin typeface="Sakkal Majalla" panose="02000000000000000000" pitchFamily="2" charset="-78"/>
              <a:cs typeface="Sakkal Majalla" panose="02000000000000000000" pitchFamily="2" charset="-78"/>
            </a:rPr>
            <a:t>49) </a:t>
          </a:r>
          <a:r>
            <a:rPr lang="ar-SA" sz="2800" b="1" dirty="0">
              <a:solidFill>
                <a:schemeClr val="tx1"/>
              </a:solidFill>
              <a:latin typeface="Sakkal Majalla" panose="02000000000000000000" pitchFamily="2" charset="-78"/>
              <a:cs typeface="Sakkal Majalla" panose="02000000000000000000" pitchFamily="2" charset="-78"/>
            </a:rPr>
            <a:t>﴿إِذَا جَاءَ أَجَلُهُمْ فَلاَ يَسْتَأْخِرُونَ﴾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(قُل لاَّ أَمْلِكُ لِنَفْسِي ضَرًّا وَلاَ نَفْعًا إِلاَّ مَا شَاء اللَّهُ لِكُلِّ أُمَّةٍ أَجَلٌ </a:t>
          </a:r>
          <a:r>
            <a:rPr lang="ar-SA" sz="2400" u="sng" dirty="0">
              <a:solidFill>
                <a:schemeClr val="tx1"/>
              </a:solidFill>
              <a:latin typeface="Sakkal Majalla" panose="02000000000000000000" pitchFamily="2" charset="-78"/>
              <a:cs typeface="Sakkal Majalla" panose="02000000000000000000" pitchFamily="2" charset="-78"/>
            </a:rPr>
            <a:t>إِذَا جَاءَ أَجَلُهُمْ فَلاَ يَسْتَأْخِرُونَ</a:t>
          </a:r>
          <a:r>
            <a:rPr lang="ar-SA" sz="2400" dirty="0">
              <a:latin typeface="Sakkal Majalla" panose="02000000000000000000" pitchFamily="2" charset="-78"/>
              <a:cs typeface="Sakkal Majalla" panose="02000000000000000000" pitchFamily="2" charset="-78"/>
            </a:rPr>
            <a:t> سَاعَةً وَلاَ يَسْتَقْدِمُونَ (49))</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﴿وَقُضِيَ بَيْنَهُمْ بِالْحَقِّ﴾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موضعي يون</a:t>
          </a:r>
          <a:r>
            <a:rPr lang="ar-EG" sz="2800" u="sng" dirty="0">
              <a:latin typeface="Sakkal Majalla" panose="02000000000000000000" pitchFamily="2" charset="-78"/>
              <a:cs typeface="Sakkal Majalla" panose="02000000000000000000" pitchFamily="2" charset="-78"/>
            </a:rPr>
            <a:t>س</a:t>
          </a:r>
          <a:r>
            <a:rPr lang="ar-EG" sz="2800" dirty="0">
              <a:latin typeface="Sakkal Majalla" panose="02000000000000000000" pitchFamily="2" charset="-78"/>
              <a:cs typeface="Sakkal Majalla" panose="02000000000000000000" pitchFamily="2" charset="-78"/>
            </a:rPr>
            <a:t> (47) و (54) </a:t>
          </a:r>
          <a:r>
            <a:rPr lang="ar-SA" sz="2800" b="1" dirty="0">
              <a:solidFill>
                <a:schemeClr val="tx1"/>
              </a:solidFill>
              <a:latin typeface="Sakkal Majalla" panose="02000000000000000000" pitchFamily="2" charset="-78"/>
              <a:cs typeface="Sakkal Majalla" panose="02000000000000000000" pitchFamily="2" charset="-78"/>
            </a:rPr>
            <a:t>﴿قُضِيَ بَيْنَهُم بِالْقِ</a:t>
          </a:r>
          <a:r>
            <a:rPr lang="ar-SA" sz="2800" b="1" u="sng" dirty="0">
              <a:solidFill>
                <a:schemeClr val="tx1"/>
              </a:solidFill>
              <a:latin typeface="Sakkal Majalla" panose="02000000000000000000" pitchFamily="2" charset="-78"/>
              <a:cs typeface="Sakkal Majalla" panose="02000000000000000000" pitchFamily="2" charset="-78"/>
            </a:rPr>
            <a:t>سْ</a:t>
          </a:r>
          <a:r>
            <a:rPr lang="ar-SA" sz="2800" b="1" dirty="0">
              <a:solidFill>
                <a:schemeClr val="tx1"/>
              </a:solidFill>
              <a:latin typeface="Sakkal Majalla" panose="02000000000000000000" pitchFamily="2" charset="-78"/>
              <a:cs typeface="Sakkal Majalla" panose="02000000000000000000" pitchFamily="2" charset="-78"/>
            </a:rPr>
            <a:t>طِ﴾</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(وَلِكُلِّ أُمَّةٍ رَّسُولٌ فَإِذَا جَاءَ رَسُولُهُمْ </a:t>
          </a:r>
          <a:r>
            <a:rPr lang="ar-SA" sz="2800" u="sng" dirty="0">
              <a:solidFill>
                <a:schemeClr val="tx1"/>
              </a:solidFill>
              <a:latin typeface="Sakkal Majalla" panose="02000000000000000000" pitchFamily="2" charset="-78"/>
              <a:cs typeface="Sakkal Majalla" panose="02000000000000000000" pitchFamily="2" charset="-78"/>
            </a:rPr>
            <a:t>قُضِيَ بَيْنَهُم بِالْقِسْطِ</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وَهُمْ لاَ يُظْلَمُونَ (47))</a:t>
          </a:r>
          <a:endParaRPr lang="en-US" sz="28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EG" sz="2800" b="1" dirty="0">
              <a:solidFill>
                <a:schemeClr val="tx1"/>
              </a:solidFill>
              <a:latin typeface="Sakkal Majalla" panose="02000000000000000000" pitchFamily="2" charset="-78"/>
              <a:cs typeface="Sakkal Majalla" panose="02000000000000000000" pitchFamily="2" charset="-78"/>
            </a:rPr>
            <a:t>﴿سِحْرٌ مُبِينٌ﴾</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r>
            <a:rPr lang="ar-EG" sz="2800" b="1" dirty="0">
              <a:solidFill>
                <a:schemeClr val="tx1"/>
              </a:solidFill>
              <a:latin typeface="Sakkal Majalla" panose="02000000000000000000" pitchFamily="2" charset="-78"/>
              <a:cs typeface="Sakkal Majalla" panose="02000000000000000000" pitchFamily="2" charset="-78"/>
            </a:rPr>
            <a:t>﴿سِحْرٌ﴾</a:t>
          </a:r>
          <a:r>
            <a:rPr lang="ar-EG" sz="2800" dirty="0">
              <a:solidFill>
                <a:schemeClr val="tx1"/>
              </a:solidFill>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(76) </a:t>
          </a:r>
          <a:r>
            <a:rPr lang="ar-EG" sz="2800" b="1" dirty="0">
              <a:solidFill>
                <a:schemeClr val="tx1"/>
              </a:solidFill>
              <a:latin typeface="Sakkal Majalla" panose="02000000000000000000" pitchFamily="2" charset="-78"/>
              <a:cs typeface="Sakkal Majalla" panose="02000000000000000000" pitchFamily="2" charset="-78"/>
            </a:rPr>
            <a:t>﴿لَسِحْرٌ مُّبِينٌ﴾ </a:t>
          </a:r>
          <a:r>
            <a:rPr lang="ar-SA" sz="2800" b="1" dirty="0">
              <a:latin typeface="Sakkal Majalla" panose="02000000000000000000" pitchFamily="2" charset="-78"/>
              <a:cs typeface="Sakkal Majalla" panose="02000000000000000000" pitchFamily="2" charset="-78"/>
            </a:rPr>
            <a:t>باللام</a:t>
          </a:r>
          <a:r>
            <a:rPr lang="ar-SA" sz="2800" dirty="0">
              <a:latin typeface="Sakkal Majalla" panose="02000000000000000000" pitchFamily="2" charset="-78"/>
              <a:cs typeface="Sakkal Majalla" panose="02000000000000000000" pitchFamily="2" charset="-78"/>
            </a:rPr>
            <a:t> </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(فَلَمَّا جَاءَهُمُ الْحَقُّ مِنْ عِندِنَا قَالُواْ إِنَّ هَذَا </a:t>
          </a:r>
          <a:r>
            <a:rPr lang="ar-SA" sz="2800" u="sng" dirty="0">
              <a:solidFill>
                <a:schemeClr val="tx1"/>
              </a:solidFill>
              <a:latin typeface="Sakkal Majalla" panose="02000000000000000000" pitchFamily="2" charset="-78"/>
              <a:cs typeface="Sakkal Majalla" panose="02000000000000000000" pitchFamily="2" charset="-78"/>
            </a:rPr>
            <a:t>لَسِحْرٌ مُّبِينٌ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(76))</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﴿يُحِقَّ الْحَقَّ بِكَلِمَاتِهِ﴾</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(82) </a:t>
          </a:r>
          <a:r>
            <a:rPr lang="ar-SA" sz="2800" b="1" dirty="0">
              <a:solidFill>
                <a:schemeClr val="tx1"/>
              </a:solidFill>
              <a:latin typeface="Sakkal Majalla" panose="02000000000000000000" pitchFamily="2" charset="-78"/>
              <a:cs typeface="Sakkal Majalla" panose="02000000000000000000" pitchFamily="2" charset="-78"/>
            </a:rPr>
            <a:t>﴿وَيُحِقُّ اللَّهُ الْحَقَّ بِكَلِمَاتِهِ﴾ </a:t>
          </a:r>
          <a:r>
            <a:rPr lang="ar-SA" sz="2800" dirty="0">
              <a:latin typeface="Sakkal Majalla" panose="02000000000000000000" pitchFamily="2" charset="-78"/>
              <a:cs typeface="Sakkal Majalla" panose="02000000000000000000" pitchFamily="2" charset="-78"/>
            </a:rPr>
            <a:t>فبإضافة لفظ الجلالة (</a:t>
          </a:r>
          <a:r>
            <a:rPr lang="ar-SA" sz="2800" b="1" dirty="0">
              <a:latin typeface="Sakkal Majalla" panose="02000000000000000000" pitchFamily="2" charset="-78"/>
              <a:cs typeface="Sakkal Majalla" panose="02000000000000000000" pitchFamily="2" charset="-78"/>
            </a:rPr>
            <a:t>الله</a:t>
          </a:r>
          <a:r>
            <a:rPr lang="ar-SA" sz="2800" dirty="0">
              <a:latin typeface="Sakkal Majalla" panose="02000000000000000000" pitchFamily="2" charset="-78"/>
              <a:cs typeface="Sakkal Majalla" panose="02000000000000000000" pitchFamily="2" charset="-78"/>
            </a:rPr>
            <a:t>)</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وَيُحِقُّ اللَّهُ الْحَقَّ بِكَلِمَاتِهِ</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وَلَوْ كَرِهَ الْمُجْرِمُونَ (82))</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﴿إِلَى فِرْعَوْنَ وَمَلَئِهِ﴾</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(الثاني و الثالث)  (83_88) </a:t>
          </a:r>
          <a:r>
            <a:rPr lang="ar-SA" sz="2800" b="1" dirty="0">
              <a:solidFill>
                <a:schemeClr val="tx1"/>
              </a:solidFill>
              <a:latin typeface="Sakkal Majalla" panose="02000000000000000000" pitchFamily="2" charset="-78"/>
              <a:cs typeface="Sakkal Majalla" panose="02000000000000000000" pitchFamily="2" charset="-78"/>
            </a:rPr>
            <a:t>﴿وَمَلَئِهِمْ﴾ ﴿وَمَلأهُ﴾</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(فَمَا آمَنَ لِمُوسَى إِلاَّ ذُرِّيَّةٌ مِّن قَوْمِهِ عَلَى خَوْفٍ </a:t>
          </a:r>
          <a:r>
            <a:rPr lang="ar-SA" sz="2800" u="sng" dirty="0">
              <a:solidFill>
                <a:schemeClr val="tx1"/>
              </a:solidFill>
              <a:latin typeface="Sakkal Majalla" panose="02000000000000000000" pitchFamily="2" charset="-78"/>
              <a:cs typeface="Sakkal Majalla" panose="02000000000000000000" pitchFamily="2" charset="-78"/>
            </a:rPr>
            <a:t>مِّن فِرْعَوْنَ وَمَلَئِهِمْ</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أَن يَفْتِنَهُمْ وَإِنَّ فِرْعَوْنَ لَعَالٍ فِي الأَرْضِ وَإِنَّهُ لَمِنَ الْمُسْرِفِينَ (83))</a:t>
          </a:r>
          <a:endParaRPr lang="en-US" sz="28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 كُنْتُمْ مُؤْمِنِينَ﴾</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(84) </a:t>
          </a:r>
          <a:r>
            <a:rPr lang="ar-SA" sz="2800" b="1" dirty="0">
              <a:solidFill>
                <a:schemeClr val="tx1"/>
              </a:solidFill>
              <a:latin typeface="Sakkal Majalla" panose="02000000000000000000" pitchFamily="2" charset="-78"/>
              <a:cs typeface="Sakkal Majalla" panose="02000000000000000000" pitchFamily="2" charset="-78"/>
            </a:rPr>
            <a:t>﴿إِن كُنتُم مُّسْلِمِينَ﴾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(وَقَالَ مُوسَى يَا قَوْمِ إِن كُنتُمْ آمَنتُم بِاللَّهِ فَعَلَيْهِ </a:t>
          </a:r>
          <a:r>
            <a:rPr lang="ar-SA" sz="2800" dirty="0">
              <a:solidFill>
                <a:schemeClr val="tx1"/>
              </a:solidFill>
              <a:latin typeface="Sakkal Majalla" panose="02000000000000000000" pitchFamily="2" charset="-78"/>
              <a:cs typeface="Sakkal Majalla" panose="02000000000000000000" pitchFamily="2" charset="-78"/>
            </a:rPr>
            <a:t>تَوَكَّلُواْ </a:t>
          </a:r>
          <a:r>
            <a:rPr lang="ar-SA" sz="2800" u="sng" dirty="0">
              <a:solidFill>
                <a:schemeClr val="tx1"/>
              </a:solidFill>
              <a:latin typeface="Sakkal Majalla" panose="02000000000000000000" pitchFamily="2" charset="-78"/>
              <a:cs typeface="Sakkal Majalla" panose="02000000000000000000" pitchFamily="2" charset="-78"/>
            </a:rPr>
            <a:t>إِن كُنتُم مُّسْلِمِينَ</a:t>
          </a:r>
          <a:r>
            <a:rPr lang="ar-SA" sz="2800" dirty="0">
              <a:latin typeface="Sakkal Majalla" panose="02000000000000000000" pitchFamily="2" charset="-78"/>
              <a:cs typeface="Sakkal Majalla" panose="02000000000000000000" pitchFamily="2" charset="-78"/>
            </a:rPr>
            <a:t> (84))</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﴿وَمَا أَنْتَ عَلَيْهِمْ بِوَكِيلٍ﴾</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 للمخاطب)</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يونس (108) </a:t>
          </a:r>
          <a:r>
            <a:rPr lang="ar-SA" sz="2800" b="1" dirty="0">
              <a:solidFill>
                <a:schemeClr val="tx1"/>
              </a:solidFill>
              <a:latin typeface="Sakkal Majalla" panose="02000000000000000000" pitchFamily="2" charset="-78"/>
              <a:cs typeface="Sakkal Majalla" panose="02000000000000000000" pitchFamily="2" charset="-78"/>
            </a:rPr>
            <a:t>﴿وَمَا أَنَاْ عَلَيْكُم بِوَكِيلٍ﴾</a:t>
          </a:r>
          <a:r>
            <a:rPr lang="ar-SA" sz="2800" b="1"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بضمير المتكلم</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(قُلْ يَا أَيُّهَا النَّاسُ قَدْ جَاءَكُمُ الْحَقُّ مِن رَّبِّكُمْ فَمَنِ اهْتَدَى فَإِنَّمَا يَهْتَدِي لِنَفْسِهِ وَمَن ضَلَّ فَإِنَّمَا يَضِلُّ عَلَيْهَا </a:t>
          </a:r>
          <a:r>
            <a:rPr lang="ar-SA" sz="2800" u="sng" dirty="0">
              <a:solidFill>
                <a:schemeClr val="tx1"/>
              </a:solidFill>
              <a:latin typeface="Sakkal Majalla" panose="02000000000000000000" pitchFamily="2" charset="-78"/>
              <a:cs typeface="Sakkal Majalla" panose="02000000000000000000" pitchFamily="2" charset="-78"/>
            </a:rPr>
            <a:t>وَمَا أَنَاْ عَلَيْكُم بِوَكِيلٍ</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(108))</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09955">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﴿إِنِّي لَكُمْ﴾</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بنون واحدة</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هود  الأول (2) </a:t>
          </a:r>
          <a:r>
            <a:rPr lang="ar-SA" sz="2800" b="1" dirty="0">
              <a:solidFill>
                <a:schemeClr val="tx1"/>
              </a:solidFill>
              <a:latin typeface="Sakkal Majalla" panose="02000000000000000000" pitchFamily="2" charset="-78"/>
              <a:cs typeface="Sakkal Majalla" panose="02000000000000000000" pitchFamily="2" charset="-78"/>
            </a:rPr>
            <a:t>﴿إِنَّنِي لَكُم﴾ </a:t>
          </a:r>
          <a:r>
            <a:rPr lang="ar-SA" sz="2800" dirty="0">
              <a:latin typeface="Sakkal Majalla" panose="02000000000000000000" pitchFamily="2" charset="-78"/>
              <a:cs typeface="Sakkal Majalla" panose="02000000000000000000" pitchFamily="2" charset="-78"/>
            </a:rPr>
            <a:t>فهي </a:t>
          </a:r>
          <a:r>
            <a:rPr lang="ar-SA" sz="2800" b="1" dirty="0">
              <a:latin typeface="Sakkal Majalla" panose="02000000000000000000" pitchFamily="2" charset="-78"/>
              <a:cs typeface="Sakkal Majalla" panose="02000000000000000000" pitchFamily="2" charset="-78"/>
            </a:rPr>
            <a:t>بنونين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(أَلاَّ تَعْبُدُواْ إِلاَّ اللَّهَ </a:t>
          </a:r>
          <a:r>
            <a:rPr lang="ar-SA" sz="2800" u="sng" dirty="0">
              <a:solidFill>
                <a:schemeClr val="tx1"/>
              </a:solidFill>
              <a:latin typeface="Sakkal Majalla" panose="02000000000000000000" pitchFamily="2" charset="-78"/>
              <a:cs typeface="Sakkal Majalla" panose="02000000000000000000" pitchFamily="2" charset="-78"/>
            </a:rPr>
            <a:t>إِنَّنِي لَكُم </a:t>
          </a:r>
          <a:r>
            <a:rPr lang="ar-SA" sz="2800" dirty="0">
              <a:latin typeface="Sakkal Majalla" panose="02000000000000000000" pitchFamily="2" charset="-78"/>
              <a:cs typeface="Sakkal Majalla" panose="02000000000000000000" pitchFamily="2" charset="-78"/>
            </a:rPr>
            <a:t>مِّنْهُ نَذِيرٌ وَبَشِيرٌ (2))</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﴿لَا أَسْأَلُكُمْ عَلَيْهِ أَجْرًا﴾</a:t>
          </a:r>
          <a:r>
            <a:rPr lang="ar-SA"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هود (29) </a:t>
          </a:r>
          <a:r>
            <a:rPr lang="ar-SA" sz="2800" b="1" dirty="0">
              <a:solidFill>
                <a:schemeClr val="tx1"/>
              </a:solidFill>
              <a:latin typeface="Sakkal Majalla" panose="02000000000000000000" pitchFamily="2" charset="-78"/>
              <a:cs typeface="Sakkal Majalla" panose="02000000000000000000" pitchFamily="2" charset="-78"/>
            </a:rPr>
            <a:t>﴿لا أَسْأَلُكُمْ عَلَيْهِ مَالاً﴾ </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400" dirty="0"/>
            <a:t>(</a:t>
          </a:r>
          <a:r>
            <a:rPr lang="ar-SA" sz="2400" dirty="0" err="1"/>
            <a:t>وَيَا</a:t>
          </a:r>
          <a:r>
            <a:rPr lang="ar-SA" sz="2400" dirty="0"/>
            <a:t> قَوْمِ </a:t>
          </a:r>
          <a:r>
            <a:rPr lang="ar-SA" sz="2400" u="sng" dirty="0">
              <a:solidFill>
                <a:schemeClr val="tx1"/>
              </a:solidFill>
            </a:rPr>
            <a:t>لا أَسْأَلُكُمْ عَلَيْهِ مَالاً</a:t>
          </a:r>
          <a:r>
            <a:rPr lang="ar-SA" sz="2400" dirty="0"/>
            <a:t> إِنْ أَجْرِيَ إِلاَّ عَلَى اللَّهِ وَمَا أَنَاْ بِطَارِدِ الَّذِينَ آمَنُواْ إِنَّهُم مُّلاقُوا رَبِّهِمْ وَلَكِنِّيَ أَرَاكُمْ قَوْمًا تَجْهَلُونَ (29))</a:t>
          </a:r>
          <a:endParaRPr lang="en-US" sz="24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﴿ذَلِكَ مِنْ أَنْبَاءِ الْغَيْبِ نُوحِيهِ إِلَيْكَ﴾</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هود (49) </a:t>
          </a:r>
          <a:r>
            <a:rPr lang="ar-SA" sz="2800" b="1" dirty="0">
              <a:solidFill>
                <a:schemeClr val="tx1"/>
              </a:solidFill>
              <a:latin typeface="Sakkal Majalla" panose="02000000000000000000" pitchFamily="2" charset="-78"/>
              <a:cs typeface="Sakkal Majalla" panose="02000000000000000000" pitchFamily="2" charset="-78"/>
            </a:rPr>
            <a:t>﴿تِلْكَ مِنْ أَنبَاء الْغَيْبِ نُوحِيهَا﴾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u="sng" dirty="0">
              <a:solidFill>
                <a:schemeClr val="tx1"/>
              </a:solidFill>
              <a:latin typeface="Sakkal Majalla" panose="02000000000000000000" pitchFamily="2" charset="-78"/>
              <a:cs typeface="Sakkal Majalla" panose="02000000000000000000" pitchFamily="2" charset="-78"/>
            </a:rPr>
            <a:t>تِلْكَ مِنْ أَنبَاء الْغَيْبِ نُوحِيهَا</a:t>
          </a:r>
          <a:r>
            <a:rPr lang="ar-SA" sz="2800" dirty="0">
              <a:latin typeface="Sakkal Majalla" panose="02000000000000000000" pitchFamily="2" charset="-78"/>
              <a:cs typeface="Sakkal Majalla" panose="02000000000000000000" pitchFamily="2" charset="-78"/>
            </a:rPr>
            <a:t> إِلَيْكَ مَا كُنتَ تَعْلَمُهَا أَنتَ وَلاَ قَوْمُكَ مِن قَبْلِ هَذَا فَاصْبِرْ إِنَّ الْعَاقِبَةَ لِلْمُتَّقِينَ (49))</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﴿مَا أَنْزَلَ اللَّهُ بِهَا مِنْ سُلْطَانٍ﴾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 </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(71) </a:t>
          </a:r>
          <a:r>
            <a:rPr lang="ar-SA" sz="2800" b="1" dirty="0">
              <a:solidFill>
                <a:schemeClr val="tx1"/>
              </a:solidFill>
              <a:latin typeface="Sakkal Majalla" panose="02000000000000000000" pitchFamily="2" charset="-78"/>
              <a:cs typeface="Sakkal Majalla" panose="02000000000000000000" pitchFamily="2" charset="-78"/>
            </a:rPr>
            <a:t>﴿مَّا نَزَّلَ اللَّهُ بِهَا مِن سُلْطَانٍ﴾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أول موضع</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(قَالَ قَدْ وَقَعَ عَلَيْكُم مِّن رَّبِّكُمْ رِجْسٌ وَغَضَبٌ أَتُجَادِلُونَنِي فِي أَسْمَاء سَمَّيْتُمُوهَا أَنتُمْ وَآبَاؤُكُم </a:t>
          </a:r>
          <a:r>
            <a:rPr lang="ar-SA" sz="2400" u="sng" dirty="0">
              <a:solidFill>
                <a:schemeClr val="tx1"/>
              </a:solidFill>
              <a:latin typeface="Sakkal Majalla" panose="02000000000000000000" pitchFamily="2" charset="-78"/>
              <a:cs typeface="Sakkal Majalla" panose="02000000000000000000" pitchFamily="2" charset="-78"/>
            </a:rPr>
            <a:t>مَّا نَزَّلَ اللَّهُ بِهَا مِن سُلْطَانٍ</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فَانتَظِرُواْ إِنِّي مَعَكُم مِّنَ الْمُنتَظِرِينَ (71))</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﴿وَأَمْطَرْنَا عَلَيْهِمْ﴾</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هود (82) </a:t>
          </a:r>
          <a:r>
            <a:rPr lang="ar-SA" sz="2800" b="1" dirty="0">
              <a:solidFill>
                <a:schemeClr val="tx1"/>
              </a:solidFill>
              <a:latin typeface="Sakkal Majalla" panose="02000000000000000000" pitchFamily="2" charset="-78"/>
              <a:cs typeface="Sakkal Majalla" panose="02000000000000000000" pitchFamily="2" charset="-78"/>
            </a:rPr>
            <a:t>﴿وَأَمْطَرْنَا عَلَيْهَا﴾</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(فَلَمَّا جَاءَ أَمْرُنَا جَعَلْنَا </a:t>
          </a:r>
          <a:r>
            <a:rPr lang="ar-SA" sz="2800" dirty="0" err="1">
              <a:latin typeface="Sakkal Majalla" panose="02000000000000000000" pitchFamily="2" charset="-78"/>
              <a:cs typeface="Sakkal Majalla" panose="02000000000000000000" pitchFamily="2" charset="-78"/>
            </a:rPr>
            <a:t>عَالِيَهَا</a:t>
          </a:r>
          <a:r>
            <a:rPr lang="ar-SA" sz="2800" dirty="0">
              <a:latin typeface="Sakkal Majalla" panose="02000000000000000000" pitchFamily="2" charset="-78"/>
              <a:cs typeface="Sakkal Majalla" panose="02000000000000000000" pitchFamily="2" charset="-78"/>
            </a:rPr>
            <a:t> سَافِلَهَا </a:t>
          </a:r>
          <a:r>
            <a:rPr lang="ar-SA" sz="2800" u="sng" dirty="0">
              <a:solidFill>
                <a:schemeClr val="tx1"/>
              </a:solidFill>
              <a:latin typeface="Sakkal Majalla" panose="02000000000000000000" pitchFamily="2" charset="-78"/>
              <a:cs typeface="Sakkal Majalla" panose="02000000000000000000" pitchFamily="2" charset="-78"/>
            </a:rPr>
            <a:t>وَأَمْطَرْنَا عَلَيْهَا</a:t>
          </a:r>
          <a:r>
            <a:rPr lang="ar-SA" sz="2800" dirty="0">
              <a:latin typeface="Sakkal Majalla" panose="02000000000000000000" pitchFamily="2" charset="-78"/>
              <a:cs typeface="Sakkal Majalla" panose="02000000000000000000" pitchFamily="2" charset="-78"/>
            </a:rPr>
            <a:t> حِجَارَةً مِّن سِجِّيلٍ مَّنضُودٍ (82))</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3200" dirty="0">
              <a:latin typeface="Sakkal Majalla" panose="02000000000000000000" pitchFamily="2" charset="-78"/>
              <a:cs typeface="Sakkal Majalla" panose="02000000000000000000" pitchFamily="2" charset="-78"/>
            </a:rPr>
            <a:t>كل آية فيها ذكر </a:t>
          </a:r>
          <a:r>
            <a:rPr lang="ar-SA" sz="3200" b="1" dirty="0">
              <a:solidFill>
                <a:schemeClr val="tx1"/>
              </a:solidFill>
              <a:latin typeface="Sakkal Majalla" panose="02000000000000000000" pitchFamily="2" charset="-78"/>
              <a:cs typeface="Sakkal Majalla" panose="02000000000000000000" pitchFamily="2" charset="-78"/>
            </a:rPr>
            <a:t>﴿الْكَيْلَ﴾</a:t>
          </a:r>
          <a:r>
            <a:rPr lang="ar-SA" sz="3200" b="1" dirty="0">
              <a:latin typeface="Sakkal Majalla" panose="02000000000000000000" pitchFamily="2" charset="-78"/>
              <a:cs typeface="Sakkal Majalla" panose="02000000000000000000" pitchFamily="2" charset="-78"/>
            </a:rPr>
            <a:t> </a:t>
          </a:r>
          <a:r>
            <a:rPr lang="ar-EG" sz="3200" dirty="0">
              <a:latin typeface="Sakkal Majalla" panose="02000000000000000000" pitchFamily="2" charset="-78"/>
              <a:cs typeface="Sakkal Majalla" panose="02000000000000000000" pitchFamily="2" charset="-78"/>
            </a:rPr>
            <a:t>فهي بهذا اللفظ</a:t>
          </a:r>
          <a:endParaRPr lang="en-US" sz="32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4000" dirty="0">
              <a:latin typeface="Sakkal Majalla" panose="02000000000000000000" pitchFamily="2" charset="-78"/>
              <a:cs typeface="Sakkal Majalla" panose="02000000000000000000" pitchFamily="2" charset="-78"/>
            </a:rPr>
            <a:t>إلا موضع هود (84_85) </a:t>
          </a:r>
          <a:r>
            <a:rPr lang="ar-SA" sz="4000" b="1" dirty="0">
              <a:solidFill>
                <a:schemeClr val="tx1"/>
              </a:solidFill>
              <a:latin typeface="Sakkal Majalla" panose="02000000000000000000" pitchFamily="2" charset="-78"/>
              <a:cs typeface="Sakkal Majalla" panose="02000000000000000000" pitchFamily="2" charset="-78"/>
            </a:rPr>
            <a:t>﴿الْمِكْيَالَ﴾</a:t>
          </a:r>
          <a:endParaRPr lang="en-US" sz="40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5DE96AE0-10EE-459A-AEA5-A13D27E2FD80}" type="pres">
      <dgm:prSet presAssocID="{6BBE875B-E930-49E6-A2E3-78B59914E8BF}" presName="TwoNodes_1" presStyleLbl="node1" presStyleIdx="0" presStyleCnt="2">
        <dgm:presLayoutVars>
          <dgm:bulletEnabled val="1"/>
        </dgm:presLayoutVars>
      </dgm:prSet>
      <dgm:spPr/>
    </dgm:pt>
    <dgm:pt modelId="{01A6965C-E983-4A41-A174-C508B24E1782}" type="pres">
      <dgm:prSet presAssocID="{6BBE875B-E930-49E6-A2E3-78B59914E8BF}" presName="TwoNodes_2" presStyleLbl="node1" presStyleIdx="1" presStyleCnt="2">
        <dgm:presLayoutVars>
          <dgm:bulletEnabled val="1"/>
        </dgm:presLayoutVars>
      </dgm:prSet>
      <dgm:spPr/>
    </dgm:pt>
    <dgm:pt modelId="{0EF69E04-975C-4640-B305-EE56606C7100}" type="pres">
      <dgm:prSet presAssocID="{6BBE875B-E930-49E6-A2E3-78B59914E8BF}" presName="TwoConn_1-2" presStyleLbl="fgAccFollowNode1" presStyleIdx="0" presStyleCnt="1">
        <dgm:presLayoutVars>
          <dgm:bulletEnabled val="1"/>
        </dgm:presLayoutVars>
      </dgm:prSet>
      <dgm:spPr/>
    </dgm:pt>
    <dgm:pt modelId="{CB60A5AE-56F3-4EEF-A91A-16D0BE7B3AFB}" type="pres">
      <dgm:prSet presAssocID="{6BBE875B-E930-49E6-A2E3-78B59914E8BF}" presName="TwoNodes_1_text" presStyleLbl="node1" presStyleIdx="1" presStyleCnt="2">
        <dgm:presLayoutVars>
          <dgm:bulletEnabled val="1"/>
        </dgm:presLayoutVars>
      </dgm:prSet>
      <dgm:spPr/>
    </dgm:pt>
    <dgm:pt modelId="{E4AE1769-FC84-4AC4-9B6A-A69EA25B085E}" type="pres">
      <dgm:prSet presAssocID="{6BBE875B-E930-49E6-A2E3-78B59914E8BF}" presName="TwoNodes_2_text" presStyleLbl="node1" presStyleIdx="1" presStyleCnt="2">
        <dgm:presLayoutVars>
          <dgm:bulletEnabled val="1"/>
        </dgm:presLayoutVars>
      </dgm:prSet>
      <dgm:spPr/>
    </dgm:pt>
  </dgm:ptLst>
  <dgm:cxnLst>
    <dgm:cxn modelId="{B90A9411-812B-4F02-8F65-F1308AD3C36E}" type="presOf" srcId="{6BBE875B-E930-49E6-A2E3-78B59914E8BF}" destId="{8D5DC9E0-442D-4EA5-8A70-9B413B1D6618}" srcOrd="0" destOrd="0" presId="urn:microsoft.com/office/officeart/2005/8/layout/vProcess5"/>
    <dgm:cxn modelId="{8C7B1E5D-0F4C-42A4-8029-AD4D2FABA023}" type="presOf" srcId="{EE774D75-C0E7-4B50-9D4B-E7ACADAA9CE9}" destId="{5DE96AE0-10EE-459A-AEA5-A13D27E2FD80}" srcOrd="0" destOrd="0" presId="urn:microsoft.com/office/officeart/2005/8/layout/vProcess5"/>
    <dgm:cxn modelId="{561D8A42-28E2-4425-B685-CA5BB72CC317}" type="presOf" srcId="{6363E4FE-B507-42FE-A9CF-AB2B30E9A946}" destId="{01A6965C-E983-4A41-A174-C508B24E1782}" srcOrd="0" destOrd="0" presId="urn:microsoft.com/office/officeart/2005/8/layout/vProcess5"/>
    <dgm:cxn modelId="{2EBF2EA0-21B2-467A-9D73-E5ADAAD5BF9B}" type="presOf" srcId="{EE774D75-C0E7-4B50-9D4B-E7ACADAA9CE9}" destId="{CB60A5AE-56F3-4EEF-A91A-16D0BE7B3AFB}" srcOrd="1" destOrd="0" presId="urn:microsoft.com/office/officeart/2005/8/layout/vProcess5"/>
    <dgm:cxn modelId="{56CC97B2-A712-45F2-8BD3-A67C16436FF8}" type="presOf" srcId="{16C56141-9C5E-4310-A86E-1E1765915B9D}" destId="{0EF69E04-975C-4640-B305-EE56606C7100}"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3E171FE-EC47-4CFB-B7BB-987A9B073662}" type="presOf" srcId="{6363E4FE-B507-42FE-A9CF-AB2B30E9A946}" destId="{E4AE1769-FC84-4AC4-9B6A-A69EA25B085E}" srcOrd="1"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977146D7-D46F-4444-9FF6-59FF86419B56}" type="presParOf" srcId="{8D5DC9E0-442D-4EA5-8A70-9B413B1D6618}" destId="{5DE96AE0-10EE-459A-AEA5-A13D27E2FD80}" srcOrd="1" destOrd="0" presId="urn:microsoft.com/office/officeart/2005/8/layout/vProcess5"/>
    <dgm:cxn modelId="{785E28EA-9117-4B77-97E3-CFF2B0677BD4}" type="presParOf" srcId="{8D5DC9E0-442D-4EA5-8A70-9B413B1D6618}" destId="{01A6965C-E983-4A41-A174-C508B24E1782}" srcOrd="2" destOrd="0" presId="urn:microsoft.com/office/officeart/2005/8/layout/vProcess5"/>
    <dgm:cxn modelId="{ACE3813D-45FE-44AD-96BE-40DA4CE70DF7}" type="presParOf" srcId="{8D5DC9E0-442D-4EA5-8A70-9B413B1D6618}" destId="{0EF69E04-975C-4640-B305-EE56606C7100}" srcOrd="3" destOrd="0" presId="urn:microsoft.com/office/officeart/2005/8/layout/vProcess5"/>
    <dgm:cxn modelId="{19033557-3FBD-454B-9882-F8445C8D6361}" type="presParOf" srcId="{8D5DC9E0-442D-4EA5-8A70-9B413B1D6618}" destId="{CB60A5AE-56F3-4EEF-A91A-16D0BE7B3AFB}" srcOrd="4" destOrd="0" presId="urn:microsoft.com/office/officeart/2005/8/layout/vProcess5"/>
    <dgm:cxn modelId="{6B19B29E-29A8-43D0-8C63-CF37E0237098}" type="presParOf" srcId="{8D5DC9E0-442D-4EA5-8A70-9B413B1D6618}" destId="{E4AE1769-FC84-4AC4-9B6A-A69EA25B085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﴿إِنِّي عَامِلٌ فَسَوْفَ تَعْلَمُونَ﴾</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هود (93) </a:t>
          </a:r>
          <a:r>
            <a:rPr lang="ar-SA" sz="2800" b="1" dirty="0">
              <a:solidFill>
                <a:schemeClr val="tx1"/>
              </a:solidFill>
              <a:latin typeface="Sakkal Majalla" panose="02000000000000000000" pitchFamily="2" charset="-78"/>
              <a:cs typeface="Sakkal Majalla" panose="02000000000000000000" pitchFamily="2" charset="-78"/>
            </a:rPr>
            <a:t>﴿إِنِّي عَامِلٌ سَوْفَ تَعْلَمُونَ﴾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a:t>
          </a:r>
          <a:r>
            <a:rPr lang="ar-SA" sz="2800" dirty="0" err="1">
              <a:latin typeface="Sakkal Majalla" panose="02000000000000000000" pitchFamily="2" charset="-78"/>
              <a:cs typeface="Sakkal Majalla" panose="02000000000000000000" pitchFamily="2" charset="-78"/>
            </a:rPr>
            <a:t>وَيَا</a:t>
          </a:r>
          <a:r>
            <a:rPr lang="ar-SA" sz="2800" dirty="0">
              <a:latin typeface="Sakkal Majalla" panose="02000000000000000000" pitchFamily="2" charset="-78"/>
              <a:cs typeface="Sakkal Majalla" panose="02000000000000000000" pitchFamily="2" charset="-78"/>
            </a:rPr>
            <a:t> قَوْمِ اعْمَلُواْ عَلَى مَكَانَتِكُمْ </a:t>
          </a:r>
          <a:r>
            <a:rPr lang="ar-SA" sz="2800" u="sng" dirty="0">
              <a:solidFill>
                <a:schemeClr val="tx1"/>
              </a:solidFill>
              <a:latin typeface="Sakkal Majalla" panose="02000000000000000000" pitchFamily="2" charset="-78"/>
              <a:cs typeface="Sakkal Majalla" panose="02000000000000000000" pitchFamily="2" charset="-78"/>
            </a:rPr>
            <a:t>إِنِّي عَامِلٌ سَوْفَ تَعْلَمُونَ</a:t>
          </a:r>
          <a:r>
            <a:rPr lang="ar-SA" sz="2800" dirty="0">
              <a:latin typeface="Sakkal Majalla" panose="02000000000000000000" pitchFamily="2" charset="-78"/>
              <a:cs typeface="Sakkal Majalla" panose="02000000000000000000" pitchFamily="2" charset="-78"/>
            </a:rPr>
            <a:t> مَن يَأْتِيهِ عَذَابٌ يُخْزِيهِ وَمَنْ هُوَ كَاذِبٌ وَارْتَقِبُواْ إِنِّي مَعَكُمْ رَقِيبٌ (93))</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﴿مُهْلِكْ الْقُرَى﴾</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هود (117) </a:t>
          </a:r>
          <a:r>
            <a:rPr lang="ar-SA" sz="2800" b="1" dirty="0">
              <a:solidFill>
                <a:schemeClr val="tx1"/>
              </a:solidFill>
              <a:latin typeface="Sakkal Majalla" panose="02000000000000000000" pitchFamily="2" charset="-78"/>
              <a:cs typeface="Sakkal Majalla" panose="02000000000000000000" pitchFamily="2" charset="-78"/>
            </a:rPr>
            <a:t>﴿لِيُهْلِكَ الْقُرَى﴾</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a:t>
          </a:r>
          <a:r>
            <a:rPr lang="ar-EG" sz="2800" b="1" dirty="0">
              <a:latin typeface="Sakkal Majalla" panose="02000000000000000000" pitchFamily="2" charset="-78"/>
              <a:cs typeface="Sakkal Majalla" panose="02000000000000000000" pitchFamily="2" charset="-78"/>
            </a:rPr>
            <a:t>باللام</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(وَمَا كَانَ رَبُّكَ </a:t>
          </a:r>
          <a:r>
            <a:rPr lang="ar-SA" sz="2800" u="sng" dirty="0">
              <a:solidFill>
                <a:schemeClr val="tx1"/>
              </a:solidFill>
              <a:latin typeface="Sakkal Majalla" panose="02000000000000000000" pitchFamily="2" charset="-78"/>
              <a:cs typeface="Sakkal Majalla" panose="02000000000000000000" pitchFamily="2" charset="-78"/>
            </a:rPr>
            <a:t>لِيُهْلِكَ الْقُرَى</a:t>
          </a:r>
          <a:r>
            <a:rPr lang="ar-SA" sz="2800" dirty="0">
              <a:latin typeface="Sakkal Majalla" panose="02000000000000000000" pitchFamily="2" charset="-78"/>
              <a:cs typeface="Sakkal Majalla" panose="02000000000000000000" pitchFamily="2" charset="-78"/>
            </a:rPr>
            <a:t> بِظُلْمٍ وَأَهْلُهَا مُصْلِحُونَ (117))</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﴿إِبْرَاهِيمَ وَإِسْمَاعِيلَ وَإِسْحَاقَ وَيَعْقُوبَ﴾</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موضعا يوسف (38) و ص (45) </a:t>
          </a:r>
          <a:r>
            <a:rPr lang="ar-SA" sz="2800" b="1" dirty="0">
              <a:solidFill>
                <a:schemeClr val="tx1"/>
              </a:solidFill>
              <a:latin typeface="Sakkal Majalla" panose="02000000000000000000" pitchFamily="2" charset="-78"/>
              <a:cs typeface="Sakkal Majalla" panose="02000000000000000000" pitchFamily="2" charset="-78"/>
            </a:rPr>
            <a:t>﴿إِبْرَاهِيمَ وَإِسْحَاقَ وَيَعْقُوبَ﴾</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(وَاتَّبَعْتُ مِلَّةَ آبَائِي </a:t>
          </a:r>
          <a:r>
            <a:rPr lang="ar-SA" sz="2400" u="sng" dirty="0">
              <a:solidFill>
                <a:schemeClr val="tx1"/>
              </a:solidFill>
              <a:latin typeface="Sakkal Majalla" panose="02000000000000000000" pitchFamily="2" charset="-78"/>
              <a:cs typeface="Sakkal Majalla" panose="02000000000000000000" pitchFamily="2" charset="-78"/>
            </a:rPr>
            <a:t>إِبْرَاهِيمَ وَإِسْحَاقَ وَيَعْقُوبَ</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مَا كَانَ لَنَا أَن نُّشْرِكَ بِاللَّهِ مِن شَيْءٍ ذَلِكَ مِن فَضْلِ اللَّهِ عَلَيْنَا وَعَلَى النَّاسِ وَلَكِنَّ أَكْثَرَ النَّاسِ لاَ يَشْكُرُونَ (38))</a:t>
          </a:r>
          <a:endParaRPr lang="en-US" sz="2400" dirty="0">
            <a:latin typeface="Sakkal Majalla" panose="02000000000000000000" pitchFamily="2" charset="-78"/>
            <a:cs typeface="Sakkal Majalla" panose="02000000000000000000" pitchFamily="2" charset="-78"/>
          </a:endParaRPr>
        </a:p>
      </dgm:t>
    </dgm:pt>
    <dgm:pt modelId="{B21CB154-DE5C-4B4B-9A46-C92F297B049C}" type="sibTrans" cxnId="{5E4EE877-3D2D-4D72-A75B-69D586E3643E}">
      <dgm:prSet/>
      <dgm:spPr/>
      <dgm:t>
        <a:bodyPr/>
        <a:lstStyle/>
        <a:p>
          <a:endParaRPr lang="en-US"/>
        </a:p>
      </dgm:t>
    </dgm:pt>
    <dgm:pt modelId="{79737349-10BD-448D-A1B7-13A4F01C05C4}" type="par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﴿وَعَلَى اللَّهِ فَلْيَتَوَكَّلِ﴾</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فهي بهذا اللفظ </a:t>
          </a:r>
          <a:endParaRPr lang="en-US" sz="28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يوسف (67) </a:t>
          </a:r>
          <a:r>
            <a:rPr lang="ar-SA" sz="2800" b="1" dirty="0">
              <a:solidFill>
                <a:schemeClr val="tx1"/>
              </a:solidFill>
              <a:latin typeface="Sakkal Majalla" panose="02000000000000000000" pitchFamily="2" charset="-78"/>
              <a:cs typeface="Sakkal Majalla" panose="02000000000000000000" pitchFamily="2" charset="-78"/>
            </a:rPr>
            <a:t>﴿وَعَلَيْهِ فَلْيَتَوَكَّلِ الْمُتَوَكِّلُونَ﴾ </a:t>
          </a:r>
          <a:r>
            <a:rPr lang="ar-EG" sz="2800" dirty="0">
              <a:latin typeface="Sakkal Majalla" panose="02000000000000000000" pitchFamily="2" charset="-78"/>
              <a:cs typeface="Sakkal Majalla" panose="02000000000000000000" pitchFamily="2" charset="-78"/>
            </a:rPr>
            <a:t>بتقديم </a:t>
          </a:r>
          <a:r>
            <a:rPr lang="ar-EG" sz="2800" b="1" dirty="0">
              <a:latin typeface="Sakkal Majalla" panose="02000000000000000000" pitchFamily="2" charset="-78"/>
              <a:cs typeface="Sakkal Majalla" panose="02000000000000000000" pitchFamily="2" charset="-78"/>
            </a:rPr>
            <a:t>الضمير</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(وَقَالَ يَا بَنِيَّ لاَ تَدْخُلُواْ مِن بَابٍ وَاحِدٍ وَادْخُلُواْ مِنْ أَبْوَابٍ مُّتَفَرِّقَةٍ وَمَا أُغْنِي عَنكُم مِّنَ اللَّهِ مِن شَيْءٍ إِنِ الْحُكْمُ إِلاَّ لِلَّهِ عَلَيْهِ تَوَكَّلْتُ </a:t>
          </a:r>
          <a:r>
            <a:rPr lang="ar-SA" sz="2400" u="sng" dirty="0">
              <a:solidFill>
                <a:schemeClr val="tx1"/>
              </a:solidFill>
              <a:latin typeface="Sakkal Majalla" panose="02000000000000000000" pitchFamily="2" charset="-78"/>
              <a:cs typeface="Sakkal Majalla" panose="02000000000000000000" pitchFamily="2" charset="-78"/>
            </a:rPr>
            <a:t>وَعَلَيْهِ فَلْيَتَوَكَّلِ الْمُتَوَكِّلُونَ</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(67))</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400" dirty="0">
              <a:latin typeface="Sakkal Majalla" panose="02000000000000000000" pitchFamily="2" charset="-78"/>
              <a:cs typeface="Sakkal Majalla" panose="02000000000000000000" pitchFamily="2" charset="-78"/>
            </a:rPr>
            <a:t>كل آية فيها ذكر </a:t>
          </a:r>
          <a:r>
            <a:rPr lang="ar-SA" sz="2400" b="1" dirty="0">
              <a:solidFill>
                <a:schemeClr val="tx1"/>
              </a:solidFill>
              <a:latin typeface="Sakkal Majalla" panose="02000000000000000000" pitchFamily="2" charset="-78"/>
              <a:cs typeface="Sakkal Majalla" panose="02000000000000000000" pitchFamily="2" charset="-78"/>
            </a:rPr>
            <a:t>﴿فَلْيَتَوَكَّلِ الْمُؤْمِنُونَ﴾</a:t>
          </a:r>
          <a:r>
            <a:rPr lang="ar-SA" sz="2400" dirty="0">
              <a:solidFill>
                <a:schemeClr val="tx1"/>
              </a:solidFill>
              <a:latin typeface="Sakkal Majalla" panose="02000000000000000000" pitchFamily="2" charset="-78"/>
              <a:cs typeface="Sakkal Majalla" panose="02000000000000000000" pitchFamily="2" charset="-78"/>
            </a:rPr>
            <a:t> </a:t>
          </a:r>
          <a:r>
            <a:rPr lang="ar-EG" sz="2400" dirty="0">
              <a:latin typeface="Sakkal Majalla" panose="02000000000000000000" pitchFamily="2" charset="-78"/>
              <a:cs typeface="Sakkal Majalla" panose="02000000000000000000" pitchFamily="2" charset="-78"/>
            </a:rPr>
            <a:t>فهي بهذا اللفظ </a:t>
          </a:r>
          <a:r>
            <a:rPr lang="ar-SA" sz="2400" b="1" dirty="0">
              <a:solidFill>
                <a:schemeClr val="tx1"/>
              </a:solidFill>
              <a:latin typeface="Sakkal Majalla" panose="02000000000000000000" pitchFamily="2" charset="-78"/>
              <a:cs typeface="Sakkal Majalla" panose="02000000000000000000" pitchFamily="2" charset="-78"/>
            </a:rPr>
            <a:t>﴿الْمُؤْمِنُونَ﴾</a:t>
          </a:r>
          <a:r>
            <a:rPr lang="ar-SA" sz="2400" dirty="0">
              <a:solidFill>
                <a:schemeClr val="tx1"/>
              </a:solidFill>
              <a:latin typeface="Sakkal Majalla" panose="02000000000000000000" pitchFamily="2" charset="-78"/>
              <a:cs typeface="Sakkal Majalla" panose="02000000000000000000" pitchFamily="2" charset="-78"/>
            </a:rPr>
            <a:t> </a:t>
          </a:r>
          <a:endParaRPr lang="en-US" sz="2400"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latin typeface="Sakkal Majalla" panose="02000000000000000000" pitchFamily="2" charset="-78"/>
            <a:cs typeface="Sakkal Majalla" panose="02000000000000000000" pitchFamily="2" charset="-78"/>
          </a:endParaRPr>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يوسف (67) </a:t>
          </a:r>
          <a:r>
            <a:rPr lang="ar-SA" sz="2800" b="1" dirty="0">
              <a:solidFill>
                <a:schemeClr val="tx1"/>
              </a:solidFill>
              <a:latin typeface="Sakkal Majalla" panose="02000000000000000000" pitchFamily="2" charset="-78"/>
              <a:cs typeface="Sakkal Majalla" panose="02000000000000000000" pitchFamily="2" charset="-78"/>
            </a:rPr>
            <a:t>﴿فَلْيَتَوَكَّلِ الْمُتَوَكِّلُونَ﴾</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latin typeface="Sakkal Majalla" panose="02000000000000000000" pitchFamily="2" charset="-78"/>
            <a:cs typeface="Sakkal Majalla" panose="02000000000000000000" pitchFamily="2" charset="-78"/>
          </a:endParaRPr>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(وَقَالَ يَا بَنِيَّ لاَ تَدْخُلُواْ مِن بَابٍ وَاحِدٍ وَادْخُلُواْ مِنْ أَبْوَابٍ مُّتَفَرِّقَةٍ وَمَا أُغْنِي عَنكُم مِّنَ اللَّهِ مِن شَيْءٍ إِنِ الْحُكْمُ إِلاَّ لِلَّهِ عَلَيْهِ تَوَكَّلْتُ وَعَلَيْهِ </a:t>
          </a:r>
          <a:r>
            <a:rPr lang="ar-SA" sz="2400" u="sng" dirty="0">
              <a:solidFill>
                <a:schemeClr val="tx1"/>
              </a:solidFill>
              <a:latin typeface="Sakkal Majalla" panose="02000000000000000000" pitchFamily="2" charset="-78"/>
              <a:cs typeface="Sakkal Majalla" panose="02000000000000000000" pitchFamily="2" charset="-78"/>
            </a:rPr>
            <a:t>فَلْيَتَوَكَّلِ الْمُتَوَكِّلُونَ</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(67))</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﴿وَالدَّارُ الْآَخِرَةُ خَيْرٌ﴾</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فيعقبها </a:t>
          </a:r>
          <a:r>
            <a:rPr lang="ar-SA" sz="2800" b="1" dirty="0">
              <a:solidFill>
                <a:schemeClr val="tx1"/>
              </a:solidFill>
              <a:latin typeface="Sakkal Majalla" panose="02000000000000000000" pitchFamily="2" charset="-78"/>
              <a:cs typeface="Sakkal Majalla" panose="02000000000000000000" pitchFamily="2" charset="-78"/>
            </a:rPr>
            <a:t>﴿لِلَّذِينَ يَتَّقُونَ﴾</a:t>
          </a:r>
          <a:r>
            <a:rPr lang="ar-SA" sz="2800"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بالفعل </a:t>
          </a:r>
          <a:r>
            <a:rPr lang="ar-EG" sz="2800" b="1" dirty="0">
              <a:latin typeface="Sakkal Majalla" panose="02000000000000000000" pitchFamily="2" charset="-78"/>
              <a:cs typeface="Sakkal Majalla" panose="02000000000000000000" pitchFamily="2" charset="-78"/>
            </a:rPr>
            <a:t>المضارع</a:t>
          </a:r>
          <a:endParaRPr lang="en-US" sz="2800" dirty="0">
            <a:solidFill>
              <a:schemeClr val="tx1">
                <a:lumMod val="95000"/>
                <a:lumOff val="5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EG" sz="2800" dirty="0">
              <a:latin typeface="Sakkal Majalla" panose="02000000000000000000" pitchFamily="2" charset="-78"/>
              <a:cs typeface="Sakkal Majalla" panose="02000000000000000000" pitchFamily="2" charset="-78"/>
            </a:rPr>
            <a:t>إلا موضع يوسف (109) </a:t>
          </a:r>
          <a:r>
            <a:rPr lang="ar-SA" sz="2800" b="1" dirty="0">
              <a:solidFill>
                <a:schemeClr val="tx1"/>
              </a:solidFill>
              <a:latin typeface="Sakkal Majalla" panose="02000000000000000000" pitchFamily="2" charset="-78"/>
              <a:cs typeface="Sakkal Majalla" panose="02000000000000000000" pitchFamily="2" charset="-78"/>
            </a:rPr>
            <a:t>﴿خَيْرٌ لِّلَّذِينَ اتَّقَواْ﴾</a:t>
          </a:r>
          <a:r>
            <a:rPr lang="ar-SA" sz="2800" b="1" dirty="0">
              <a:latin typeface="Sakkal Majalla" panose="02000000000000000000" pitchFamily="2" charset="-78"/>
              <a:cs typeface="Sakkal Majalla" panose="02000000000000000000" pitchFamily="2" charset="-78"/>
            </a:rPr>
            <a:t> </a:t>
          </a:r>
          <a:r>
            <a:rPr lang="ar-EG" sz="2800" b="1" dirty="0">
              <a:latin typeface="Sakkal Majalla" panose="02000000000000000000" pitchFamily="2" charset="-78"/>
              <a:cs typeface="Sakkal Majalla" panose="02000000000000000000" pitchFamily="2" charset="-78"/>
            </a:rPr>
            <a:t>بالماضي</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(وَمَا أَرْسَلْنَا مِن قَبْلِكَ إِلاَّ رِجَالاً نُّوحِي إِلَيْهِم مِّنْ أَهْلِ الْقُرَى أَفَلَمْ يَسِيرُواْ فِي الأَرْضِ فَيَنظُرُواْ كَيْفَ كَانَ عَاقِبَةُ الَّذِينَ مِن قَبْلِهِمْ </a:t>
          </a:r>
          <a:r>
            <a:rPr lang="ar-SA" sz="2400" u="sng" dirty="0">
              <a:solidFill>
                <a:schemeClr val="tx1"/>
              </a:solidFill>
              <a:latin typeface="Sakkal Majalla" panose="02000000000000000000" pitchFamily="2" charset="-78"/>
              <a:cs typeface="Sakkal Majalla" panose="02000000000000000000" pitchFamily="2" charset="-78"/>
            </a:rPr>
            <a:t>وَلَدَارُ الآخِرَةِ خَيْرٌ لِّلَّذِينَ اتَّقَواْ</a:t>
          </a:r>
          <a:r>
            <a:rPr lang="ar-SA" sz="2400" dirty="0">
              <a:latin typeface="Sakkal Majalla" panose="02000000000000000000" pitchFamily="2" charset="-78"/>
              <a:cs typeface="Sakkal Majalla" panose="02000000000000000000" pitchFamily="2" charset="-78"/>
            </a:rPr>
            <a:t> أَفَلاَ تَعْقِلُونَ (109))</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custScaleX="111200">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SA" sz="2800" b="1" dirty="0">
              <a:solidFill>
                <a:schemeClr val="tx1"/>
              </a:solidFill>
              <a:latin typeface="Sakkal Majalla" panose="02000000000000000000" pitchFamily="2" charset="-78"/>
              <a:cs typeface="Sakkal Majalla" panose="02000000000000000000" pitchFamily="2" charset="-78"/>
            </a:rPr>
            <a:t>﴿مِنَ الْجِبَالِ بُيُوتًا﴾</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 </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(74) </a:t>
          </a:r>
          <a:r>
            <a:rPr lang="ar-EG"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الْجِبَالِ بُيُوتًا</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من غير </a:t>
          </a:r>
          <a:r>
            <a:rPr lang="ar-EG" sz="2800" dirty="0">
              <a:solidFill>
                <a:schemeClr val="tx1"/>
              </a:solidFill>
              <a:latin typeface="Sakkal Majalla" panose="02000000000000000000" pitchFamily="2" charset="-78"/>
              <a:cs typeface="Sakkal Majalla" panose="02000000000000000000" pitchFamily="2" charset="-78"/>
            </a:rPr>
            <a:t>﴿</a:t>
          </a:r>
          <a:r>
            <a:rPr lang="ar-SA" sz="2800" b="1" dirty="0">
              <a:solidFill>
                <a:schemeClr val="tx1"/>
              </a:solidFill>
              <a:latin typeface="Sakkal Majalla" panose="02000000000000000000" pitchFamily="2" charset="-78"/>
              <a:cs typeface="Sakkal Majalla" panose="02000000000000000000" pitchFamily="2" charset="-78"/>
            </a:rPr>
            <a:t>مِنَ</a:t>
          </a:r>
          <a:r>
            <a:rPr lang="ar-EG" sz="2800" dirty="0">
              <a:solidFill>
                <a:schemeClr val="tx1"/>
              </a:solidFill>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أول موضع</a:t>
          </a:r>
          <a:endParaRPr lang="en-US" sz="2800"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dgm:spPr/>
      <dgm:t>
        <a:bodyPr/>
        <a:lstStyle/>
        <a:p>
          <a:pPr rtl="1"/>
          <a:r>
            <a:rPr lang="ar-SA" dirty="0"/>
            <a:t>(وَاذْكُرُواْ إِذْ جَعَلَكُمْ خُلَفَاء مِن بَعْدِ عَادٍ وَبَوَّأَكُمْ فِي الأَرْضِ تَتَّخِذُونَ مِن سُهُولِهَا قُصُورًا وَتَنْحِتُونَ </a:t>
          </a:r>
          <a:r>
            <a:rPr lang="ar-SA" u="sng" dirty="0">
              <a:solidFill>
                <a:schemeClr val="tx1"/>
              </a:solidFill>
            </a:rPr>
            <a:t>الْجِبَالَ بُيُوتًا</a:t>
          </a:r>
          <a:r>
            <a:rPr lang="ar-SA" dirty="0">
              <a:solidFill>
                <a:schemeClr val="tx1"/>
              </a:solidFill>
            </a:rPr>
            <a:t> </a:t>
          </a:r>
          <a:r>
            <a:rPr lang="ar-SA" dirty="0"/>
            <a:t>فَاذْكُرُواْ آلاء اللَّهِ وَلاَ تَعْثَوْا فِي الأَرْضِ مُفْسِدِينَ (74))</a:t>
          </a:r>
          <a:endParaRPr lang="en-US"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dgm:spPr/>
      <dgm:t>
        <a:bodyPr/>
        <a:lstStyle/>
        <a:p>
          <a:pPr rtl="1"/>
          <a:r>
            <a:rPr lang="ar-SA" dirty="0">
              <a:latin typeface="Sakkal Majalla" panose="02000000000000000000" pitchFamily="2" charset="-78"/>
              <a:cs typeface="Sakkal Majalla" panose="02000000000000000000" pitchFamily="2" charset="-78"/>
            </a:rPr>
            <a:t>كل آية فيها ذكر </a:t>
          </a:r>
          <a:r>
            <a:rPr lang="ar-SA" b="1" dirty="0">
              <a:solidFill>
                <a:schemeClr val="tx1"/>
              </a:solidFill>
              <a:latin typeface="Sakkal Majalla" panose="02000000000000000000" pitchFamily="2" charset="-78"/>
              <a:cs typeface="Sakkal Majalla" panose="02000000000000000000" pitchFamily="2" charset="-78"/>
            </a:rPr>
            <a:t>﴿إِنْ كُنْتَ مِنَ الصَّادِقِينَ﴾</a:t>
          </a:r>
          <a:r>
            <a:rPr lang="ar-SA" dirty="0">
              <a:solidFill>
                <a:schemeClr val="tx1"/>
              </a:solidFill>
              <a:latin typeface="Sakkal Majalla" panose="02000000000000000000" pitchFamily="2" charset="-78"/>
              <a:cs typeface="Sakkal Majalla" panose="02000000000000000000" pitchFamily="2" charset="-78"/>
            </a:rPr>
            <a:t> </a:t>
          </a:r>
          <a:r>
            <a:rPr lang="ar-SA" dirty="0">
              <a:latin typeface="Sakkal Majalla" panose="02000000000000000000" pitchFamily="2" charset="-78"/>
              <a:cs typeface="Sakkal Majalla" panose="02000000000000000000" pitchFamily="2" charset="-78"/>
            </a:rPr>
            <a:t>فهي بهذا اللفظ </a:t>
          </a:r>
          <a:r>
            <a:rPr lang="ar-EG" dirty="0">
              <a:solidFill>
                <a:schemeClr val="tx1"/>
              </a:solidFill>
              <a:latin typeface="Sakkal Majalla" panose="02000000000000000000" pitchFamily="2" charset="-78"/>
              <a:cs typeface="Sakkal Majalla" panose="02000000000000000000" pitchFamily="2" charset="-78"/>
            </a:rPr>
            <a:t>﴿</a:t>
          </a:r>
          <a:r>
            <a:rPr lang="ar-SA" b="1" dirty="0">
              <a:solidFill>
                <a:schemeClr val="tx1"/>
              </a:solidFill>
              <a:latin typeface="Sakkal Majalla" panose="02000000000000000000" pitchFamily="2" charset="-78"/>
              <a:cs typeface="Sakkal Majalla" panose="02000000000000000000" pitchFamily="2" charset="-78"/>
            </a:rPr>
            <a:t>الصَّادِقِينَ</a:t>
          </a:r>
          <a:r>
            <a:rPr lang="ar-EG" dirty="0">
              <a:solidFill>
                <a:schemeClr val="tx1"/>
              </a:solidFill>
              <a:latin typeface="Sakkal Majalla" panose="02000000000000000000" pitchFamily="2" charset="-78"/>
              <a:cs typeface="Sakkal Majalla" panose="02000000000000000000" pitchFamily="2" charset="-78"/>
            </a:rPr>
            <a:t>﴾ </a:t>
          </a:r>
          <a:endParaRPr lang="en-US" dirty="0">
            <a:solidFill>
              <a:schemeClr val="tx1"/>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dgm:spPr/>
      <dgm:t>
        <a:bodyPr/>
        <a:lstStyle/>
        <a:p>
          <a:pPr rtl="1"/>
          <a:r>
            <a:rPr lang="ar-SA" dirty="0">
              <a:latin typeface="Sakkal Majalla" panose="02000000000000000000" pitchFamily="2" charset="-78"/>
              <a:cs typeface="Sakkal Majalla" panose="02000000000000000000" pitchFamily="2" charset="-78"/>
            </a:rPr>
            <a:t>إلا موضع  الأعراف (77) </a:t>
          </a:r>
          <a:r>
            <a:rPr lang="ar-SA" b="1" dirty="0">
              <a:solidFill>
                <a:schemeClr val="tx1"/>
              </a:solidFill>
              <a:latin typeface="Sakkal Majalla" panose="02000000000000000000" pitchFamily="2" charset="-78"/>
              <a:cs typeface="Sakkal Majalla" panose="02000000000000000000" pitchFamily="2" charset="-78"/>
            </a:rPr>
            <a:t>﴿إِن كُنتَ مِنَ الْمُرْسَلِينَ﴾</a:t>
          </a:r>
          <a:endParaRPr lang="en-US" dirty="0">
            <a:solidFill>
              <a:schemeClr val="tx1"/>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800" dirty="0">
              <a:latin typeface="Sakkal Majalla" panose="02000000000000000000" pitchFamily="2" charset="-78"/>
              <a:cs typeface="Sakkal Majalla" panose="02000000000000000000" pitchFamily="2" charset="-78"/>
            </a:rPr>
            <a:t>(فَعَقَرُواْ النَّاقَةَ وَعَتَوْا عَنْ أَمْرِ رَبِّهِمْ وَقَالُواْ يَا صَالِحُ ائْتِنَا بِمَا تَعِدُنَا </a:t>
          </a:r>
          <a:r>
            <a:rPr lang="ar-SA" sz="2800" u="sng" dirty="0">
              <a:latin typeface="Sakkal Majalla" panose="02000000000000000000" pitchFamily="2" charset="-78"/>
              <a:cs typeface="Sakkal Majalla" panose="02000000000000000000" pitchFamily="2" charset="-78"/>
            </a:rPr>
            <a:t>إِن </a:t>
          </a:r>
          <a:r>
            <a:rPr lang="ar-SA" sz="2800" u="sng" dirty="0">
              <a:solidFill>
                <a:schemeClr val="tx1"/>
              </a:solidFill>
              <a:latin typeface="Sakkal Majalla" panose="02000000000000000000" pitchFamily="2" charset="-78"/>
              <a:cs typeface="Sakkal Majalla" panose="02000000000000000000" pitchFamily="2" charset="-78"/>
            </a:rPr>
            <a:t>كُنتَ مِنَ الْمُرْسَلِينَ</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(77))</a:t>
          </a:r>
          <a:endParaRPr lang="en-US" sz="28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kern="1200" dirty="0">
              <a:latin typeface="Sakkal Majalla" panose="02000000000000000000" pitchFamily="2" charset="-78"/>
              <a:cs typeface="Sakkal Majalla" panose="02000000000000000000" pitchFamily="2" charset="-78"/>
            </a:rPr>
            <a:t>كل آية فيها ذكر </a:t>
          </a:r>
          <a:r>
            <a:rPr lang="ar-EG" sz="2800" b="1" kern="1200" dirty="0">
              <a:solidFill>
                <a:schemeClr val="tx1"/>
              </a:solidFill>
              <a:latin typeface="Sakkal Majalla" panose="02000000000000000000" pitchFamily="2" charset="-78"/>
              <a:cs typeface="Sakkal Majalla" panose="02000000000000000000" pitchFamily="2" charset="-78"/>
            </a:rPr>
            <a:t>﴿رِسَالَاتِ رَبِّي﴾</a:t>
          </a:r>
          <a:r>
            <a:rPr lang="ar-SA" sz="2800" kern="1200" dirty="0">
              <a:latin typeface="Sakkal Majalla" panose="02000000000000000000" pitchFamily="2" charset="-78"/>
              <a:cs typeface="Sakkal Majalla" panose="02000000000000000000" pitchFamily="2" charset="-78"/>
            </a:rPr>
            <a:t> فهي بهذا اللفظ بالجمع</a:t>
          </a:r>
          <a:endParaRPr lang="en-US" sz="3200" kern="1200" dirty="0">
            <a:solidFill>
              <a:schemeClr val="lt1"/>
            </a:solidFill>
            <a:latin typeface="Sakkal Majalla" panose="02000000000000000000" pitchFamily="2" charset="-78"/>
            <a:ea typeface="+mn-ea"/>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a:t>
          </a:r>
          <a:r>
            <a:rPr lang="ar-EG" sz="2800" dirty="0">
              <a:latin typeface="Sakkal Majalla" panose="02000000000000000000" pitchFamily="2" charset="-78"/>
              <a:cs typeface="Sakkal Majalla" panose="02000000000000000000" pitchFamily="2" charset="-78"/>
            </a:rPr>
            <a:t>قصة [</a:t>
          </a:r>
          <a:r>
            <a:rPr lang="ar-EG" sz="2800" b="1" dirty="0">
              <a:latin typeface="Sakkal Majalla" panose="02000000000000000000" pitchFamily="2" charset="-78"/>
              <a:cs typeface="Sakkal Majalla" panose="02000000000000000000" pitchFamily="2" charset="-78"/>
            </a:rPr>
            <a:t>صالح</a:t>
          </a:r>
          <a:r>
            <a:rPr lang="ar-EG" sz="2800" dirty="0">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(79) </a:t>
          </a:r>
          <a:r>
            <a:rPr lang="ar-EG" sz="2800" b="1" dirty="0">
              <a:solidFill>
                <a:schemeClr val="tx1"/>
              </a:solidFill>
              <a:latin typeface="Sakkal Majalla" panose="02000000000000000000" pitchFamily="2" charset="-78"/>
              <a:cs typeface="Sakkal Majalla" panose="02000000000000000000" pitchFamily="2" charset="-78"/>
            </a:rPr>
            <a:t>﴿رِسَالَةَ رَبِّي﴾</a:t>
          </a:r>
          <a:r>
            <a:rPr lang="ar-EG" sz="2800" dirty="0">
              <a:solidFill>
                <a:schemeClr val="tx1"/>
              </a:solidFill>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بالإفراد</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custT="1"/>
      <dgm:spPr/>
      <dgm:t>
        <a:bodyPr/>
        <a:lstStyle/>
        <a:p>
          <a:pPr rtl="1"/>
          <a:r>
            <a:rPr lang="ar-SA" sz="2400" dirty="0">
              <a:latin typeface="Sakkal Majalla" panose="02000000000000000000" pitchFamily="2" charset="-78"/>
              <a:cs typeface="Sakkal Majalla" panose="02000000000000000000" pitchFamily="2" charset="-78"/>
            </a:rPr>
            <a:t>(فَتَوَلَّى عَنْهُمْ وَقَالَ يَا قَوْمِ لَقَدْ أَبْلَغْتُكُمْ </a:t>
          </a:r>
          <a:r>
            <a:rPr lang="ar-SA" sz="2400" u="sng" dirty="0">
              <a:solidFill>
                <a:schemeClr val="tx1"/>
              </a:solidFill>
              <a:latin typeface="Sakkal Majalla" panose="02000000000000000000" pitchFamily="2" charset="-78"/>
              <a:cs typeface="Sakkal Majalla" panose="02000000000000000000" pitchFamily="2" charset="-78"/>
            </a:rPr>
            <a:t>رِسَالَةَ رَبِّي</a:t>
          </a:r>
          <a:r>
            <a:rPr lang="ar-SA" sz="2400" dirty="0">
              <a:latin typeface="Sakkal Majalla" panose="02000000000000000000" pitchFamily="2" charset="-78"/>
              <a:cs typeface="Sakkal Majalla" panose="02000000000000000000" pitchFamily="2" charset="-78"/>
            </a:rPr>
            <a:t> وَنَصَحْتُ لَكُمْ وَلَكِن لاَّ تُحِبُّونَ النَّاصِحِينَ (79))</a:t>
          </a:r>
          <a:endParaRPr lang="en-US" sz="2400"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custLinFactNeighborX="838">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BE875B-E930-49E6-A2E3-78B59914E8B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774D75-C0E7-4B50-9D4B-E7ACADAA9CE9}">
      <dgm:prSet custT="1"/>
      <dgm:spPr/>
      <dgm:t>
        <a:bodyPr/>
        <a:lstStyle/>
        <a:p>
          <a:pPr rtl="1"/>
          <a:r>
            <a:rPr lang="ar-SA" sz="2800" dirty="0">
              <a:latin typeface="Sakkal Majalla" panose="02000000000000000000" pitchFamily="2" charset="-78"/>
              <a:cs typeface="Sakkal Majalla" panose="02000000000000000000" pitchFamily="2" charset="-78"/>
            </a:rPr>
            <a:t>كل آية فيها ذكر </a:t>
          </a:r>
          <a:r>
            <a:rPr lang="ar-EG" sz="2800" b="1" dirty="0">
              <a:solidFill>
                <a:schemeClr val="tx1"/>
              </a:solidFill>
              <a:latin typeface="Sakkal Majalla" panose="02000000000000000000" pitchFamily="2" charset="-78"/>
              <a:cs typeface="Sakkal Majalla" panose="02000000000000000000" pitchFamily="2" charset="-78"/>
            </a:rPr>
            <a:t>﴿فَمَا كَانَ جَوَابَ قَوْمِهِ﴾</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فهي بهذا اللفظ </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52C3E837-7B51-43FF-9EE1-BC5A31284439}" type="parTrans" cxnId="{8AEA28E1-9F3A-4F2F-8140-82DF165B9983}">
      <dgm:prSet/>
      <dgm:spPr/>
      <dgm:t>
        <a:bodyPr/>
        <a:lstStyle/>
        <a:p>
          <a:endParaRPr lang="en-US"/>
        </a:p>
      </dgm:t>
    </dgm:pt>
    <dgm:pt modelId="{16C56141-9C5E-4310-A86E-1E1765915B9D}" type="sibTrans" cxnId="{8AEA28E1-9F3A-4F2F-8140-82DF165B9983}">
      <dgm:prSet/>
      <dgm:spPr/>
      <dgm:t>
        <a:bodyPr/>
        <a:lstStyle/>
        <a:p>
          <a:endParaRPr lang="en-US"/>
        </a:p>
      </dgm:t>
    </dgm:pt>
    <dgm:pt modelId="{6363E4FE-B507-42FE-A9CF-AB2B30E9A946}">
      <dgm:prSet custT="1"/>
      <dgm:spPr/>
      <dgm:t>
        <a:bodyPr/>
        <a:lstStyle/>
        <a:p>
          <a:pPr rtl="1"/>
          <a:r>
            <a:rPr lang="ar-SA" sz="2800" dirty="0">
              <a:latin typeface="Sakkal Majalla" panose="02000000000000000000" pitchFamily="2" charset="-78"/>
              <a:cs typeface="Sakkal Majalla" panose="02000000000000000000" pitchFamily="2" charset="-78"/>
            </a:rPr>
            <a:t>إلا موضع  الأعراف (82) </a:t>
          </a:r>
          <a:r>
            <a:rPr lang="ar-EG" sz="2800" b="1" dirty="0">
              <a:solidFill>
                <a:schemeClr val="tx1"/>
              </a:solidFill>
              <a:latin typeface="Sakkal Majalla" panose="02000000000000000000" pitchFamily="2" charset="-78"/>
              <a:cs typeface="Sakkal Majalla" panose="02000000000000000000" pitchFamily="2" charset="-78"/>
            </a:rPr>
            <a:t>﴿وَمَا كَانَ جَوَابَ قَوْمِهِ﴾</a:t>
          </a:r>
          <a:r>
            <a:rPr lang="ar-EG" sz="2800" dirty="0">
              <a:solidFill>
                <a:schemeClr val="tx1"/>
              </a:solidFill>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بالواو، </a:t>
          </a:r>
          <a:r>
            <a:rPr lang="ar-SA" sz="2800" dirty="0">
              <a:latin typeface="Sakkal Majalla" panose="02000000000000000000" pitchFamily="2" charset="-78"/>
              <a:cs typeface="Sakkal Majalla" panose="02000000000000000000" pitchFamily="2" charset="-78"/>
            </a:rPr>
            <a:t>أول موضع</a:t>
          </a:r>
          <a:endParaRPr lang="en-US" sz="2800" dirty="0">
            <a:solidFill>
              <a:schemeClr val="bg2">
                <a:lumMod val="10000"/>
              </a:schemeClr>
            </a:solidFill>
            <a:latin typeface="Sakkal Majalla" panose="02000000000000000000" pitchFamily="2" charset="-78"/>
            <a:cs typeface="Sakkal Majalla" panose="02000000000000000000" pitchFamily="2" charset="-78"/>
          </a:endParaRPr>
        </a:p>
      </dgm:t>
    </dgm:pt>
    <dgm:pt modelId="{35C00C80-B4B5-4004-B26A-3E6BD310DFD4}" type="parTrans" cxnId="{9205F2C2-BBDB-4437-A4CA-083A2E5216D6}">
      <dgm:prSet/>
      <dgm:spPr/>
      <dgm:t>
        <a:bodyPr/>
        <a:lstStyle/>
        <a:p>
          <a:endParaRPr lang="en-US"/>
        </a:p>
      </dgm:t>
    </dgm:pt>
    <dgm:pt modelId="{78A1A9E7-CF3C-412C-9929-62C91FE103E9}" type="sibTrans" cxnId="{9205F2C2-BBDB-4437-A4CA-083A2E5216D6}">
      <dgm:prSet/>
      <dgm:spPr/>
      <dgm:t>
        <a:bodyPr/>
        <a:lstStyle/>
        <a:p>
          <a:endParaRPr lang="en-US"/>
        </a:p>
      </dgm:t>
    </dgm:pt>
    <dgm:pt modelId="{BC9C27E8-5463-46FF-970D-624E6930310C}">
      <dgm:prSet/>
      <dgm:spPr/>
      <dgm:t>
        <a:bodyPr/>
        <a:lstStyle/>
        <a:p>
          <a:pPr rtl="1"/>
          <a:r>
            <a:rPr lang="ar-SA" dirty="0">
              <a:latin typeface="Sakkal Majalla" panose="02000000000000000000" pitchFamily="2" charset="-78"/>
              <a:cs typeface="Sakkal Majalla" panose="02000000000000000000" pitchFamily="2" charset="-78"/>
            </a:rPr>
            <a:t>(</a:t>
          </a:r>
          <a:r>
            <a:rPr lang="ar-SA" u="sng" dirty="0">
              <a:solidFill>
                <a:schemeClr val="tx1"/>
              </a:solidFill>
              <a:latin typeface="Sakkal Majalla" panose="02000000000000000000" pitchFamily="2" charset="-78"/>
              <a:cs typeface="Sakkal Majalla" panose="02000000000000000000" pitchFamily="2" charset="-78"/>
            </a:rPr>
            <a:t>وَمَا كَانَ جَوَابَ قَوْمِهِ</a:t>
          </a:r>
          <a:r>
            <a:rPr lang="ar-SA" dirty="0">
              <a:solidFill>
                <a:schemeClr val="tx1"/>
              </a:solidFill>
              <a:latin typeface="Sakkal Majalla" panose="02000000000000000000" pitchFamily="2" charset="-78"/>
              <a:cs typeface="Sakkal Majalla" panose="02000000000000000000" pitchFamily="2" charset="-78"/>
            </a:rPr>
            <a:t> </a:t>
          </a:r>
          <a:r>
            <a:rPr lang="ar-SA" dirty="0">
              <a:latin typeface="Sakkal Majalla" panose="02000000000000000000" pitchFamily="2" charset="-78"/>
              <a:cs typeface="Sakkal Majalla" panose="02000000000000000000" pitchFamily="2" charset="-78"/>
            </a:rPr>
            <a:t>إِلاَّ أَن قَالُواْ أَخْرِجُوهُم مِّن قَرْيَتِكُمْ إِنَّهُمْ أُنَاسٌ يَتَطَهَّرُونَ (82))</a:t>
          </a:r>
          <a:endParaRPr lang="en-US" dirty="0">
            <a:latin typeface="Sakkal Majalla" panose="02000000000000000000" pitchFamily="2" charset="-78"/>
            <a:cs typeface="Sakkal Majalla" panose="02000000000000000000" pitchFamily="2" charset="-78"/>
          </a:endParaRPr>
        </a:p>
      </dgm:t>
    </dgm:pt>
    <dgm:pt modelId="{79737349-10BD-448D-A1B7-13A4F01C05C4}" type="parTrans" cxnId="{5E4EE877-3D2D-4D72-A75B-69D586E3643E}">
      <dgm:prSet/>
      <dgm:spPr/>
      <dgm:t>
        <a:bodyPr/>
        <a:lstStyle/>
        <a:p>
          <a:endParaRPr lang="en-US"/>
        </a:p>
      </dgm:t>
    </dgm:pt>
    <dgm:pt modelId="{B21CB154-DE5C-4B4B-9A46-C92F297B049C}" type="sibTrans" cxnId="{5E4EE877-3D2D-4D72-A75B-69D586E3643E}">
      <dgm:prSet/>
      <dgm:spPr/>
      <dgm:t>
        <a:bodyPr/>
        <a:lstStyle/>
        <a:p>
          <a:endParaRPr lang="en-US"/>
        </a:p>
      </dgm:t>
    </dgm:pt>
    <dgm:pt modelId="{8D5DC9E0-442D-4EA5-8A70-9B413B1D6618}" type="pres">
      <dgm:prSet presAssocID="{6BBE875B-E930-49E6-A2E3-78B59914E8BF}" presName="outerComposite" presStyleCnt="0">
        <dgm:presLayoutVars>
          <dgm:chMax val="5"/>
          <dgm:dir/>
          <dgm:resizeHandles val="exact"/>
        </dgm:presLayoutVars>
      </dgm:prSet>
      <dgm:spPr/>
    </dgm:pt>
    <dgm:pt modelId="{25DF214C-C84D-4BD3-90BD-0599A1B18D26}" type="pres">
      <dgm:prSet presAssocID="{6BBE875B-E930-49E6-A2E3-78B59914E8BF}" presName="dummyMaxCanvas" presStyleCnt="0">
        <dgm:presLayoutVars/>
      </dgm:prSet>
      <dgm:spPr/>
    </dgm:pt>
    <dgm:pt modelId="{1BEC1CC2-7978-46CE-8A75-67A769C03883}" type="pres">
      <dgm:prSet presAssocID="{6BBE875B-E930-49E6-A2E3-78B59914E8BF}" presName="ThreeNodes_1" presStyleLbl="node1" presStyleIdx="0" presStyleCnt="3" custScaleX="103352">
        <dgm:presLayoutVars>
          <dgm:bulletEnabled val="1"/>
        </dgm:presLayoutVars>
      </dgm:prSet>
      <dgm:spPr/>
    </dgm:pt>
    <dgm:pt modelId="{918FF342-9837-4234-8DD7-A0A2BD624B00}" type="pres">
      <dgm:prSet presAssocID="{6BBE875B-E930-49E6-A2E3-78B59914E8BF}" presName="ThreeNodes_2" presStyleLbl="node1" presStyleIdx="1" presStyleCnt="3">
        <dgm:presLayoutVars>
          <dgm:bulletEnabled val="1"/>
        </dgm:presLayoutVars>
      </dgm:prSet>
      <dgm:spPr/>
    </dgm:pt>
    <dgm:pt modelId="{AC77514B-0541-443E-AFE6-08C360B90EC1}" type="pres">
      <dgm:prSet presAssocID="{6BBE875B-E930-49E6-A2E3-78B59914E8BF}" presName="ThreeNodes_3" presStyleLbl="node1" presStyleIdx="2" presStyleCnt="3">
        <dgm:presLayoutVars>
          <dgm:bulletEnabled val="1"/>
        </dgm:presLayoutVars>
      </dgm:prSet>
      <dgm:spPr/>
    </dgm:pt>
    <dgm:pt modelId="{D5997FB6-A5FE-4C06-BF9E-64807667A1D9}" type="pres">
      <dgm:prSet presAssocID="{6BBE875B-E930-49E6-A2E3-78B59914E8BF}" presName="ThreeConn_1-2" presStyleLbl="fgAccFollowNode1" presStyleIdx="0" presStyleCnt="2">
        <dgm:presLayoutVars>
          <dgm:bulletEnabled val="1"/>
        </dgm:presLayoutVars>
      </dgm:prSet>
      <dgm:spPr/>
    </dgm:pt>
    <dgm:pt modelId="{AE1BFBB7-50E2-4D16-953E-843707232272}" type="pres">
      <dgm:prSet presAssocID="{6BBE875B-E930-49E6-A2E3-78B59914E8BF}" presName="ThreeConn_2-3" presStyleLbl="fgAccFollowNode1" presStyleIdx="1" presStyleCnt="2">
        <dgm:presLayoutVars>
          <dgm:bulletEnabled val="1"/>
        </dgm:presLayoutVars>
      </dgm:prSet>
      <dgm:spPr/>
    </dgm:pt>
    <dgm:pt modelId="{6644FCA3-10A8-488E-A611-5370D9947CE6}" type="pres">
      <dgm:prSet presAssocID="{6BBE875B-E930-49E6-A2E3-78B59914E8BF}" presName="ThreeNodes_1_text" presStyleLbl="node1" presStyleIdx="2" presStyleCnt="3">
        <dgm:presLayoutVars>
          <dgm:bulletEnabled val="1"/>
        </dgm:presLayoutVars>
      </dgm:prSet>
      <dgm:spPr/>
    </dgm:pt>
    <dgm:pt modelId="{68A7F326-5B22-4D58-ACED-96443716DBDA}" type="pres">
      <dgm:prSet presAssocID="{6BBE875B-E930-49E6-A2E3-78B59914E8BF}" presName="ThreeNodes_2_text" presStyleLbl="node1" presStyleIdx="2" presStyleCnt="3">
        <dgm:presLayoutVars>
          <dgm:bulletEnabled val="1"/>
        </dgm:presLayoutVars>
      </dgm:prSet>
      <dgm:spPr/>
    </dgm:pt>
    <dgm:pt modelId="{91D974DD-0F70-464D-8D42-3418F2999DC8}" type="pres">
      <dgm:prSet presAssocID="{6BBE875B-E930-49E6-A2E3-78B59914E8BF}" presName="ThreeNodes_3_text" presStyleLbl="node1" presStyleIdx="2" presStyleCnt="3">
        <dgm:presLayoutVars>
          <dgm:bulletEnabled val="1"/>
        </dgm:presLayoutVars>
      </dgm:prSet>
      <dgm:spPr/>
    </dgm:pt>
  </dgm:ptLst>
  <dgm:cxnLst>
    <dgm:cxn modelId="{921CE502-D072-48FB-8FE3-EEE2975C2758}" type="presOf" srcId="{78A1A9E7-CF3C-412C-9929-62C91FE103E9}" destId="{AE1BFBB7-50E2-4D16-953E-843707232272}" srcOrd="0" destOrd="0" presId="urn:microsoft.com/office/officeart/2005/8/layout/vProcess5"/>
    <dgm:cxn modelId="{5C3AE50A-BA19-4C49-A579-E9451CFD60FB}" type="presOf" srcId="{6363E4FE-B507-42FE-A9CF-AB2B30E9A946}" destId="{68A7F326-5B22-4D58-ACED-96443716DBDA}" srcOrd="1" destOrd="0" presId="urn:microsoft.com/office/officeart/2005/8/layout/vProcess5"/>
    <dgm:cxn modelId="{3A137211-5E76-4F90-8857-C69F2037D57C}" type="presOf" srcId="{16C56141-9C5E-4310-A86E-1E1765915B9D}" destId="{D5997FB6-A5FE-4C06-BF9E-64807667A1D9}" srcOrd="0" destOrd="0" presId="urn:microsoft.com/office/officeart/2005/8/layout/vProcess5"/>
    <dgm:cxn modelId="{B90A9411-812B-4F02-8F65-F1308AD3C36E}" type="presOf" srcId="{6BBE875B-E930-49E6-A2E3-78B59914E8BF}" destId="{8D5DC9E0-442D-4EA5-8A70-9B413B1D6618}" srcOrd="0" destOrd="0" presId="urn:microsoft.com/office/officeart/2005/8/layout/vProcess5"/>
    <dgm:cxn modelId="{5E4EE877-3D2D-4D72-A75B-69D586E3643E}" srcId="{6BBE875B-E930-49E6-A2E3-78B59914E8BF}" destId="{BC9C27E8-5463-46FF-970D-624E6930310C}" srcOrd="2" destOrd="0" parTransId="{79737349-10BD-448D-A1B7-13A4F01C05C4}" sibTransId="{B21CB154-DE5C-4B4B-9A46-C92F297B049C}"/>
    <dgm:cxn modelId="{28FB585A-8E55-4879-A65B-582E5E31542B}" type="presOf" srcId="{EE774D75-C0E7-4B50-9D4B-E7ACADAA9CE9}" destId="{6644FCA3-10A8-488E-A611-5370D9947CE6}" srcOrd="1" destOrd="0" presId="urn:microsoft.com/office/officeart/2005/8/layout/vProcess5"/>
    <dgm:cxn modelId="{48932E81-C410-415B-9B0A-5A3DDB0A2454}" type="presOf" srcId="{6363E4FE-B507-42FE-A9CF-AB2B30E9A946}" destId="{918FF342-9837-4234-8DD7-A0A2BD624B00}" srcOrd="0" destOrd="0" presId="urn:microsoft.com/office/officeart/2005/8/layout/vProcess5"/>
    <dgm:cxn modelId="{5ECAACBC-EBF5-47EA-A8A0-5122D9D03B51}" type="presOf" srcId="{EE774D75-C0E7-4B50-9D4B-E7ACADAA9CE9}" destId="{1BEC1CC2-7978-46CE-8A75-67A769C03883}" srcOrd="0" destOrd="0" presId="urn:microsoft.com/office/officeart/2005/8/layout/vProcess5"/>
    <dgm:cxn modelId="{9205F2C2-BBDB-4437-A4CA-083A2E5216D6}" srcId="{6BBE875B-E930-49E6-A2E3-78B59914E8BF}" destId="{6363E4FE-B507-42FE-A9CF-AB2B30E9A946}" srcOrd="1" destOrd="0" parTransId="{35C00C80-B4B5-4004-B26A-3E6BD310DFD4}" sibTransId="{78A1A9E7-CF3C-412C-9929-62C91FE103E9}"/>
    <dgm:cxn modelId="{8AEA28E1-9F3A-4F2F-8140-82DF165B9983}" srcId="{6BBE875B-E930-49E6-A2E3-78B59914E8BF}" destId="{EE774D75-C0E7-4B50-9D4B-E7ACADAA9CE9}" srcOrd="0" destOrd="0" parTransId="{52C3E837-7B51-43FF-9EE1-BC5A31284439}" sibTransId="{16C56141-9C5E-4310-A86E-1E1765915B9D}"/>
    <dgm:cxn modelId="{D7E2E7F3-B935-4576-8B0F-66DDE97BD6CC}" type="presOf" srcId="{BC9C27E8-5463-46FF-970D-624E6930310C}" destId="{91D974DD-0F70-464D-8D42-3418F2999DC8}" srcOrd="1" destOrd="0" presId="urn:microsoft.com/office/officeart/2005/8/layout/vProcess5"/>
    <dgm:cxn modelId="{C7A803F5-1638-45BC-82E1-8668A923D775}" type="presOf" srcId="{BC9C27E8-5463-46FF-970D-624E6930310C}" destId="{AC77514B-0541-443E-AFE6-08C360B90EC1}" srcOrd="0" destOrd="0" presId="urn:microsoft.com/office/officeart/2005/8/layout/vProcess5"/>
    <dgm:cxn modelId="{A3FC3A46-B49E-41A5-9BA4-F1A0C45084A9}" type="presParOf" srcId="{8D5DC9E0-442D-4EA5-8A70-9B413B1D6618}" destId="{25DF214C-C84D-4BD3-90BD-0599A1B18D26}" srcOrd="0" destOrd="0" presId="urn:microsoft.com/office/officeart/2005/8/layout/vProcess5"/>
    <dgm:cxn modelId="{840B0644-2163-42C3-BE6A-3A898D57B9DD}" type="presParOf" srcId="{8D5DC9E0-442D-4EA5-8A70-9B413B1D6618}" destId="{1BEC1CC2-7978-46CE-8A75-67A769C03883}" srcOrd="1" destOrd="0" presId="urn:microsoft.com/office/officeart/2005/8/layout/vProcess5"/>
    <dgm:cxn modelId="{E07B32DF-CDDB-4AA0-880C-8E6B51C39C0B}" type="presParOf" srcId="{8D5DC9E0-442D-4EA5-8A70-9B413B1D6618}" destId="{918FF342-9837-4234-8DD7-A0A2BD624B00}" srcOrd="2" destOrd="0" presId="urn:microsoft.com/office/officeart/2005/8/layout/vProcess5"/>
    <dgm:cxn modelId="{C8AB40A4-61BB-4CF2-AAF5-15C49EDA09A0}" type="presParOf" srcId="{8D5DC9E0-442D-4EA5-8A70-9B413B1D6618}" destId="{AC77514B-0541-443E-AFE6-08C360B90EC1}" srcOrd="3" destOrd="0" presId="urn:microsoft.com/office/officeart/2005/8/layout/vProcess5"/>
    <dgm:cxn modelId="{ADD06DDC-0810-4F66-9559-23B55623FC96}" type="presParOf" srcId="{8D5DC9E0-442D-4EA5-8A70-9B413B1D6618}" destId="{D5997FB6-A5FE-4C06-BF9E-64807667A1D9}" srcOrd="4" destOrd="0" presId="urn:microsoft.com/office/officeart/2005/8/layout/vProcess5"/>
    <dgm:cxn modelId="{7E19E8E9-BCA9-4771-9DC6-251D02DDC874}" type="presParOf" srcId="{8D5DC9E0-442D-4EA5-8A70-9B413B1D6618}" destId="{AE1BFBB7-50E2-4D16-953E-843707232272}" srcOrd="5" destOrd="0" presId="urn:microsoft.com/office/officeart/2005/8/layout/vProcess5"/>
    <dgm:cxn modelId="{F67E89F0-22D6-4354-AFCC-7E87BFC39B0D}" type="presParOf" srcId="{8D5DC9E0-442D-4EA5-8A70-9B413B1D6618}" destId="{6644FCA3-10A8-488E-A611-5370D9947CE6}" srcOrd="6" destOrd="0" presId="urn:microsoft.com/office/officeart/2005/8/layout/vProcess5"/>
    <dgm:cxn modelId="{7F860764-BA5C-4FA0-B83D-5E34C903ED46}" type="presParOf" srcId="{8D5DC9E0-442D-4EA5-8A70-9B413B1D6618}" destId="{68A7F326-5B22-4D58-ACED-96443716DBDA}" srcOrd="7" destOrd="0" presId="urn:microsoft.com/office/officeart/2005/8/layout/vProcess5"/>
    <dgm:cxn modelId="{94BCB27E-DD4F-4D5E-8350-028EC104536B}" type="presParOf" srcId="{8D5DC9E0-442D-4EA5-8A70-9B413B1D6618}" destId="{91D974DD-0F70-464D-8D42-3418F2999DC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340987" y="-51175"/>
          <a:ext cx="8161017"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﴿قَدْ خَلَتْ مِنْ قَبْلِهِمْ مِنَ الْجِنِّ وَالْإِنْسِ﴾</a:t>
          </a:r>
          <a:r>
            <a:rPr lang="ar-SA" sz="2400" kern="1200" dirty="0">
              <a:latin typeface="Sakkal Majalla" panose="02000000000000000000" pitchFamily="2" charset="-78"/>
              <a:cs typeface="Sakkal Majalla" panose="02000000000000000000" pitchFamily="2" charset="-78"/>
            </a:rPr>
            <a:t> فهي بهذا اللفظ</a:t>
          </a:r>
          <a:endParaRPr lang="en-US" sz="24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314753" y="-24941"/>
        <a:ext cx="7194485" cy="843234"/>
      </dsp:txXfrm>
    </dsp:sp>
    <dsp:sp modelId="{918FF342-9837-4234-8DD7-A0A2BD624B00}">
      <dsp:nvSpPr>
        <dsp:cNvPr id="0" name=""/>
        <dsp:cNvSpPr/>
      </dsp:nvSpPr>
      <dsp:spPr>
        <a:xfrm>
          <a:off x="379102" y="993810"/>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الأول (38) </a:t>
          </a:r>
          <a:r>
            <a:rPr lang="ar-SA" sz="2800" b="1" kern="1200" dirty="0">
              <a:solidFill>
                <a:schemeClr val="tx1"/>
              </a:solidFill>
              <a:latin typeface="Sakkal Majalla" panose="02000000000000000000" pitchFamily="2" charset="-78"/>
              <a:cs typeface="Sakkal Majalla" panose="02000000000000000000" pitchFamily="2" charset="-78"/>
            </a:rPr>
            <a:t>﴿مِن قَبْلِكُم مِّن الْجِنِّ وَالإِنسِ﴾</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05336" y="1020044"/>
        <a:ext cx="6806253" cy="843234"/>
      </dsp:txXfrm>
    </dsp:sp>
    <dsp:sp modelId="{AC77514B-0541-443E-AFE6-08C360B90EC1}">
      <dsp:nvSpPr>
        <dsp:cNvPr id="0" name=""/>
        <dsp:cNvSpPr/>
      </dsp:nvSpPr>
      <dsp:spPr>
        <a:xfrm>
          <a:off x="417216" y="1936444"/>
          <a:ext cx="9524968" cy="1100406"/>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قَالَ ادْخُلُواْ فِي أُمَمٍ قَدْ خَلَتْ </a:t>
          </a:r>
          <a:r>
            <a:rPr lang="ar-SA" sz="2400" u="sng" kern="1200" dirty="0">
              <a:solidFill>
                <a:schemeClr val="tx1"/>
              </a:solidFill>
              <a:latin typeface="Sakkal Majalla" panose="02000000000000000000" pitchFamily="2" charset="-78"/>
              <a:cs typeface="Sakkal Majalla" panose="02000000000000000000" pitchFamily="2" charset="-78"/>
            </a:rPr>
            <a:t>مِن قَبْلِكُم مِّن الْجِنِّ وَالإِنسِ</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فِي النَّارِ كُلَّمَا دَخَلَتْ أُمَّةٌ لَّعَنَتْ أُخْتَهَا حَتَّى إِذَا ادَّارَكُواْ فِيهَا جَمِيعًا قَالَتْ أُخْرَاهُمْ لأُولاهُمْ رَبَّنَا هَؤُلاء أَضَلُّونَا فَآتِهِمْ عَذَابًا ضِعْفًا مِّنَ النَّارِ قَالَ لِكُلٍّ ضِعْفٌ وَلَكِن لاَّ تَعْلَمُونَ (38)</a:t>
          </a:r>
          <a:endParaRPr lang="en-US" sz="2400" kern="1200" dirty="0">
            <a:latin typeface="Sakkal Majalla" panose="02000000000000000000" pitchFamily="2" charset="-78"/>
            <a:cs typeface="Sakkal Majalla" panose="02000000000000000000" pitchFamily="2" charset="-78"/>
          </a:endParaRPr>
        </a:p>
      </dsp:txBody>
      <dsp:txXfrm>
        <a:off x="449446" y="1968674"/>
        <a:ext cx="7940559" cy="1035946"/>
      </dsp:txXfrm>
    </dsp:sp>
    <dsp:sp modelId="{D5997FB6-A5FE-4C06-BF9E-64807667A1D9}">
      <dsp:nvSpPr>
        <dsp:cNvPr id="0" name=""/>
        <dsp:cNvSpPr/>
      </dsp:nvSpPr>
      <dsp:spPr>
        <a:xfrm>
          <a:off x="7237823" y="628065"/>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368819" y="628065"/>
        <a:ext cx="320214" cy="438110"/>
      </dsp:txXfrm>
    </dsp:sp>
    <dsp:sp modelId="{AE1BFBB7-50E2-4D16-953E-843707232272}">
      <dsp:nvSpPr>
        <dsp:cNvPr id="0" name=""/>
        <dsp:cNvSpPr/>
      </dsp:nvSpPr>
      <dsp:spPr>
        <a:xfrm>
          <a:off x="8448107" y="171421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579103" y="1714215"/>
        <a:ext cx="320214" cy="4381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EG" sz="2800" b="1" kern="1200" dirty="0">
              <a:solidFill>
                <a:schemeClr val="tx1"/>
              </a:solidFill>
              <a:latin typeface="Sakkal Majalla" panose="02000000000000000000" pitchFamily="2" charset="-78"/>
              <a:cs typeface="Sakkal Majalla" panose="02000000000000000000" pitchFamily="2" charset="-78"/>
            </a:rPr>
            <a:t>﴿وَأَمْطَرْنَا عَلَيْهِمْ مَطَرًا﴾</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فيعقبها </a:t>
          </a:r>
          <a:r>
            <a:rPr lang="ar-EG" sz="2800" b="1" kern="1200" dirty="0">
              <a:solidFill>
                <a:schemeClr val="tx1"/>
              </a:solidFill>
              <a:latin typeface="Sakkal Majalla" panose="02000000000000000000" pitchFamily="2" charset="-78"/>
              <a:cs typeface="Sakkal Majalla" panose="02000000000000000000" pitchFamily="2" charset="-78"/>
            </a:rPr>
            <a:t>﴿فَسَاءَ مَطَرُ الْمُنْذَرِينَ﴾</a:t>
          </a:r>
          <a:r>
            <a:rPr lang="ar-EG" sz="2800" kern="1200" dirty="0">
              <a:latin typeface="Sakkal Majalla" panose="02000000000000000000" pitchFamily="2" charset="-78"/>
              <a:cs typeface="Sakkal Majalla" panose="02000000000000000000" pitchFamily="2" charset="-78"/>
            </a:rPr>
            <a:t> </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(84) </a:t>
          </a:r>
          <a:r>
            <a:rPr lang="ar-EG" sz="2800" kern="1200" dirty="0">
              <a:latin typeface="Sakkal Majalla" panose="02000000000000000000" pitchFamily="2" charset="-78"/>
              <a:cs typeface="Sakkal Majalla" panose="02000000000000000000" pitchFamily="2" charset="-78"/>
            </a:rPr>
            <a:t>فيعقبها </a:t>
          </a:r>
          <a:r>
            <a:rPr lang="ar-EG" sz="2800" b="1" kern="1200" dirty="0">
              <a:solidFill>
                <a:schemeClr val="tx1"/>
              </a:solidFill>
              <a:latin typeface="Sakkal Majalla" panose="02000000000000000000" pitchFamily="2" charset="-78"/>
              <a:cs typeface="Sakkal Majalla" panose="02000000000000000000" pitchFamily="2" charset="-78"/>
            </a:rPr>
            <a:t>﴿عَاقِبَةُ الْمُجْرِمِينَ﴾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(وَأَمْطَرْنَا عَلَيْهِم مَّطَرًا فَانظُرْ كَيْفَ كَانَ </a:t>
          </a:r>
          <a:r>
            <a:rPr lang="ar-SA" sz="2800" u="sng" kern="1200" dirty="0">
              <a:solidFill>
                <a:schemeClr val="tx1"/>
              </a:solidFill>
              <a:latin typeface="Sakkal Majalla" panose="02000000000000000000" pitchFamily="2" charset="-78"/>
              <a:cs typeface="Sakkal Majalla" panose="02000000000000000000" pitchFamily="2" charset="-78"/>
            </a:rPr>
            <a:t>عَاقِبَةُ الْمُجْرِمِينَ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(84)).</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EG" sz="2800" b="1" kern="1200" dirty="0">
              <a:solidFill>
                <a:schemeClr val="tx1"/>
              </a:solidFill>
              <a:latin typeface="Sakkal Majalla" panose="02000000000000000000" pitchFamily="2" charset="-78"/>
              <a:cs typeface="Sakkal Majalla" panose="02000000000000000000" pitchFamily="2" charset="-78"/>
            </a:rPr>
            <a:t>﴿وَلَأُصَلِّبَنَّكُمْ﴾</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 </a:t>
          </a:r>
          <a:r>
            <a:rPr lang="ar-SA" sz="2800" b="1" kern="1200" dirty="0">
              <a:latin typeface="Sakkal Majalla" panose="02000000000000000000" pitchFamily="2" charset="-78"/>
              <a:cs typeface="Sakkal Majalla" panose="02000000000000000000" pitchFamily="2" charset="-78"/>
            </a:rPr>
            <a:t>بالواو</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(124) </a:t>
          </a:r>
          <a:r>
            <a:rPr lang="ar-EG" sz="2800" b="1" kern="1200" dirty="0">
              <a:solidFill>
                <a:schemeClr val="tx1"/>
              </a:solidFill>
              <a:latin typeface="Sakkal Majalla" panose="02000000000000000000" pitchFamily="2" charset="-78"/>
              <a:cs typeface="Sakkal Majalla" panose="02000000000000000000" pitchFamily="2" charset="-78"/>
            </a:rPr>
            <a:t>﴿ثُمَّ لأُصَلِّبَنَّكُمْ﴾</a:t>
          </a:r>
          <a:r>
            <a:rPr lang="ar-SA" sz="2800" kern="1200" dirty="0">
              <a:latin typeface="Sakkal Majalla" panose="02000000000000000000" pitchFamily="2" charset="-78"/>
              <a:cs typeface="Sakkal Majalla" panose="02000000000000000000" pitchFamily="2" charset="-78"/>
            </a:rPr>
            <a:t> أول موضع</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(لأُقَطِّعَنَّ أَيْدِيَكُمْ وَأَرْجُلَكُم مِّنْ خِلافٍ</a:t>
          </a:r>
          <a:r>
            <a:rPr lang="ar-SA" sz="2400" u="sng" kern="1200" dirty="0">
              <a:solidFill>
                <a:schemeClr val="tx1"/>
              </a:solidFill>
              <a:latin typeface="Sakkal Majalla" panose="02000000000000000000" pitchFamily="2" charset="-78"/>
              <a:cs typeface="Sakkal Majalla" panose="02000000000000000000" pitchFamily="2" charset="-78"/>
            </a:rPr>
            <a:t> ثُمَّ لأُصَلِّبَنَّكُم</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أَجْمَعِينَ (124))</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﴿وَمَنْ يَهْدِ﴾</a:t>
          </a:r>
          <a:r>
            <a:rPr lang="ar-EG" sz="2800" kern="1200" dirty="0">
              <a:latin typeface="Sakkal Majalla" panose="02000000000000000000" pitchFamily="2" charset="-78"/>
              <a:cs typeface="Sakkal Majalla" panose="02000000000000000000" pitchFamily="2" charset="-78"/>
            </a:rPr>
            <a:t>أو</a:t>
          </a:r>
          <a:r>
            <a:rPr lang="ar-SA" sz="2800" b="1" kern="1200" dirty="0">
              <a:solidFill>
                <a:schemeClr val="tx1"/>
              </a:solidFill>
              <a:latin typeface="Sakkal Majalla" panose="02000000000000000000" pitchFamily="2" charset="-78"/>
              <a:cs typeface="Sakkal Majalla" panose="02000000000000000000" pitchFamily="2" charset="-78"/>
            </a:rPr>
            <a:t>﴿وَمَنْ يَهْدِ اللَّهُ فَهُوَ الْمُهْتَدِ﴾</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 </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الْمُهْتَدِ</a:t>
          </a:r>
          <a:r>
            <a:rPr lang="ar-EG"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(178) </a:t>
          </a:r>
          <a:r>
            <a:rPr lang="ar-SA" sz="2800" b="1" kern="1200" dirty="0">
              <a:solidFill>
                <a:schemeClr val="tx1"/>
              </a:solidFill>
              <a:latin typeface="Sakkal Majalla" panose="02000000000000000000" pitchFamily="2" charset="-78"/>
              <a:cs typeface="Sakkal Majalla" panose="02000000000000000000" pitchFamily="2" charset="-78"/>
            </a:rPr>
            <a:t>﴿فَهُوَ الْمُهْتَدِي﴾ </a:t>
          </a:r>
          <a:r>
            <a:rPr lang="ar-EG" sz="2800" b="1" kern="1200" dirty="0">
              <a:latin typeface="Sakkal Majalla" panose="02000000000000000000" pitchFamily="2" charset="-78"/>
              <a:cs typeface="Sakkal Majalla" panose="02000000000000000000" pitchFamily="2" charset="-78"/>
            </a:rPr>
            <a:t>بالياء</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(مَن يَهْدِ اللَّهُ </a:t>
          </a:r>
          <a:r>
            <a:rPr lang="ar-SA" sz="2800" u="sng" kern="1200" dirty="0">
              <a:solidFill>
                <a:schemeClr val="tx1"/>
              </a:solidFill>
              <a:latin typeface="Sakkal Majalla" panose="02000000000000000000" pitchFamily="2" charset="-78"/>
              <a:cs typeface="Sakkal Majalla" panose="02000000000000000000" pitchFamily="2" charset="-78"/>
            </a:rPr>
            <a:t>فَهُوَ الْمُهْتَدِي</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وَمَن يُضْلِلْ فَأُولَئِكَ هُمُ الْخَاسِرُونَ (178))</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 أَتَّبِعُ إِلَّا مَا يُوحَى إِلَيَّ﴾</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(203) </a:t>
          </a:r>
          <a:r>
            <a:rPr lang="ar-SA" sz="2800" b="1" kern="1200" dirty="0">
              <a:solidFill>
                <a:schemeClr val="tx1"/>
              </a:solidFill>
              <a:latin typeface="Sakkal Majalla" panose="02000000000000000000" pitchFamily="2" charset="-78"/>
              <a:cs typeface="Sakkal Majalla" panose="02000000000000000000" pitchFamily="2" charset="-78"/>
            </a:rPr>
            <a:t>﴿إِنَّمَا أَتَّبِعُ مَا يُوحَى إِلَيَّ مِن رَّبِّي﴾</a:t>
          </a:r>
          <a:r>
            <a:rPr lang="ar-SA" sz="2800"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(وَإِذَا لَمْ تَأْتِهِم بِآيَةٍ قَالُواْ لَوْلاَ اجْتَبَيْتَهَا قُلْ </a:t>
          </a:r>
          <a:r>
            <a:rPr lang="ar-SA" sz="2400" u="sng" kern="1200" dirty="0">
              <a:solidFill>
                <a:schemeClr val="tx1"/>
              </a:solidFill>
            </a:rPr>
            <a:t>إِنَّمَا أَتَّبِعُ مَا يُوحَى إِلَيَّ مِن رَّبِّي </a:t>
          </a:r>
          <a:r>
            <a:rPr lang="ar-SA" sz="2400" kern="1200" dirty="0"/>
            <a:t>هَذَا بَصَائِرُ مِن رَّبِّكُمْ وَهُدًى وَرَحْمَةٌ لِّقَوْمٍ يُؤْمِنُونَ (203))</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﴿تَضَرُّعًا وَخُفْيَةً﴾</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آخر الأعراف (205) </a:t>
          </a:r>
          <a:r>
            <a:rPr lang="ar-SA" sz="2800" b="1" kern="1200" dirty="0">
              <a:solidFill>
                <a:schemeClr val="tx1"/>
              </a:solidFill>
              <a:latin typeface="Sakkal Majalla" panose="02000000000000000000" pitchFamily="2" charset="-78"/>
              <a:cs typeface="Sakkal Majalla" panose="02000000000000000000" pitchFamily="2" charset="-78"/>
            </a:rPr>
            <a:t>﴿تَضَرُّعًا وَخِيفَةً﴾</a:t>
          </a:r>
          <a:r>
            <a:rPr lang="ar-SA" sz="2800" b="1" u="sng"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(وَاذْكُر رَّبَّكَ فِي نَفْسِكَ </a:t>
          </a:r>
          <a:r>
            <a:rPr lang="ar-SA" sz="2400" u="sng" kern="1200" dirty="0">
              <a:solidFill>
                <a:schemeClr val="tx1"/>
              </a:solidFill>
              <a:latin typeface="Sakkal Majalla" panose="02000000000000000000" pitchFamily="2" charset="-78"/>
              <a:cs typeface="Sakkal Majalla" panose="02000000000000000000" pitchFamily="2" charset="-78"/>
            </a:rPr>
            <a:t>تَضَرُّعًا وَخِيفَةً</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وَدُونَ الْجَهْرِ مِنَ الْقَوْلِ بِالْغُدُوِّ وَالآصَالِ وَلاَ تَكُن مِّنَ الْغَافِلِينَ (205))</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﴿الَّذِينَ يُقِيمُونَ الصَّلَاةَ﴾</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فيعقبها </a:t>
          </a:r>
          <a:r>
            <a:rPr lang="ar-SA" sz="2800" b="1" kern="1200" dirty="0">
              <a:solidFill>
                <a:schemeClr val="tx1"/>
              </a:solidFill>
              <a:latin typeface="Sakkal Majalla" panose="02000000000000000000" pitchFamily="2" charset="-78"/>
              <a:cs typeface="Sakkal Majalla" panose="02000000000000000000" pitchFamily="2" charset="-78"/>
            </a:rPr>
            <a:t>﴿وَيُؤْتُونَ الزَّكَاةَ﴾</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الأنفال </a:t>
          </a:r>
          <a:r>
            <a:rPr lang="ar-SA" sz="2800" kern="1200" dirty="0">
              <a:latin typeface="Sakkal Majalla" panose="02000000000000000000" pitchFamily="2" charset="-78"/>
              <a:cs typeface="Sakkal Majalla" panose="02000000000000000000" pitchFamily="2" charset="-78"/>
            </a:rPr>
            <a:t>(3) </a:t>
          </a:r>
          <a:r>
            <a:rPr lang="ar-EG" sz="2800" kern="1200" dirty="0">
              <a:latin typeface="Sakkal Majalla" panose="02000000000000000000" pitchFamily="2" charset="-78"/>
              <a:cs typeface="Sakkal Majalla" panose="02000000000000000000" pitchFamily="2" charset="-78"/>
            </a:rPr>
            <a:t>فيعقبها </a:t>
          </a:r>
          <a:r>
            <a:rPr lang="ar-SA" sz="2800" b="1" kern="1200" dirty="0">
              <a:solidFill>
                <a:schemeClr val="tx1"/>
              </a:solidFill>
              <a:latin typeface="Sakkal Majalla" panose="02000000000000000000" pitchFamily="2" charset="-78"/>
              <a:cs typeface="Sakkal Majalla" panose="02000000000000000000" pitchFamily="2" charset="-78"/>
            </a:rPr>
            <a:t>﴿وَمِمَّا رَزَقْنَاهُمْ يُنفِقُونَ﴾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(الَّذِينَ يُقِيمُونَ الصَّلاةَ </a:t>
          </a:r>
          <a:r>
            <a:rPr lang="ar-SA" sz="2800" u="sng" kern="1200" dirty="0">
              <a:solidFill>
                <a:schemeClr val="tx1"/>
              </a:solidFill>
              <a:latin typeface="Sakkal Majalla" panose="02000000000000000000" pitchFamily="2" charset="-78"/>
              <a:cs typeface="Sakkal Majalla" panose="02000000000000000000" pitchFamily="2" charset="-78"/>
            </a:rPr>
            <a:t>وَمِمَّا رَزَقْنَاهُمْ يُنفِقُونَ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(3) أُوْلَئِكَ هُمُ الْمُؤْمِنُونَ حَقًّا لَّهُمْ دَرَجَاتٌ عِندَ رَبِّهِمْ وَمَغْفِرَةٌ وَرِزْقٌ كَرِيمٌ (4))</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﴿وَيَغْفِرْ لَكُمْ﴾</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فيعقبها </a:t>
          </a:r>
          <a:r>
            <a:rPr lang="ar-SA" sz="2800" b="1" kern="1200" dirty="0">
              <a:solidFill>
                <a:schemeClr val="tx1"/>
              </a:solidFill>
              <a:latin typeface="Sakkal Majalla" panose="02000000000000000000" pitchFamily="2" charset="-78"/>
              <a:cs typeface="Sakkal Majalla" panose="02000000000000000000" pitchFamily="2" charset="-78"/>
            </a:rPr>
            <a:t>﴿ذُنُوبَكُمْ﴾</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أو </a:t>
          </a:r>
          <a:r>
            <a:rPr lang="ar-SA" sz="2800" b="1" kern="1200" dirty="0">
              <a:solidFill>
                <a:schemeClr val="tx1"/>
              </a:solidFill>
              <a:latin typeface="Sakkal Majalla" panose="02000000000000000000" pitchFamily="2" charset="-78"/>
              <a:cs typeface="Sakkal Majalla" panose="02000000000000000000" pitchFamily="2" charset="-78"/>
            </a:rPr>
            <a:t>﴿وَاللَّهُ غَفُورٌ رَحِيمٌ﴾</a:t>
          </a:r>
          <a:r>
            <a:rPr lang="ar-SA" sz="2800"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الأنفال </a:t>
          </a:r>
          <a:r>
            <a:rPr lang="ar-SA" sz="2800" kern="1200" dirty="0">
              <a:latin typeface="Sakkal Majalla" panose="02000000000000000000" pitchFamily="2" charset="-78"/>
              <a:cs typeface="Sakkal Majalla" panose="02000000000000000000" pitchFamily="2" charset="-78"/>
            </a:rPr>
            <a:t>(29) </a:t>
          </a:r>
          <a:r>
            <a:rPr lang="ar-EG" sz="2800" kern="1200" dirty="0">
              <a:latin typeface="Sakkal Majalla" panose="02000000000000000000" pitchFamily="2" charset="-78"/>
              <a:cs typeface="Sakkal Majalla" panose="02000000000000000000" pitchFamily="2" charset="-78"/>
            </a:rPr>
            <a:t>فيعقبها </a:t>
          </a:r>
          <a:r>
            <a:rPr lang="ar-SA" sz="2800" b="1" kern="1200" dirty="0">
              <a:solidFill>
                <a:schemeClr val="tx1"/>
              </a:solidFill>
              <a:latin typeface="Sakkal Majalla" panose="02000000000000000000" pitchFamily="2" charset="-78"/>
              <a:cs typeface="Sakkal Majalla" panose="02000000000000000000" pitchFamily="2" charset="-78"/>
            </a:rPr>
            <a:t>﴿وَاللَّهُ ذُو الْفَضْلِ الْعَظِيمِ﴾</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(يَا أَيُّهَا الَّذِينَ آمَنُواْ إِن تَتَّقُواْ اللَّهَ يَجْعَل لَّكُمْ فُرْقَاناً وَيُكَفِّرْ عَنكُمْ سَيِّئَاتِكُمْ وَيَغْفِرْ لَكُمْ </a:t>
          </a:r>
          <a:r>
            <a:rPr lang="ar-SA" sz="2400" u="sng" kern="1200" dirty="0">
              <a:solidFill>
                <a:schemeClr val="tx1"/>
              </a:solidFill>
              <a:latin typeface="Sakkal Majalla" panose="02000000000000000000" pitchFamily="2" charset="-78"/>
              <a:cs typeface="Sakkal Majalla" panose="02000000000000000000" pitchFamily="2" charset="-78"/>
            </a:rPr>
            <a:t>وَاللَّهُ ذُو الْفَضْلِ الْعَظِيمِ </a:t>
          </a:r>
          <a:r>
            <a:rPr lang="ar-SA" sz="2400" kern="1200" dirty="0">
              <a:latin typeface="Sakkal Majalla" panose="02000000000000000000" pitchFamily="2" charset="-78"/>
              <a:cs typeface="Sakkal Majalla" panose="02000000000000000000" pitchFamily="2" charset="-78"/>
            </a:rPr>
            <a:t>(29))</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﴿وَإِذَا تُتْلَى عَلَيْهِمْ آَيَاتُنَا بَيِّنَاتٍ﴾</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الأنفال </a:t>
          </a:r>
          <a:r>
            <a:rPr lang="ar-SA" sz="2800" kern="1200" dirty="0">
              <a:latin typeface="Sakkal Majalla" panose="02000000000000000000" pitchFamily="2" charset="-78"/>
              <a:cs typeface="Sakkal Majalla" panose="02000000000000000000" pitchFamily="2" charset="-78"/>
            </a:rPr>
            <a:t>(31) </a:t>
          </a:r>
          <a:r>
            <a:rPr lang="ar-SA" sz="2800" b="1" kern="1200" dirty="0">
              <a:solidFill>
                <a:schemeClr val="tx1"/>
              </a:solidFill>
              <a:latin typeface="Sakkal Majalla" panose="02000000000000000000" pitchFamily="2" charset="-78"/>
              <a:cs typeface="Sakkal Majalla" panose="02000000000000000000" pitchFamily="2" charset="-78"/>
            </a:rPr>
            <a:t>﴿وَإِذَا تُتْلَى عَلَيْهِمْ آيَاتُنَا﴾</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من غير</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بَيِّنَاتٍ</a:t>
          </a:r>
          <a:r>
            <a:rPr lang="ar-EG"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وَإِذَا تُتْلَى عَلَيْهِمْ آيَاتُنَا</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قَالُواْ قَدْ سَمِعْنَا لَوْ نَشَاء لَقُلْنَا مِثْلَ هَذَا إِنْ هَذَا إِلاَّ أَسَاطِيرُ الأَوَّلِينَ (31))</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﴿بَصِيرٌ بِمَا يَعْمَلُونَ﴾</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a:t>
          </a:r>
          <a:r>
            <a:rPr lang="ar-SA" sz="2800" b="1" kern="1200" dirty="0">
              <a:latin typeface="Sakkal Majalla" panose="02000000000000000000" pitchFamily="2" charset="-78"/>
              <a:cs typeface="Sakkal Majalla" panose="02000000000000000000" pitchFamily="2" charset="-78"/>
            </a:rPr>
            <a:t>بياء الغيبة</a:t>
          </a:r>
          <a:r>
            <a:rPr lang="ar-EG" sz="2800" kern="1200" dirty="0">
              <a:latin typeface="Sakkal Majalla" panose="02000000000000000000" pitchFamily="2" charset="-78"/>
              <a:cs typeface="Sakkal Majalla" panose="02000000000000000000" pitchFamily="2" charset="-78"/>
            </a:rPr>
            <a:t>)  فهي بهذا اللفظ</a:t>
          </a:r>
          <a:r>
            <a:rPr lang="ar-EG" sz="2800" b="1" kern="1200" dirty="0">
              <a:latin typeface="Sakkal Majalla" panose="02000000000000000000" pitchFamily="2" charset="-78"/>
              <a:cs typeface="Sakkal Majalla" panose="02000000000000000000" pitchFamily="2" charset="-78"/>
            </a:rPr>
            <a:t>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الأنفال </a:t>
          </a:r>
          <a:r>
            <a:rPr lang="ar-SA" sz="2800" kern="1200" dirty="0">
              <a:latin typeface="Sakkal Majalla" panose="02000000000000000000" pitchFamily="2" charset="-78"/>
              <a:cs typeface="Sakkal Majalla" panose="02000000000000000000" pitchFamily="2" charset="-78"/>
            </a:rPr>
            <a:t>(39) </a:t>
          </a:r>
          <a:r>
            <a:rPr lang="ar-SA" sz="2800" b="1" kern="1200" dirty="0">
              <a:solidFill>
                <a:schemeClr val="tx1"/>
              </a:solidFill>
              <a:latin typeface="Sakkal Majalla" panose="02000000000000000000" pitchFamily="2" charset="-78"/>
              <a:cs typeface="Sakkal Majalla" panose="02000000000000000000" pitchFamily="2" charset="-78"/>
            </a:rPr>
            <a:t>﴿بِمَا يَعْمَلُونَ بَصِيرٌ﴾</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b="1" kern="1200" dirty="0">
              <a:latin typeface="Sakkal Majalla" panose="02000000000000000000" pitchFamily="2" charset="-78"/>
              <a:cs typeface="Sakkal Majalla" panose="02000000000000000000" pitchFamily="2" charset="-78"/>
            </a:rPr>
            <a:t>فبعكسها</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(وَقَاتِلُوهُمْ حَتَّى لاَ تَكُونَ فِتْنَةٌ وَيَكُونَ الدِّينُ كُلُّهُ لِلَّه فَإِنِ انتَهَوْا فَإِنَّ اللَّهَ </a:t>
          </a:r>
          <a:r>
            <a:rPr lang="ar-SA" sz="2800" u="sng" kern="1200" dirty="0">
              <a:solidFill>
                <a:schemeClr val="tx1"/>
              </a:solidFill>
              <a:latin typeface="Sakkal Majalla" panose="02000000000000000000" pitchFamily="2" charset="-78"/>
              <a:cs typeface="Sakkal Majalla" panose="02000000000000000000" pitchFamily="2" charset="-78"/>
            </a:rPr>
            <a:t>بِمَا يَعْمَلُونَ بَصِيرٌ</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(39))</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﴿فَإِنَّ لِلَّهِ﴾</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r>
            <a:rPr lang="ar-EG" sz="2800" b="1" kern="1200" dirty="0">
              <a:latin typeface="Sakkal Majalla" panose="02000000000000000000" pitchFamily="2" charset="-78"/>
              <a:cs typeface="Sakkal Majalla" panose="02000000000000000000" pitchFamily="2" charset="-78"/>
            </a:rPr>
            <a:t> </a:t>
          </a:r>
          <a:r>
            <a:rPr lang="ar-EG" sz="2800" kern="1200" dirty="0">
              <a:solidFill>
                <a:schemeClr val="tx1"/>
              </a:solidFill>
              <a:latin typeface="Sakkal Majalla" panose="02000000000000000000" pitchFamily="2" charset="-78"/>
              <a:cs typeface="Sakkal Majalla" panose="02000000000000000000" pitchFamily="2" charset="-78"/>
            </a:rPr>
            <a:t>(بكسر الهمزة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الأنفال </a:t>
          </a:r>
          <a:r>
            <a:rPr lang="ar-SA" sz="2800" kern="1200" dirty="0">
              <a:latin typeface="Sakkal Majalla" panose="02000000000000000000" pitchFamily="2" charset="-78"/>
              <a:cs typeface="Sakkal Majalla" panose="02000000000000000000" pitchFamily="2" charset="-78"/>
            </a:rPr>
            <a:t>(41) </a:t>
          </a:r>
          <a:r>
            <a:rPr lang="ar-SA" sz="2800" b="1" kern="1200" dirty="0">
              <a:solidFill>
                <a:schemeClr val="tx1"/>
              </a:solidFill>
              <a:latin typeface="Sakkal Majalla" panose="02000000000000000000" pitchFamily="2" charset="-78"/>
              <a:cs typeface="Sakkal Majalla" panose="02000000000000000000" pitchFamily="2" charset="-78"/>
            </a:rPr>
            <a:t>﴿فَأَنَّ لِلَّهِ﴾</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a:t>
          </a:r>
          <a:r>
            <a:rPr lang="ar-EG" sz="2800" b="1" kern="1200" dirty="0">
              <a:latin typeface="Sakkal Majalla" panose="02000000000000000000" pitchFamily="2" charset="-78"/>
              <a:cs typeface="Sakkal Majalla" panose="02000000000000000000" pitchFamily="2" charset="-78"/>
            </a:rPr>
            <a:t>بفتح الهمزة</a:t>
          </a:r>
          <a:r>
            <a:rPr lang="ar-EG" sz="2800" kern="1200" dirty="0">
              <a:latin typeface="Sakkal Majalla" panose="02000000000000000000" pitchFamily="2" charset="-78"/>
              <a:cs typeface="Sakkal Majalla" panose="02000000000000000000" pitchFamily="2" charset="-78"/>
            </a:rPr>
            <a:t>)</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latin typeface="Sakkal Majalla" panose="02000000000000000000" pitchFamily="2" charset="-78"/>
              <a:cs typeface="Sakkal Majalla" panose="02000000000000000000" pitchFamily="2" charset="-78"/>
            </a:rPr>
            <a:t>(وَاعْلَمُواْ أَنَّمَا غَنِمْتُم مِّن شَيْءٍ </a:t>
          </a:r>
          <a:r>
            <a:rPr lang="ar-SA" sz="2000" u="sng" kern="1200" dirty="0">
              <a:solidFill>
                <a:schemeClr val="tx1"/>
              </a:solidFill>
              <a:latin typeface="Sakkal Majalla" panose="02000000000000000000" pitchFamily="2" charset="-78"/>
              <a:cs typeface="Sakkal Majalla" panose="02000000000000000000" pitchFamily="2" charset="-78"/>
            </a:rPr>
            <a:t>فَأَنَّ لِلَّهِ</a:t>
          </a:r>
          <a:r>
            <a:rPr lang="ar-SA" sz="2000" kern="1200" dirty="0">
              <a:solidFill>
                <a:schemeClr val="tx1"/>
              </a:solidFill>
              <a:latin typeface="Sakkal Majalla" panose="02000000000000000000" pitchFamily="2" charset="-78"/>
              <a:cs typeface="Sakkal Majalla" panose="02000000000000000000" pitchFamily="2" charset="-78"/>
            </a:rPr>
            <a:t> </a:t>
          </a:r>
          <a:r>
            <a:rPr lang="ar-SA" sz="2000" kern="1200" dirty="0">
              <a:latin typeface="Sakkal Majalla" panose="02000000000000000000" pitchFamily="2" charset="-78"/>
              <a:cs typeface="Sakkal Majalla" panose="02000000000000000000" pitchFamily="2" charset="-78"/>
            </a:rPr>
            <a:t>خُمُسَهُ وَلِلرَّسُولِ وَلِذِي الْقُرْبَى وَالْيَتَامَى وَالْمَسَاكِينِ وَابْنِ السَّبِيلِ إِن كُنتُمْ آمَنتُمْ بِاللَّهِ وَمَا أَنزَلْنَا عَلَى عَبْدِنَا يَوْمَ الْفُرْقَانِ يَوْمَ الْتَقَى الْجَمْعَانِ وَاللَّهُ عَلَى كُلِّ شَيْءٍ قَدِيرٌ (41))</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0" y="0"/>
          <a:ext cx="8161017"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﴿فَذُوقُوا الْعَذَابَ بِمَا كُنْتُمْ تَكْفُرُونَ﴾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26234" y="26234"/>
        <a:ext cx="7194485" cy="843234"/>
      </dsp:txXfrm>
    </dsp:sp>
    <dsp:sp modelId="{918FF342-9837-4234-8DD7-A0A2BD624B00}">
      <dsp:nvSpPr>
        <dsp:cNvPr id="0" name=""/>
        <dsp:cNvSpPr/>
      </dsp:nvSpPr>
      <dsp:spPr>
        <a:xfrm>
          <a:off x="72008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(39)</a:t>
          </a:r>
          <a:r>
            <a:rPr lang="ar-SA" sz="2800" b="1" kern="1200" dirty="0">
              <a:latin typeface="Sakkal Majalla" panose="02000000000000000000" pitchFamily="2" charset="-78"/>
              <a:cs typeface="Sakkal Majalla" panose="02000000000000000000" pitchFamily="2" charset="-78"/>
            </a:rPr>
            <a:t> </a:t>
          </a:r>
          <a:r>
            <a:rPr lang="ar-SA" sz="2800" b="1" kern="1200" dirty="0">
              <a:solidFill>
                <a:schemeClr val="tx1"/>
              </a:solidFill>
              <a:latin typeface="Sakkal Majalla" panose="02000000000000000000" pitchFamily="2" charset="-78"/>
              <a:cs typeface="Sakkal Majalla" panose="02000000000000000000" pitchFamily="2" charset="-78"/>
            </a:rPr>
            <a:t>﴿بِمَا كُنتُمْ تَكْسِبُونَ﴾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746323" y="1071220"/>
        <a:ext cx="6806253" cy="843234"/>
      </dsp:txXfrm>
    </dsp:sp>
    <dsp:sp modelId="{AC77514B-0541-443E-AFE6-08C360B90EC1}">
      <dsp:nvSpPr>
        <dsp:cNvPr id="0" name=""/>
        <dsp:cNvSpPr/>
      </dsp:nvSpPr>
      <dsp:spPr>
        <a:xfrm>
          <a:off x="1440179"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lang="ar-SA" sz="2100" kern="1200" dirty="0">
              <a:latin typeface="Sakkal Majalla" panose="02000000000000000000" pitchFamily="2" charset="-78"/>
              <a:cs typeface="Sakkal Majalla" panose="02000000000000000000" pitchFamily="2" charset="-78"/>
            </a:rPr>
            <a:t>وَقَالَتْ أُولاهُمْ لأُخْرَاهُمْ فَمَا كَانَ لَكُمْ عَلَيْنَا مِن فَضْلٍ فَذُوقُواْ الْعَذَابَ </a:t>
          </a:r>
          <a:r>
            <a:rPr lang="ar-SA" sz="2100" u="sng" kern="1200" dirty="0">
              <a:solidFill>
                <a:schemeClr val="tx1"/>
              </a:solidFill>
              <a:latin typeface="Sakkal Majalla" panose="02000000000000000000" pitchFamily="2" charset="-78"/>
              <a:cs typeface="Sakkal Majalla" panose="02000000000000000000" pitchFamily="2" charset="-78"/>
            </a:rPr>
            <a:t>بِمَا كُنتُمْ تَكْسِبُونَ</a:t>
          </a:r>
          <a:r>
            <a:rPr lang="ar-SA" sz="2100" kern="1200" dirty="0">
              <a:solidFill>
                <a:schemeClr val="tx1"/>
              </a:solidFill>
              <a:latin typeface="Sakkal Majalla" panose="02000000000000000000" pitchFamily="2" charset="-78"/>
              <a:cs typeface="Sakkal Majalla" panose="02000000000000000000" pitchFamily="2" charset="-78"/>
            </a:rPr>
            <a:t> </a:t>
          </a:r>
          <a:r>
            <a:rPr lang="ar-SA" sz="2100" kern="1200" dirty="0">
              <a:latin typeface="Sakkal Majalla" panose="02000000000000000000" pitchFamily="2" charset="-78"/>
              <a:cs typeface="Sakkal Majalla" panose="02000000000000000000" pitchFamily="2" charset="-78"/>
            </a:rPr>
            <a:t>(39)</a:t>
          </a:r>
          <a:endParaRPr lang="en-US" sz="2100" kern="1200" dirty="0">
            <a:latin typeface="Sakkal Majalla" panose="02000000000000000000" pitchFamily="2" charset="-78"/>
            <a:cs typeface="Sakkal Majalla" panose="02000000000000000000" pitchFamily="2" charset="-78"/>
          </a:endParaRPr>
        </a:p>
      </dsp:txBody>
      <dsp:txXfrm>
        <a:off x="1466413" y="2116206"/>
        <a:ext cx="6806253" cy="843234"/>
      </dsp:txXfrm>
    </dsp:sp>
    <dsp:sp modelId="{D5997FB6-A5FE-4C06-BF9E-64807667A1D9}">
      <dsp:nvSpPr>
        <dsp:cNvPr id="0" name=""/>
        <dsp:cNvSpPr/>
      </dsp:nvSpPr>
      <dsp:spPr>
        <a:xfrm>
          <a:off x="757881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09806" y="679241"/>
        <a:ext cx="320214" cy="438110"/>
      </dsp:txXfrm>
    </dsp:sp>
    <dsp:sp modelId="{AE1BFBB7-50E2-4D16-953E-843707232272}">
      <dsp:nvSpPr>
        <dsp:cNvPr id="0" name=""/>
        <dsp:cNvSpPr/>
      </dsp:nvSpPr>
      <dsp:spPr>
        <a:xfrm>
          <a:off x="8298900"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29896" y="1718255"/>
        <a:ext cx="320214" cy="43811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108194" y="-35622"/>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﴿إِنِّيَ أَخَافُ اللَّهَ</a:t>
          </a:r>
          <a:r>
            <a:rPr lang="ar-EG" sz="2800" kern="1200" dirty="0">
              <a:solidFill>
                <a:schemeClr val="tx1"/>
              </a:solidFill>
              <a:latin typeface="Sakkal Majalla" panose="02000000000000000000" pitchFamily="2" charset="-78"/>
              <a:cs typeface="Sakkal Majalla" panose="02000000000000000000" pitchFamily="2" charset="-78"/>
            </a:rPr>
            <a:t>﴾</a:t>
          </a:r>
          <a:r>
            <a:rPr lang="ar-EG" sz="2800" kern="1200" dirty="0">
              <a:latin typeface="Sakkal Majalla" panose="02000000000000000000" pitchFamily="2" charset="-78"/>
              <a:cs typeface="Sakkal Majalla" panose="02000000000000000000" pitchFamily="2" charset="-78"/>
            </a:rPr>
            <a:t> فيعقبها </a:t>
          </a:r>
          <a:r>
            <a:rPr lang="ar-SA" sz="2800" b="1" kern="1200" dirty="0">
              <a:solidFill>
                <a:schemeClr val="tx1"/>
              </a:solidFill>
              <a:latin typeface="Sakkal Majalla" panose="02000000000000000000" pitchFamily="2" charset="-78"/>
              <a:cs typeface="Sakkal Majalla" panose="02000000000000000000" pitchFamily="2" charset="-78"/>
            </a:rPr>
            <a:t>﴿رَبَّ الْعَالَمِينَ﴾</a:t>
          </a:r>
          <a:r>
            <a:rPr lang="ar-SA" sz="2800"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960" y="-9388"/>
        <a:ext cx="7437402" cy="843234"/>
      </dsp:txXfrm>
    </dsp:sp>
    <dsp:sp modelId="{918FF342-9837-4234-8DD7-A0A2BD624B00}">
      <dsp:nvSpPr>
        <dsp:cNvPr id="0" name=""/>
        <dsp:cNvSpPr/>
      </dsp:nvSpPr>
      <dsp:spPr>
        <a:xfrm>
          <a:off x="748673" y="1009364"/>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الأنفال </a:t>
          </a:r>
          <a:r>
            <a:rPr lang="ar-SA" sz="2800" kern="1200" dirty="0">
              <a:latin typeface="Sakkal Majalla" panose="02000000000000000000" pitchFamily="2" charset="-78"/>
              <a:cs typeface="Sakkal Majalla" panose="02000000000000000000" pitchFamily="2" charset="-78"/>
            </a:rPr>
            <a:t>(48) </a:t>
          </a:r>
          <a:r>
            <a:rPr lang="ar-EG" sz="2800" kern="1200" dirty="0">
              <a:latin typeface="Sakkal Majalla" panose="02000000000000000000" pitchFamily="2" charset="-78"/>
              <a:cs typeface="Sakkal Majalla" panose="02000000000000000000" pitchFamily="2" charset="-78"/>
            </a:rPr>
            <a:t>فيعقبها </a:t>
          </a:r>
          <a:r>
            <a:rPr lang="ar-SA" sz="2800" b="1" kern="1200" dirty="0">
              <a:solidFill>
                <a:schemeClr val="tx1"/>
              </a:solidFill>
              <a:latin typeface="Sakkal Majalla" panose="02000000000000000000" pitchFamily="2" charset="-78"/>
              <a:cs typeface="Sakkal Majalla" panose="02000000000000000000" pitchFamily="2" charset="-78"/>
            </a:rPr>
            <a:t>﴿وَاللَّهُ شَدِيدُ الْعِقَابِ﴾</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774907" y="1035598"/>
        <a:ext cx="6806253" cy="843234"/>
      </dsp:txXfrm>
    </dsp:sp>
    <dsp:sp modelId="{AC77514B-0541-443E-AFE6-08C360B90EC1}">
      <dsp:nvSpPr>
        <dsp:cNvPr id="0" name=""/>
        <dsp:cNvSpPr/>
      </dsp:nvSpPr>
      <dsp:spPr>
        <a:xfrm>
          <a:off x="1389152" y="1983106"/>
          <a:ext cx="8320238" cy="1038190"/>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(وَإِذْ زَيَّنَ لَهُمُ الشَّيْطَانُ أَعْمَالَهُمْ وَقَالَ لاَ غَالِبَ لَكُمُ الْيَوْمَ مِنَ النَّاسِ وَإِنِّي جَارٌ لَّكُمْ فَلَمَّا تَرَاءَتِ الْفِئَتَانِ نَكَصَ عَلَى عَقِبَيْهِ وَقَالَ إِنِّي بَرِيءٌ مِّنكُمْ إِنِّي أَرَى مَا لاَ تَرَوْنَ </a:t>
          </a:r>
          <a:r>
            <a:rPr lang="ar-SA" sz="2400" u="sng" kern="1200" dirty="0">
              <a:solidFill>
                <a:schemeClr val="tx1"/>
              </a:solidFill>
              <a:latin typeface="Sakkal Majalla" panose="02000000000000000000" pitchFamily="2" charset="-78"/>
              <a:cs typeface="Sakkal Majalla" panose="02000000000000000000" pitchFamily="2" charset="-78"/>
            </a:rPr>
            <a:t>إِنِّيَ أَخَافُ اللَّهَ</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وَاللَّهُ شَدِيدُ الْعِقَابِ</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(48))</a:t>
          </a:r>
          <a:endParaRPr lang="en-US" sz="2400" kern="1200" dirty="0">
            <a:latin typeface="Sakkal Majalla" panose="02000000000000000000" pitchFamily="2" charset="-78"/>
            <a:cs typeface="Sakkal Majalla" panose="02000000000000000000" pitchFamily="2" charset="-78"/>
          </a:endParaRPr>
        </a:p>
      </dsp:txBody>
      <dsp:txXfrm>
        <a:off x="1419560" y="2013514"/>
        <a:ext cx="6931718" cy="977374"/>
      </dsp:txXfrm>
    </dsp:sp>
    <dsp:sp modelId="{D5997FB6-A5FE-4C06-BF9E-64807667A1D9}">
      <dsp:nvSpPr>
        <dsp:cNvPr id="0" name=""/>
        <dsp:cNvSpPr/>
      </dsp:nvSpPr>
      <dsp:spPr>
        <a:xfrm>
          <a:off x="7607394" y="643618"/>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38390" y="643618"/>
        <a:ext cx="320214" cy="438110"/>
      </dsp:txXfrm>
    </dsp:sp>
    <dsp:sp modelId="{AE1BFBB7-50E2-4D16-953E-843707232272}">
      <dsp:nvSpPr>
        <dsp:cNvPr id="0" name=""/>
        <dsp:cNvSpPr/>
      </dsp:nvSpPr>
      <dsp:spPr>
        <a:xfrm>
          <a:off x="8327484" y="1682633"/>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58480" y="1682633"/>
        <a:ext cx="320214" cy="43811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C2DF3-5394-489E-89F5-E79963DDA309}">
      <dsp:nvSpPr>
        <dsp:cNvPr id="0" name=""/>
        <dsp:cNvSpPr/>
      </dsp:nvSpPr>
      <dsp:spPr>
        <a:xfrm>
          <a:off x="4253853" y="109929"/>
          <a:ext cx="1093500" cy="1093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636452-6E16-413E-B548-A5E07ED189A2}">
      <dsp:nvSpPr>
        <dsp:cNvPr id="0" name=""/>
        <dsp:cNvSpPr/>
      </dsp:nvSpPr>
      <dsp:spPr>
        <a:xfrm>
          <a:off x="1441512" y="1388291"/>
          <a:ext cx="671817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rtl="1">
            <a:lnSpc>
              <a:spcPct val="90000"/>
            </a:lnSpc>
            <a:spcBef>
              <a:spcPct val="0"/>
            </a:spcBef>
            <a:spcAft>
              <a:spcPct val="35000"/>
            </a:spcAft>
            <a:buNone/>
          </a:pPr>
          <a:r>
            <a:rPr lang="ar-SA" sz="2100" kern="1200" dirty="0">
              <a:latin typeface="Sakkal Majalla" panose="02000000000000000000" pitchFamily="2" charset="-78"/>
              <a:cs typeface="Sakkal Majalla" panose="02000000000000000000" pitchFamily="2" charset="-78"/>
            </a:rPr>
            <a:t>كيف نُضْبَط (إنّ في ذلك </a:t>
          </a:r>
          <a:r>
            <a:rPr lang="ar-SA" sz="2100" u="sng" kern="1200" dirty="0">
              <a:latin typeface="Sakkal Majalla" panose="02000000000000000000" pitchFamily="2" charset="-78"/>
              <a:cs typeface="Sakkal Majalla" panose="02000000000000000000" pitchFamily="2" charset="-78"/>
            </a:rPr>
            <a:t>لآية</a:t>
          </a:r>
          <a:r>
            <a:rPr lang="ar-SA" sz="2100" kern="1200" dirty="0">
              <a:latin typeface="Sakkal Majalla" panose="02000000000000000000" pitchFamily="2" charset="-78"/>
              <a:cs typeface="Sakkal Majalla" panose="02000000000000000000" pitchFamily="2" charset="-78"/>
            </a:rPr>
            <a:t>) و (إنّ في ذلك ل</a:t>
          </a:r>
          <a:r>
            <a:rPr lang="ar-SA" sz="2100" u="sng" kern="1200" dirty="0">
              <a:latin typeface="Sakkal Majalla" panose="02000000000000000000" pitchFamily="2" charset="-78"/>
              <a:cs typeface="Sakkal Majalla" panose="02000000000000000000" pitchFamily="2" charset="-78"/>
            </a:rPr>
            <a:t>آيات</a:t>
          </a:r>
          <a:r>
            <a:rPr lang="ar-SA" sz="2100" kern="1200" dirty="0">
              <a:latin typeface="Sakkal Majalla" panose="02000000000000000000" pitchFamily="2" charset="-78"/>
              <a:cs typeface="Sakkal Majalla" panose="02000000000000000000" pitchFamily="2" charset="-78"/>
            </a:rPr>
            <a:t> ) في سورة النحل</a:t>
          </a:r>
          <a:endParaRPr lang="en-US" sz="2100" kern="1200" dirty="0"/>
        </a:p>
      </dsp:txBody>
      <dsp:txXfrm>
        <a:off x="1441512" y="1388291"/>
        <a:ext cx="6718172" cy="720000"/>
      </dsp:txXfrm>
    </dsp:sp>
    <dsp:sp modelId="{1CF01CC2-AF19-44B2-9C2B-F52E6AA23020}">
      <dsp:nvSpPr>
        <dsp:cNvPr id="0" name=""/>
        <dsp:cNvSpPr/>
      </dsp:nvSpPr>
      <dsp:spPr>
        <a:xfrm>
          <a:off x="4603660" y="0"/>
          <a:ext cx="1093500" cy="1093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69626A-4BB6-4006-A365-5AB9887C0D7D}">
      <dsp:nvSpPr>
        <dsp:cNvPr id="0" name=""/>
        <dsp:cNvSpPr/>
      </dsp:nvSpPr>
      <dsp:spPr>
        <a:xfrm>
          <a:off x="3935421" y="1610684"/>
          <a:ext cx="243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rtl="1">
            <a:lnSpc>
              <a:spcPct val="90000"/>
            </a:lnSpc>
            <a:spcBef>
              <a:spcPct val="0"/>
            </a:spcBef>
            <a:spcAft>
              <a:spcPct val="35000"/>
            </a:spcAft>
            <a:buNone/>
          </a:pPr>
          <a:r>
            <a:rPr lang="ar-SA" sz="2100" kern="1200" dirty="0">
              <a:latin typeface="Sakkal Majalla" panose="02000000000000000000" pitchFamily="2" charset="-78"/>
              <a:cs typeface="Sakkal Majalla" panose="02000000000000000000" pitchFamily="2" charset="-78"/>
            </a:rPr>
            <a:t>تأتي كلمة (آيات) مع كلمة (مسخرات)</a:t>
          </a:r>
          <a:endParaRPr lang="en-US" sz="2100" kern="1200" dirty="0">
            <a:latin typeface="Sakkal Majalla" panose="02000000000000000000" pitchFamily="2" charset="-78"/>
            <a:cs typeface="Sakkal Majalla" panose="02000000000000000000" pitchFamily="2" charset="-78"/>
          </a:endParaRPr>
        </a:p>
      </dsp:txBody>
      <dsp:txXfrm>
        <a:off x="3935421" y="1610684"/>
        <a:ext cx="2430000" cy="720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243830" y="-2488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﴿وَاللَّهُ يَشْهَدُ إِنَّهُمْ لَكَاذِبُونَ﴾</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217596" y="1354"/>
        <a:ext cx="7437402" cy="843234"/>
      </dsp:txXfrm>
    </dsp:sp>
    <dsp:sp modelId="{918FF342-9837-4234-8DD7-A0A2BD624B00}">
      <dsp:nvSpPr>
        <dsp:cNvPr id="0" name=""/>
        <dsp:cNvSpPr/>
      </dsp:nvSpPr>
      <dsp:spPr>
        <a:xfrm>
          <a:off x="613037" y="1020105"/>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براءة (42) </a:t>
          </a:r>
          <a:r>
            <a:rPr lang="ar-SA" sz="2800" b="1" kern="1200" dirty="0">
              <a:solidFill>
                <a:schemeClr val="tx1"/>
              </a:solidFill>
              <a:latin typeface="Sakkal Majalla" panose="02000000000000000000" pitchFamily="2" charset="-78"/>
              <a:cs typeface="Sakkal Majalla" panose="02000000000000000000" pitchFamily="2" charset="-78"/>
            </a:rPr>
            <a:t>﴿وَاللَّهُ يَعْلَمُ إِنَّهُمْ لَكَاذِبُونَ﴾</a:t>
          </a:r>
          <a:r>
            <a:rPr lang="ar-SA" sz="2800" b="1" kern="1200" dirty="0">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أول موضع</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639271" y="1046339"/>
        <a:ext cx="6806253" cy="843234"/>
      </dsp:txXfrm>
    </dsp:sp>
    <dsp:sp modelId="{AC77514B-0541-443E-AFE6-08C360B90EC1}">
      <dsp:nvSpPr>
        <dsp:cNvPr id="0" name=""/>
        <dsp:cNvSpPr/>
      </dsp:nvSpPr>
      <dsp:spPr>
        <a:xfrm>
          <a:off x="982244" y="2015331"/>
          <a:ext cx="8862783" cy="995224"/>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(لَوْ كَانَ عَرَضًا قَرِيبًا وَسَفَرًا قَاصِدًا لاَّتَّبَعُوكَ وَلَكِن بَعُدَتْ عَلَيْهِمُ الشُّقَّةُ وَسَيَحْلِفُونَ بِاللَّهِ لَوِ اسْتَطَعْنَا لَخَرَجْنَا مَعَكُمْ يُهْلِكُونَ أَنفُسَهُمْ </a:t>
          </a:r>
          <a:r>
            <a:rPr lang="ar-SA" sz="2400" u="sng" kern="1200" dirty="0">
              <a:solidFill>
                <a:schemeClr val="tx1"/>
              </a:solidFill>
              <a:latin typeface="Sakkal Majalla" panose="02000000000000000000" pitchFamily="2" charset="-78"/>
              <a:cs typeface="Sakkal Majalla" panose="02000000000000000000" pitchFamily="2" charset="-78"/>
            </a:rPr>
            <a:t>وَاللَّهُ يَعْلَمُ إِنَّهُمْ لَكَاذِبُونَ</a:t>
          </a:r>
          <a:r>
            <a:rPr lang="ar-SA" sz="2400" kern="1200" dirty="0">
              <a:latin typeface="Sakkal Majalla" panose="02000000000000000000" pitchFamily="2" charset="-78"/>
              <a:cs typeface="Sakkal Majalla" panose="02000000000000000000" pitchFamily="2" charset="-78"/>
            </a:rPr>
            <a:t> (42))</a:t>
          </a:r>
          <a:endParaRPr lang="en-US" sz="2400" kern="1200" dirty="0">
            <a:latin typeface="Sakkal Majalla" panose="02000000000000000000" pitchFamily="2" charset="-78"/>
            <a:cs typeface="Sakkal Majalla" panose="02000000000000000000" pitchFamily="2" charset="-78"/>
          </a:endParaRPr>
        </a:p>
      </dsp:txBody>
      <dsp:txXfrm>
        <a:off x="1011393" y="2044480"/>
        <a:ext cx="7390204" cy="936926"/>
      </dsp:txXfrm>
    </dsp:sp>
    <dsp:sp modelId="{D5997FB6-A5FE-4C06-BF9E-64807667A1D9}">
      <dsp:nvSpPr>
        <dsp:cNvPr id="0" name=""/>
        <dsp:cNvSpPr/>
      </dsp:nvSpPr>
      <dsp:spPr>
        <a:xfrm>
          <a:off x="7471758" y="654360"/>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602754" y="654360"/>
        <a:ext cx="320214" cy="438110"/>
      </dsp:txXfrm>
    </dsp:sp>
    <dsp:sp modelId="{AE1BFBB7-50E2-4D16-953E-843707232272}">
      <dsp:nvSpPr>
        <dsp:cNvPr id="0" name=""/>
        <dsp:cNvSpPr/>
      </dsp:nvSpPr>
      <dsp:spPr>
        <a:xfrm>
          <a:off x="8191848" y="169337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322844" y="1693375"/>
        <a:ext cx="320214" cy="4381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﴿بِاللَّهِ وَرَسُولِهِ﴾</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براءة الاول </a:t>
          </a:r>
          <a:r>
            <a:rPr lang="ar-SA" sz="2800" kern="1200" dirty="0">
              <a:latin typeface="Sakkal Majalla" panose="02000000000000000000" pitchFamily="2" charset="-78"/>
              <a:cs typeface="Sakkal Majalla" panose="02000000000000000000" pitchFamily="2" charset="-78"/>
            </a:rPr>
            <a:t>(54) </a:t>
          </a:r>
          <a:r>
            <a:rPr lang="ar-SA" sz="2800" b="1" kern="1200" dirty="0">
              <a:solidFill>
                <a:schemeClr val="tx1"/>
              </a:solidFill>
              <a:latin typeface="Sakkal Majalla" panose="02000000000000000000" pitchFamily="2" charset="-78"/>
              <a:cs typeface="Sakkal Majalla" panose="02000000000000000000" pitchFamily="2" charset="-78"/>
            </a:rPr>
            <a:t>﴿بِاللَّهِ وَبِرَسُولِهِ﴾</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بالباء </a:t>
          </a:r>
          <a:r>
            <a:rPr lang="ar-SA" sz="2800" b="1" kern="1200" dirty="0">
              <a:solidFill>
                <a:schemeClr val="tx1"/>
              </a:solidFill>
              <a:latin typeface="Sakkal Majalla" panose="02000000000000000000" pitchFamily="2" charset="-78"/>
              <a:cs typeface="Sakkal Majalla" panose="02000000000000000000" pitchFamily="2" charset="-78"/>
            </a:rPr>
            <a:t>﴿وَبِرَسُولِهِ﴾</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(وَمَا مَنَعَهُمْ أَن تُقْبَلَ مِنْهُمْ نَفَقَاتُهُمْ إِلاَّ أَنَّهُمْ كَفَرُواْ </a:t>
          </a:r>
          <a:r>
            <a:rPr lang="ar-SA" sz="2800" u="sng" kern="1200" dirty="0">
              <a:solidFill>
                <a:schemeClr val="tx1"/>
              </a:solidFill>
              <a:latin typeface="Sakkal Majalla" panose="02000000000000000000" pitchFamily="2" charset="-78"/>
              <a:cs typeface="Sakkal Majalla" panose="02000000000000000000" pitchFamily="2" charset="-78"/>
            </a:rPr>
            <a:t>بِاللَّهِ وَبِرَسُولِهِ</a:t>
          </a:r>
          <a:r>
            <a:rPr lang="ar-SA" sz="2800" kern="1200" dirty="0">
              <a:latin typeface="Sakkal Majalla" panose="02000000000000000000" pitchFamily="2" charset="-78"/>
              <a:cs typeface="Sakkal Majalla" panose="02000000000000000000" pitchFamily="2" charset="-78"/>
            </a:rPr>
            <a:t> وَلاَ يَأْتُونَ الصَّلاةَ إِلاَّ وَهُمْ كُسَالَى وَلاَ يُنفِقُونَ إِلاَّ وَهُمْ كَارِهُونَ (54))</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257643" y="-15784"/>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﴿أَلَمْ يَأْتِكُمْ﴾</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بضمير المخاطب</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231409" y="10450"/>
        <a:ext cx="7437402" cy="843234"/>
      </dsp:txXfrm>
    </dsp:sp>
    <dsp:sp modelId="{918FF342-9837-4234-8DD7-A0A2BD624B00}">
      <dsp:nvSpPr>
        <dsp:cNvPr id="0" name=""/>
        <dsp:cNvSpPr/>
      </dsp:nvSpPr>
      <dsp:spPr>
        <a:xfrm>
          <a:off x="599225" y="1029201"/>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التوبة </a:t>
          </a:r>
          <a:r>
            <a:rPr lang="ar-SA" sz="2800" kern="1200" dirty="0">
              <a:latin typeface="Sakkal Majalla" panose="02000000000000000000" pitchFamily="2" charset="-78"/>
              <a:cs typeface="Sakkal Majalla" panose="02000000000000000000" pitchFamily="2" charset="-78"/>
            </a:rPr>
            <a:t>(70) </a:t>
          </a:r>
          <a:r>
            <a:rPr lang="ar-SA" sz="2800" b="1" kern="1200" dirty="0">
              <a:solidFill>
                <a:schemeClr val="tx1"/>
              </a:solidFill>
              <a:latin typeface="Sakkal Majalla" panose="02000000000000000000" pitchFamily="2" charset="-78"/>
              <a:cs typeface="Sakkal Majalla" panose="02000000000000000000" pitchFamily="2" charset="-78"/>
            </a:rPr>
            <a:t>﴿أَلَمْ يَأْتِهِمْ﴾</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بضمير الغائب</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625459" y="1055435"/>
        <a:ext cx="6806253" cy="843234"/>
      </dsp:txXfrm>
    </dsp:sp>
    <dsp:sp modelId="{AC77514B-0541-443E-AFE6-08C360B90EC1}">
      <dsp:nvSpPr>
        <dsp:cNvPr id="0" name=""/>
        <dsp:cNvSpPr/>
      </dsp:nvSpPr>
      <dsp:spPr>
        <a:xfrm>
          <a:off x="940806" y="2042618"/>
          <a:ext cx="8918033" cy="958840"/>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u="sng" kern="1200" dirty="0">
              <a:solidFill>
                <a:schemeClr val="tx1"/>
              </a:solidFill>
              <a:latin typeface="Sakkal Majalla" panose="02000000000000000000" pitchFamily="2" charset="-78"/>
              <a:cs typeface="Sakkal Majalla" panose="02000000000000000000" pitchFamily="2" charset="-78"/>
            </a:rPr>
            <a:t>أَلَمْ يَأْتِهِمْ</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نَبَأُ الَّذِينَ مِن قَبْلِهِمْ قَوْمِ نُوحٍ وَعَادٍ وَثَمُودَ وَقَوْمِ إِبْرَاهِيمَ وَأَصْحَابِ مَدْيَنَ وَالْمُؤْتَفِكَاتِ أَتَتْهُمْ رُسُلُهُم بِالْبَيِّنَاتِ فَمَا كَانَ اللَّهُ لِيَظْلِمَهُمْ وَلَكِن كَانُواْ أَنفُسَهُمْ يَظْلِمُونَ (70)</a:t>
          </a:r>
          <a:endParaRPr lang="en-US" sz="2400" kern="1200" dirty="0">
            <a:latin typeface="Sakkal Majalla" panose="02000000000000000000" pitchFamily="2" charset="-78"/>
            <a:cs typeface="Sakkal Majalla" panose="02000000000000000000" pitchFamily="2" charset="-78"/>
          </a:endParaRPr>
        </a:p>
      </dsp:txBody>
      <dsp:txXfrm>
        <a:off x="968889" y="2070701"/>
        <a:ext cx="7438770" cy="902674"/>
      </dsp:txXfrm>
    </dsp:sp>
    <dsp:sp modelId="{D5997FB6-A5FE-4C06-BF9E-64807667A1D9}">
      <dsp:nvSpPr>
        <dsp:cNvPr id="0" name=""/>
        <dsp:cNvSpPr/>
      </dsp:nvSpPr>
      <dsp:spPr>
        <a:xfrm>
          <a:off x="7457946" y="663456"/>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88942" y="663456"/>
        <a:ext cx="320214" cy="438110"/>
      </dsp:txXfrm>
    </dsp:sp>
    <dsp:sp modelId="{AE1BFBB7-50E2-4D16-953E-843707232272}">
      <dsp:nvSpPr>
        <dsp:cNvPr id="0" name=""/>
        <dsp:cNvSpPr/>
      </dsp:nvSpPr>
      <dsp:spPr>
        <a:xfrm>
          <a:off x="8178035" y="1702471"/>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309031" y="1702471"/>
        <a:ext cx="320214" cy="4381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276332" y="-672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﴿جَاءَتْهُمْ رُسُلُهُمْ﴾</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أو </a:t>
          </a:r>
          <a:r>
            <a:rPr lang="ar-SA" sz="2800" b="1" kern="1200" dirty="0">
              <a:solidFill>
                <a:schemeClr val="tx1"/>
              </a:solidFill>
              <a:latin typeface="Sakkal Majalla" panose="02000000000000000000" pitchFamily="2" charset="-78"/>
              <a:cs typeface="Sakkal Majalla" panose="02000000000000000000" pitchFamily="2" charset="-78"/>
            </a:rPr>
            <a:t>﴿رُسُلُنَا﴾</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250098" y="19514"/>
        <a:ext cx="7437402" cy="843234"/>
      </dsp:txXfrm>
    </dsp:sp>
    <dsp:sp modelId="{918FF342-9837-4234-8DD7-A0A2BD624B00}">
      <dsp:nvSpPr>
        <dsp:cNvPr id="0" name=""/>
        <dsp:cNvSpPr/>
      </dsp:nvSpPr>
      <dsp:spPr>
        <a:xfrm>
          <a:off x="580536" y="103826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التوبة </a:t>
          </a:r>
          <a:r>
            <a:rPr lang="ar-SA" sz="2800" kern="1200" dirty="0">
              <a:latin typeface="Sakkal Majalla" panose="02000000000000000000" pitchFamily="2" charset="-78"/>
              <a:cs typeface="Sakkal Majalla" panose="02000000000000000000" pitchFamily="2" charset="-78"/>
            </a:rPr>
            <a:t>(70) </a:t>
          </a:r>
          <a:r>
            <a:rPr lang="ar-SA" sz="2800" b="1" kern="1200" dirty="0">
              <a:solidFill>
                <a:schemeClr val="tx1"/>
              </a:solidFill>
              <a:latin typeface="Sakkal Majalla" panose="02000000000000000000" pitchFamily="2" charset="-78"/>
              <a:cs typeface="Sakkal Majalla" panose="02000000000000000000" pitchFamily="2" charset="-78"/>
            </a:rPr>
            <a:t>﴿أَتَتْهُمْ رُسُلُهُم﴾</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606770" y="1064500"/>
        <a:ext cx="6806253" cy="843234"/>
      </dsp:txXfrm>
    </dsp:sp>
    <dsp:sp modelId="{AC77514B-0541-443E-AFE6-08C360B90EC1}">
      <dsp:nvSpPr>
        <dsp:cNvPr id="0" name=""/>
        <dsp:cNvSpPr/>
      </dsp:nvSpPr>
      <dsp:spPr>
        <a:xfrm>
          <a:off x="884740" y="2069812"/>
          <a:ext cx="8992788" cy="92258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أَلَمْ يَأْتِهِمْ نَبَأُ الَّذِينَ مِن قَبْلِهِمْ قَوْمِ نُوحٍ وَعَادٍ وَثَمُودَ وَقَوْمِ إِبْرَاهِيمَ وَأَصْحَابِ مَدْيَنَ وَالْمُؤْتَفِكَاتِ</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u="sng" kern="1200" dirty="0">
              <a:solidFill>
                <a:schemeClr val="tx1"/>
              </a:solidFill>
              <a:latin typeface="Sakkal Majalla" panose="02000000000000000000" pitchFamily="2" charset="-78"/>
              <a:cs typeface="Sakkal Majalla" panose="02000000000000000000" pitchFamily="2" charset="-78"/>
            </a:rPr>
            <a:t>أَتَتْهُمْ رُسُلُهُم</a:t>
          </a:r>
          <a:r>
            <a:rPr lang="ar-SA" sz="2400" kern="1200" dirty="0">
              <a:latin typeface="Sakkal Majalla" panose="02000000000000000000" pitchFamily="2" charset="-78"/>
              <a:cs typeface="Sakkal Majalla" panose="02000000000000000000" pitchFamily="2" charset="-78"/>
            </a:rPr>
            <a:t> بِالْبَيِّنَاتِ فَمَا كَانَ اللَّهُ لِيَظْلِمَهُمْ وَلَكِن كَانُواْ أَنفُسَهُمْ يَظْلِمُونَ (70)</a:t>
          </a:r>
          <a:endParaRPr lang="en-US" sz="2400" kern="1200" dirty="0">
            <a:latin typeface="Sakkal Majalla" panose="02000000000000000000" pitchFamily="2" charset="-78"/>
            <a:cs typeface="Sakkal Majalla" panose="02000000000000000000" pitchFamily="2" charset="-78"/>
          </a:endParaRPr>
        </a:p>
      </dsp:txBody>
      <dsp:txXfrm>
        <a:off x="911762" y="2096834"/>
        <a:ext cx="7503717" cy="868538"/>
      </dsp:txXfrm>
    </dsp:sp>
    <dsp:sp modelId="{D5997FB6-A5FE-4C06-BF9E-64807667A1D9}">
      <dsp:nvSpPr>
        <dsp:cNvPr id="0" name=""/>
        <dsp:cNvSpPr/>
      </dsp:nvSpPr>
      <dsp:spPr>
        <a:xfrm>
          <a:off x="7439257" y="67252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70253" y="672521"/>
        <a:ext cx="320214" cy="438110"/>
      </dsp:txXfrm>
    </dsp:sp>
    <dsp:sp modelId="{AE1BFBB7-50E2-4D16-953E-843707232272}">
      <dsp:nvSpPr>
        <dsp:cNvPr id="0" name=""/>
        <dsp:cNvSpPr/>
      </dsp:nvSpPr>
      <dsp:spPr>
        <a:xfrm>
          <a:off x="8159347" y="171153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90343" y="1711535"/>
        <a:ext cx="320214" cy="4381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342823"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﴿تَجْرِي مِنْ تَحْتِهَا الْأَنْهَارُ﴾</a:t>
          </a:r>
          <a:r>
            <a:rPr lang="ar-SA" sz="2400" b="1" kern="1200" dirty="0">
              <a:latin typeface="Sakkal Majalla" panose="02000000000000000000" pitchFamily="2" charset="-78"/>
              <a:cs typeface="Sakkal Majalla" panose="02000000000000000000" pitchFamily="2" charset="-78"/>
            </a:rPr>
            <a:t> </a:t>
          </a:r>
          <a:r>
            <a:rPr lang="ar-EG" sz="2400" kern="1200" dirty="0">
              <a:latin typeface="Sakkal Majalla" panose="02000000000000000000" pitchFamily="2" charset="-78"/>
              <a:cs typeface="Sakkal Majalla" panose="02000000000000000000" pitchFamily="2" charset="-78"/>
            </a:rPr>
            <a:t>أو </a:t>
          </a:r>
          <a:r>
            <a:rPr lang="ar-SA" sz="2400" b="1" kern="1200" dirty="0">
              <a:solidFill>
                <a:schemeClr val="tx1"/>
              </a:solidFill>
              <a:latin typeface="Sakkal Majalla" panose="02000000000000000000" pitchFamily="2" charset="-78"/>
              <a:cs typeface="Sakkal Majalla" panose="02000000000000000000" pitchFamily="2" charset="-78"/>
            </a:rPr>
            <a:t>﴿تَحْتِهِمُ الْأَنْهَارُ﴾</a:t>
          </a:r>
          <a:r>
            <a:rPr lang="ar-SA" sz="2400" kern="1200" dirty="0">
              <a:solidFill>
                <a:schemeClr val="tx1"/>
              </a:solidFill>
              <a:latin typeface="Sakkal Majalla" panose="02000000000000000000" pitchFamily="2" charset="-78"/>
              <a:cs typeface="Sakkal Majalla" panose="02000000000000000000" pitchFamily="2" charset="-78"/>
            </a:rPr>
            <a:t> </a:t>
          </a:r>
          <a:r>
            <a:rPr lang="ar-EG" sz="2400" kern="1200" dirty="0">
              <a:latin typeface="Sakkal Majalla" panose="02000000000000000000" pitchFamily="2" charset="-78"/>
              <a:cs typeface="Sakkal Majalla" panose="02000000000000000000" pitchFamily="2" charset="-78"/>
            </a:rPr>
            <a:t>فهي بهذا اللفظ</a:t>
          </a:r>
          <a:endParaRPr lang="en-US" sz="24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316589" y="26234"/>
        <a:ext cx="7437402" cy="843234"/>
      </dsp:txXfrm>
    </dsp:sp>
    <dsp:sp modelId="{918FF342-9837-4234-8DD7-A0A2BD624B00}">
      <dsp:nvSpPr>
        <dsp:cNvPr id="0" name=""/>
        <dsp:cNvSpPr/>
      </dsp:nvSpPr>
      <dsp:spPr>
        <a:xfrm>
          <a:off x="514044"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براءة الأخير </a:t>
          </a:r>
          <a:r>
            <a:rPr lang="ar-SA" sz="2800" kern="1200" dirty="0">
              <a:latin typeface="Sakkal Majalla" panose="02000000000000000000" pitchFamily="2" charset="-78"/>
              <a:cs typeface="Sakkal Majalla" panose="02000000000000000000" pitchFamily="2" charset="-78"/>
            </a:rPr>
            <a:t>(100) </a:t>
          </a:r>
          <a:r>
            <a:rPr lang="ar-EG" sz="2800" kern="1200" dirty="0">
              <a:latin typeface="Sakkal Majalla" panose="02000000000000000000" pitchFamily="2" charset="-78"/>
              <a:cs typeface="Sakkal Majalla" panose="02000000000000000000" pitchFamily="2" charset="-78"/>
            </a:rPr>
            <a:t>فهي من غير لفظ </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مِنْ</a:t>
          </a:r>
          <a:r>
            <a:rPr lang="ar-EG" sz="2800"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540278" y="1071220"/>
        <a:ext cx="6806253" cy="843234"/>
      </dsp:txXfrm>
    </dsp:sp>
    <dsp:sp modelId="{AC77514B-0541-443E-AFE6-08C360B90EC1}">
      <dsp:nvSpPr>
        <dsp:cNvPr id="0" name=""/>
        <dsp:cNvSpPr/>
      </dsp:nvSpPr>
      <dsp:spPr>
        <a:xfrm>
          <a:off x="685265" y="2089972"/>
          <a:ext cx="9258755"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(وَالسَّابِقُونَ الأَوَّلُونَ مِنَ الْمُهَاجِرِينَ وَالأَنصَارِ وَالَّذِينَ اتَّبَعُوهُم بِإِحْسَانٍ رَّضِيَ اللَّهُ عَنْهُمْ وَرَضُواْ عَنْهُ وَأَعَدَّ لَهُمْ جَنَّاتٍ </a:t>
          </a:r>
          <a:r>
            <a:rPr lang="ar-SA" sz="2400" u="sng" kern="1200" dirty="0">
              <a:solidFill>
                <a:schemeClr val="tx1"/>
              </a:solidFill>
              <a:latin typeface="Sakkal Majalla" panose="02000000000000000000" pitchFamily="2" charset="-78"/>
              <a:cs typeface="Sakkal Majalla" panose="02000000000000000000" pitchFamily="2" charset="-78"/>
            </a:rPr>
            <a:t>تَجْرِي تَحْتَهَا الأَنْهَارُ</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خَالِدِينَ فِيهَا أَبَدًا ذَلِكَ الْفَوْزُ الْعَظِيمُ (100))</a:t>
          </a:r>
          <a:endParaRPr lang="en-US" sz="2400" kern="1200" dirty="0">
            <a:latin typeface="Sakkal Majalla" panose="02000000000000000000" pitchFamily="2" charset="-78"/>
            <a:cs typeface="Sakkal Majalla" panose="02000000000000000000" pitchFamily="2" charset="-78"/>
          </a:endParaRPr>
        </a:p>
      </dsp:txBody>
      <dsp:txXfrm>
        <a:off x="711499" y="2116206"/>
        <a:ext cx="7728819" cy="843234"/>
      </dsp:txXfrm>
    </dsp:sp>
    <dsp:sp modelId="{D5997FB6-A5FE-4C06-BF9E-64807667A1D9}">
      <dsp:nvSpPr>
        <dsp:cNvPr id="0" name=""/>
        <dsp:cNvSpPr/>
      </dsp:nvSpPr>
      <dsp:spPr>
        <a:xfrm>
          <a:off x="7372765"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03761" y="679241"/>
        <a:ext cx="320214" cy="438110"/>
      </dsp:txXfrm>
    </dsp:sp>
    <dsp:sp modelId="{AE1BFBB7-50E2-4D16-953E-843707232272}">
      <dsp:nvSpPr>
        <dsp:cNvPr id="0" name=""/>
        <dsp:cNvSpPr/>
      </dsp:nvSpPr>
      <dsp:spPr>
        <a:xfrm>
          <a:off x="8092855"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23851" y="1718255"/>
        <a:ext cx="320214" cy="4381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356962" y="-45049"/>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﴿بِأَمْوَالِهِمْ وَأَنْفُسِهِمْ﴾</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أو </a:t>
          </a:r>
          <a:r>
            <a:rPr lang="ar-SA" sz="2800" b="1" kern="1200" dirty="0">
              <a:solidFill>
                <a:schemeClr val="tx1"/>
              </a:solidFill>
              <a:latin typeface="Sakkal Majalla" panose="02000000000000000000" pitchFamily="2" charset="-78"/>
              <a:cs typeface="Sakkal Majalla" panose="02000000000000000000" pitchFamily="2" charset="-78"/>
            </a:rPr>
            <a:t>﴿بِأَمْوَالِكُمْ وَأَنْفُسِكُمْ﴾</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330728" y="-18815"/>
        <a:ext cx="7437402" cy="843234"/>
      </dsp:txXfrm>
    </dsp:sp>
    <dsp:sp modelId="{918FF342-9837-4234-8DD7-A0A2BD624B00}">
      <dsp:nvSpPr>
        <dsp:cNvPr id="0" name=""/>
        <dsp:cNvSpPr/>
      </dsp:nvSpPr>
      <dsp:spPr>
        <a:xfrm>
          <a:off x="499905" y="99993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a:t>
          </a:r>
          <a:r>
            <a:rPr lang="ar-EG" sz="2800" kern="1200" dirty="0">
              <a:latin typeface="Sakkal Majalla" panose="02000000000000000000" pitchFamily="2" charset="-78"/>
              <a:cs typeface="Sakkal Majalla" panose="02000000000000000000" pitchFamily="2" charset="-78"/>
            </a:rPr>
            <a:t>براءة الأخير </a:t>
          </a:r>
          <a:r>
            <a:rPr lang="ar-SA" sz="2800" kern="1200" dirty="0">
              <a:latin typeface="Sakkal Majalla" panose="02000000000000000000" pitchFamily="2" charset="-78"/>
              <a:cs typeface="Sakkal Majalla" panose="02000000000000000000" pitchFamily="2" charset="-78"/>
            </a:rPr>
            <a:t>(111) </a:t>
          </a:r>
          <a:r>
            <a:rPr lang="ar-SA" sz="2800" b="1" kern="1200" dirty="0">
              <a:solidFill>
                <a:schemeClr val="tx1"/>
              </a:solidFill>
              <a:latin typeface="Sakkal Majalla" panose="02000000000000000000" pitchFamily="2" charset="-78"/>
              <a:cs typeface="Sakkal Majalla" panose="02000000000000000000" pitchFamily="2" charset="-78"/>
            </a:rPr>
            <a:t>﴿أَنفُسَهُمْ وَأَمْوَالَهُم﴾</a:t>
          </a:r>
          <a:r>
            <a:rPr lang="ar-SA" sz="2800" kern="1200" dirty="0">
              <a:latin typeface="Sakkal Majalla" panose="02000000000000000000" pitchFamily="2" charset="-78"/>
              <a:cs typeface="Sakkal Majalla" panose="02000000000000000000" pitchFamily="2" charset="-78"/>
            </a:rPr>
            <a:t> </a:t>
          </a:r>
          <a:r>
            <a:rPr lang="ar-EG" sz="2800" b="1" kern="1200" dirty="0">
              <a:latin typeface="Sakkal Majalla" panose="02000000000000000000" pitchFamily="2" charset="-78"/>
              <a:cs typeface="Sakkal Majalla" panose="02000000000000000000" pitchFamily="2" charset="-78"/>
            </a:rPr>
            <a:t>فبعكسها</a:t>
          </a:r>
          <a:endParaRPr lang="en-US" sz="2800" kern="1200" dirty="0">
            <a:solidFill>
              <a:schemeClr val="bg1"/>
            </a:solidFill>
            <a:latin typeface="Sakkal Majalla" panose="02000000000000000000" pitchFamily="2" charset="-78"/>
            <a:cs typeface="Sakkal Majalla" panose="02000000000000000000" pitchFamily="2" charset="-78"/>
          </a:endParaRPr>
        </a:p>
      </dsp:txBody>
      <dsp:txXfrm>
        <a:off x="526139" y="1026170"/>
        <a:ext cx="6806253" cy="843234"/>
      </dsp:txXfrm>
    </dsp:sp>
    <dsp:sp modelId="{AC77514B-0541-443E-AFE6-08C360B90EC1}">
      <dsp:nvSpPr>
        <dsp:cNvPr id="0" name=""/>
        <dsp:cNvSpPr/>
      </dsp:nvSpPr>
      <dsp:spPr>
        <a:xfrm>
          <a:off x="642848" y="1954824"/>
          <a:ext cx="9315311" cy="1075899"/>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(إِنَّ اللَّهَ اشْتَرَى مِنَ الْمُؤْمِنِينَ </a:t>
          </a:r>
          <a:r>
            <a:rPr lang="ar-SA" sz="2400" u="sng" kern="1200" dirty="0">
              <a:solidFill>
                <a:schemeClr val="tx1"/>
              </a:solidFill>
              <a:latin typeface="Sakkal Majalla" panose="02000000000000000000" pitchFamily="2" charset="-78"/>
              <a:cs typeface="Sakkal Majalla" panose="02000000000000000000" pitchFamily="2" charset="-78"/>
            </a:rPr>
            <a:t>أَنفُسَهُمْ وَأَمْوَالَهُم</a:t>
          </a:r>
          <a:r>
            <a:rPr lang="ar-SA" sz="2400" kern="1200" dirty="0">
              <a:latin typeface="Sakkal Majalla" panose="02000000000000000000" pitchFamily="2" charset="-78"/>
              <a:cs typeface="Sakkal Majalla" panose="02000000000000000000" pitchFamily="2" charset="-78"/>
            </a:rPr>
            <a:t> بِأَنَّ لَهُمُ الْجَنَّةَ يُقَاتِلُونَ فِي سَبِيلِ اللَّهِ فَيَقْتُلُونَ وَيُقْتَلُونَ وَعْدًا عَلَيْهِ حَقًّا فِي التَّوْرَاةِ وَالإِنجِيلِ وَالْقُرْآنِ وَمَنْ أَوْفَى بِعَهْدِهِ مِنَ اللَّهِ فَاسْتَبْشِرُواْ بِبَيْعِكُمُ الَّذِي بَايَعْتُم بِهِ وَذَلِكَ هُوَ الْفَوْزُ الْعَظِيمُ (111))</a:t>
          </a:r>
          <a:endParaRPr lang="en-US" sz="2400" kern="1200" dirty="0">
            <a:latin typeface="Sakkal Majalla" panose="02000000000000000000" pitchFamily="2" charset="-78"/>
            <a:cs typeface="Sakkal Majalla" panose="02000000000000000000" pitchFamily="2" charset="-78"/>
          </a:endParaRPr>
        </a:p>
      </dsp:txBody>
      <dsp:txXfrm>
        <a:off x="674360" y="1986336"/>
        <a:ext cx="7765794" cy="1012875"/>
      </dsp:txXfrm>
    </dsp:sp>
    <dsp:sp modelId="{D5997FB6-A5FE-4C06-BF9E-64807667A1D9}">
      <dsp:nvSpPr>
        <dsp:cNvPr id="0" name=""/>
        <dsp:cNvSpPr/>
      </dsp:nvSpPr>
      <dsp:spPr>
        <a:xfrm>
          <a:off x="7358626" y="63419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489622" y="634191"/>
        <a:ext cx="320214" cy="438110"/>
      </dsp:txXfrm>
    </dsp:sp>
    <dsp:sp modelId="{AE1BFBB7-50E2-4D16-953E-843707232272}">
      <dsp:nvSpPr>
        <dsp:cNvPr id="0" name=""/>
        <dsp:cNvSpPr/>
      </dsp:nvSpPr>
      <dsp:spPr>
        <a:xfrm>
          <a:off x="8078716" y="1673206"/>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09712" y="1673206"/>
        <a:ext cx="320214" cy="43811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F79A-28EB-43BA-BD5D-74B609FFAA67}">
      <dsp:nvSpPr>
        <dsp:cNvPr id="0" name=""/>
        <dsp:cNvSpPr/>
      </dsp:nvSpPr>
      <dsp:spPr>
        <a:xfrm>
          <a:off x="0" y="3167842"/>
          <a:ext cx="5914209" cy="2078447"/>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مع كلمة (فريضة) تأتي (</a:t>
          </a:r>
          <a:r>
            <a:rPr lang="ar-SA" sz="3300" u="sng" kern="1200" dirty="0">
              <a:solidFill>
                <a:schemeClr val="tx1"/>
              </a:solidFill>
              <a:latin typeface="Sakkal Majalla" panose="02000000000000000000" pitchFamily="2" charset="-78"/>
              <a:cs typeface="Sakkal Majalla" panose="02000000000000000000" pitchFamily="2" charset="-78"/>
            </a:rPr>
            <a:t>إنّ</a:t>
          </a:r>
          <a:r>
            <a:rPr lang="ar-SA" sz="3300" kern="1200" dirty="0">
              <a:latin typeface="Sakkal Majalla" panose="02000000000000000000" pitchFamily="2" charset="-78"/>
              <a:cs typeface="Sakkal Majalla" panose="02000000000000000000" pitchFamily="2" charset="-78"/>
            </a:rPr>
            <a:t> الله كان عليمًا حكيما) ووقعت فقط في موضعين في سورة النساء</a:t>
          </a:r>
          <a:endParaRPr lang="en-US" sz="3300" kern="1200" dirty="0">
            <a:latin typeface="Sakkal Majalla" panose="02000000000000000000" pitchFamily="2" charset="-78"/>
            <a:cs typeface="Sakkal Majalla" panose="02000000000000000000" pitchFamily="2" charset="-78"/>
          </a:endParaRPr>
        </a:p>
      </dsp:txBody>
      <dsp:txXfrm>
        <a:off x="0" y="3167842"/>
        <a:ext cx="5914209" cy="2078447"/>
      </dsp:txXfrm>
    </dsp:sp>
    <dsp:sp modelId="{2E3E5E57-FB99-4A94-9442-2E456A2CF248}">
      <dsp:nvSpPr>
        <dsp:cNvPr id="0" name=""/>
        <dsp:cNvSpPr/>
      </dsp:nvSpPr>
      <dsp:spPr>
        <a:xfrm rot="10800000">
          <a:off x="0" y="2366"/>
          <a:ext cx="5914209" cy="3196652"/>
        </a:xfrm>
        <a:prstGeom prst="upArrowCallou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ar-SA" sz="3300" kern="1200" dirty="0">
              <a:latin typeface="Sakkal Majalla" panose="02000000000000000000" pitchFamily="2" charset="-78"/>
              <a:cs typeface="Sakkal Majalla" panose="02000000000000000000" pitchFamily="2" charset="-78"/>
            </a:rPr>
            <a:t>كيف تُضْبط (</a:t>
          </a:r>
          <a:r>
            <a:rPr lang="ar-SA" sz="3300" u="sng" kern="1200" dirty="0">
              <a:solidFill>
                <a:schemeClr val="tx1"/>
              </a:solidFill>
              <a:latin typeface="Sakkal Majalla" panose="02000000000000000000" pitchFamily="2" charset="-78"/>
              <a:cs typeface="Sakkal Majalla" panose="02000000000000000000" pitchFamily="2" charset="-78"/>
            </a:rPr>
            <a:t>إنَّ</a:t>
          </a:r>
          <a:r>
            <a:rPr lang="ar-SA" sz="3300" kern="1200" dirty="0">
              <a:latin typeface="Sakkal Majalla" panose="02000000000000000000" pitchFamily="2" charset="-78"/>
              <a:cs typeface="Sakkal Majalla" panose="02000000000000000000" pitchFamily="2" charset="-78"/>
            </a:rPr>
            <a:t> الله كان عليمًا حكيمًا) بزيادة (إنّ) في سورة النساء</a:t>
          </a:r>
          <a:endParaRPr lang="en-US" sz="3300" kern="1200" dirty="0">
            <a:latin typeface="Sakkal Majalla" panose="02000000000000000000" pitchFamily="2" charset="-78"/>
            <a:cs typeface="Sakkal Majalla" panose="02000000000000000000" pitchFamily="2" charset="-78"/>
          </a:endParaRPr>
        </a:p>
      </dsp:txBody>
      <dsp:txXfrm rot="10800000">
        <a:off x="0" y="2366"/>
        <a:ext cx="5914209" cy="207708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 هَذَا لَسَاحِرٌ عَلِيمٌ﴾</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أول يونس (2) </a:t>
          </a:r>
          <a:r>
            <a:rPr lang="ar-SA" sz="2800" b="1" kern="1200" dirty="0">
              <a:solidFill>
                <a:schemeClr val="tx1"/>
              </a:solidFill>
              <a:latin typeface="Sakkal Majalla" panose="02000000000000000000" pitchFamily="2" charset="-78"/>
              <a:cs typeface="Sakkal Majalla" panose="02000000000000000000" pitchFamily="2" charset="-78"/>
            </a:rPr>
            <a:t>﴿إِنَّ هَذَا لَسَاحِرٌ مُّبِينٌ﴾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(أَكَانَ لِلنَّاسِ عَجَبًا أَنْ أَوْحَيْنَا إِلَى رَجُلٍ مِّنْهُمْ أَنْ أَنذِرِ النَّاسَ وَبَشِّرِ الَّذِينَ آمَنُواْ أَنَّ لَهُمْ قَدَمَ صِدْقٍ عِندَ رَبِّهِمْ قَالَ الْكَافِرُونَ </a:t>
          </a:r>
          <a:r>
            <a:rPr lang="ar-SA" sz="2400" u="sng" kern="1200" dirty="0">
              <a:solidFill>
                <a:schemeClr val="tx1"/>
              </a:solidFill>
              <a:latin typeface="Sakkal Majalla" panose="02000000000000000000" pitchFamily="2" charset="-78"/>
              <a:cs typeface="Sakkal Majalla" panose="02000000000000000000" pitchFamily="2" charset="-78"/>
            </a:rPr>
            <a:t>إِنَّ هَذَا لَسَاحِرٌ مُّبِينٌ</a:t>
          </a:r>
          <a:r>
            <a:rPr lang="ar-SA" sz="2400" kern="1200" dirty="0">
              <a:latin typeface="Sakkal Majalla" panose="02000000000000000000" pitchFamily="2" charset="-78"/>
              <a:cs typeface="Sakkal Majalla" panose="02000000000000000000" pitchFamily="2" charset="-78"/>
            </a:rPr>
            <a:t> (2))</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0" y="0"/>
          <a:ext cx="8161017"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﴿وَهُمْ بِالْآَخِرَةِ هُمْ﴾ </a:t>
          </a:r>
          <a:r>
            <a:rPr lang="ar-SA"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26234" y="26234"/>
        <a:ext cx="7194485" cy="843234"/>
      </dsp:txXfrm>
    </dsp:sp>
    <dsp:sp modelId="{918FF342-9837-4234-8DD7-A0A2BD624B00}">
      <dsp:nvSpPr>
        <dsp:cNvPr id="0" name=""/>
        <dsp:cNvSpPr/>
      </dsp:nvSpPr>
      <dsp:spPr>
        <a:xfrm>
          <a:off x="72008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إلا موضع  الأعراف (45) </a:t>
          </a:r>
          <a:r>
            <a:rPr lang="ar-SA" sz="2400" b="1" kern="1200" dirty="0">
              <a:solidFill>
                <a:schemeClr val="tx1"/>
              </a:solidFill>
              <a:latin typeface="Sakkal Majalla" panose="02000000000000000000" pitchFamily="2" charset="-78"/>
              <a:cs typeface="Sakkal Majalla" panose="02000000000000000000" pitchFamily="2" charset="-78"/>
            </a:rPr>
            <a:t>﴿وَهُم بِالآخِرَةِ كَافِرُونَ﴾ </a:t>
          </a:r>
          <a:r>
            <a:rPr lang="ar-EG" sz="2400" kern="1200" dirty="0">
              <a:latin typeface="Sakkal Majalla" panose="02000000000000000000" pitchFamily="2" charset="-78"/>
              <a:cs typeface="Sakkal Majalla" panose="02000000000000000000" pitchFamily="2" charset="-78"/>
            </a:rPr>
            <a:t>من غير </a:t>
          </a:r>
          <a:r>
            <a:rPr lang="ar-SA" sz="2400" b="1" kern="1200" dirty="0">
              <a:solidFill>
                <a:schemeClr val="tx1"/>
              </a:solidFill>
              <a:latin typeface="Sakkal Majalla" panose="02000000000000000000" pitchFamily="2" charset="-78"/>
              <a:cs typeface="Sakkal Majalla" panose="02000000000000000000" pitchFamily="2" charset="-78"/>
            </a:rPr>
            <a:t>﴿هُمْ﴾ </a:t>
          </a:r>
          <a:r>
            <a:rPr lang="ar-SA" sz="2400" kern="1200" dirty="0">
              <a:latin typeface="Sakkal Majalla" panose="02000000000000000000" pitchFamily="2" charset="-78"/>
              <a:cs typeface="Sakkal Majalla" panose="02000000000000000000" pitchFamily="2" charset="-78"/>
            </a:rPr>
            <a:t>أول موضع</a:t>
          </a:r>
          <a:endParaRPr lang="en-US" sz="24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746323" y="1071220"/>
        <a:ext cx="6806253" cy="843234"/>
      </dsp:txXfrm>
    </dsp:sp>
    <dsp:sp modelId="{AC77514B-0541-443E-AFE6-08C360B90EC1}">
      <dsp:nvSpPr>
        <dsp:cNvPr id="0" name=""/>
        <dsp:cNvSpPr/>
      </dsp:nvSpPr>
      <dsp:spPr>
        <a:xfrm>
          <a:off x="1440179"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(الَّذِينَ يَصُدُّونَ عَن سَبِيلِ اللَّهِ </a:t>
          </a:r>
          <a:r>
            <a:rPr lang="ar-SA" sz="2400" kern="1200" dirty="0" err="1">
              <a:latin typeface="Sakkal Majalla" panose="02000000000000000000" pitchFamily="2" charset="-78"/>
              <a:cs typeface="Sakkal Majalla" panose="02000000000000000000" pitchFamily="2" charset="-78"/>
            </a:rPr>
            <a:t>وَيَبْغُونَهَا</a:t>
          </a:r>
          <a:r>
            <a:rPr lang="ar-SA" sz="2400" kern="1200" dirty="0">
              <a:latin typeface="Sakkal Majalla" panose="02000000000000000000" pitchFamily="2" charset="-78"/>
              <a:cs typeface="Sakkal Majalla" panose="02000000000000000000" pitchFamily="2" charset="-78"/>
            </a:rPr>
            <a:t> عِوَجًا </a:t>
          </a:r>
          <a:r>
            <a:rPr lang="ar-SA" sz="2400" u="sng" kern="1200" dirty="0">
              <a:solidFill>
                <a:schemeClr val="tx1"/>
              </a:solidFill>
              <a:latin typeface="Sakkal Majalla" panose="02000000000000000000" pitchFamily="2" charset="-78"/>
              <a:cs typeface="Sakkal Majalla" panose="02000000000000000000" pitchFamily="2" charset="-78"/>
            </a:rPr>
            <a:t>وَهُم بِالآخِرَةِ كَافِرُونَ</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(45))</a:t>
          </a:r>
          <a:endParaRPr lang="en-US" sz="2400" kern="1200" dirty="0">
            <a:latin typeface="Sakkal Majalla" panose="02000000000000000000" pitchFamily="2" charset="-78"/>
            <a:cs typeface="Sakkal Majalla" panose="02000000000000000000" pitchFamily="2" charset="-78"/>
          </a:endParaRPr>
        </a:p>
      </dsp:txBody>
      <dsp:txXfrm>
        <a:off x="1466413" y="2116206"/>
        <a:ext cx="6806253" cy="843234"/>
      </dsp:txXfrm>
    </dsp:sp>
    <dsp:sp modelId="{D5997FB6-A5FE-4C06-BF9E-64807667A1D9}">
      <dsp:nvSpPr>
        <dsp:cNvPr id="0" name=""/>
        <dsp:cNvSpPr/>
      </dsp:nvSpPr>
      <dsp:spPr>
        <a:xfrm>
          <a:off x="757881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09806" y="679241"/>
        <a:ext cx="320214" cy="438110"/>
      </dsp:txXfrm>
    </dsp:sp>
    <dsp:sp modelId="{AE1BFBB7-50E2-4D16-953E-843707232272}">
      <dsp:nvSpPr>
        <dsp:cNvPr id="0" name=""/>
        <dsp:cNvSpPr/>
      </dsp:nvSpPr>
      <dsp:spPr>
        <a:xfrm>
          <a:off x="8298900"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29896" y="1718255"/>
        <a:ext cx="320214" cy="43811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﴿مَسَّ الْإِنْسَانَ﴾</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أو</a:t>
          </a:r>
          <a:r>
            <a:rPr lang="ar-SA" sz="2800" b="1" kern="1200" dirty="0">
              <a:solidFill>
                <a:schemeClr val="tx1"/>
              </a:solidFill>
              <a:latin typeface="Sakkal Majalla" panose="02000000000000000000" pitchFamily="2" charset="-78"/>
              <a:cs typeface="Sakkal Majalla" panose="02000000000000000000" pitchFamily="2" charset="-78"/>
            </a:rPr>
            <a:t>﴿النَّاسَ ضُرٌّ﴾</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ضُرٌّ</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منكّره</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(12) فهي معرفة </a:t>
          </a:r>
          <a:r>
            <a:rPr lang="ar-SA" sz="2800" b="1" kern="1200" dirty="0">
              <a:solidFill>
                <a:schemeClr val="tx1"/>
              </a:solidFill>
              <a:latin typeface="Sakkal Majalla" panose="02000000000000000000" pitchFamily="2" charset="-78"/>
              <a:cs typeface="Sakkal Majalla" panose="02000000000000000000" pitchFamily="2" charset="-78"/>
            </a:rPr>
            <a:t>﴿وَإِذَا مَسَّ الإِنسَانَ الضُّرُّ﴾</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u="sng" kern="1200" dirty="0">
              <a:solidFill>
                <a:schemeClr val="tx1"/>
              </a:solidFill>
              <a:latin typeface="Sakkal Majalla" panose="02000000000000000000" pitchFamily="2" charset="-78"/>
              <a:cs typeface="Sakkal Majalla" panose="02000000000000000000" pitchFamily="2" charset="-78"/>
            </a:rPr>
            <a:t>وَإِذَا مَسَّ الإِنسَانَ الضُّرُّ</a:t>
          </a:r>
          <a:r>
            <a:rPr lang="ar-SA" sz="2400" kern="1200" dirty="0">
              <a:latin typeface="Sakkal Majalla" panose="02000000000000000000" pitchFamily="2" charset="-78"/>
              <a:cs typeface="Sakkal Majalla" panose="02000000000000000000" pitchFamily="2" charset="-78"/>
            </a:rPr>
            <a:t> دَعَانَا لِجَنبِهِ أَوْ قَاعِدًا أَوْ قَائِمًا فَلَمَّا كَشَفْنَا عَنْهُ ضُرَّهُ مَرَّ كَأَن لَّمْ يَدْعُنَا إِلَى ضُرٍّ مَّسَّهُ كَذَلِكَ زُيِّنَ لِلْمُسْرِفِينَ مَا كَانُواْ يَعْمَلُونَ (12))</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237301" y="-45049"/>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﴿قُلْ إِنِّي أَخَافُ إِنْ عَصَيْتُ رَبِّي عَذَابَ يَوْمٍ عَظِيمٍ﴾</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فبدايتها </a:t>
          </a:r>
          <a:r>
            <a:rPr lang="ar-SA" sz="2800" b="1" kern="1200" dirty="0">
              <a:solidFill>
                <a:schemeClr val="tx1"/>
              </a:solidFill>
              <a:latin typeface="Sakkal Majalla" panose="02000000000000000000" pitchFamily="2" charset="-78"/>
              <a:cs typeface="Sakkal Majalla" panose="02000000000000000000" pitchFamily="2" charset="-78"/>
            </a:rPr>
            <a:t>﴿قُلْ﴾</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211067" y="-18815"/>
        <a:ext cx="7437402" cy="843234"/>
      </dsp:txXfrm>
    </dsp:sp>
    <dsp:sp modelId="{918FF342-9837-4234-8DD7-A0A2BD624B00}">
      <dsp:nvSpPr>
        <dsp:cNvPr id="0" name=""/>
        <dsp:cNvSpPr/>
      </dsp:nvSpPr>
      <dsp:spPr>
        <a:xfrm>
          <a:off x="619566" y="99993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(15) </a:t>
          </a:r>
          <a:r>
            <a:rPr lang="ar-SA" sz="2800" b="1" kern="1200" dirty="0">
              <a:solidFill>
                <a:schemeClr val="tx1"/>
              </a:solidFill>
              <a:latin typeface="Sakkal Majalla" panose="02000000000000000000" pitchFamily="2" charset="-78"/>
              <a:cs typeface="Sakkal Majalla" panose="02000000000000000000" pitchFamily="2" charset="-78"/>
            </a:rPr>
            <a:t>﴿إِنِّي أَخَافُ إِنْ عَصَيْتُ.......﴾</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من غير </a:t>
          </a:r>
          <a:r>
            <a:rPr lang="ar-SA" sz="2800" b="1" kern="1200" dirty="0">
              <a:solidFill>
                <a:schemeClr val="tx1"/>
              </a:solidFill>
              <a:latin typeface="Sakkal Majalla" panose="02000000000000000000" pitchFamily="2" charset="-78"/>
              <a:cs typeface="Sakkal Majalla" panose="02000000000000000000" pitchFamily="2" charset="-78"/>
            </a:rPr>
            <a:t>﴿قُلْ﴾</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645800" y="1026170"/>
        <a:ext cx="6806253" cy="843234"/>
      </dsp:txXfrm>
    </dsp:sp>
    <dsp:sp modelId="{AC77514B-0541-443E-AFE6-08C360B90EC1}">
      <dsp:nvSpPr>
        <dsp:cNvPr id="0" name=""/>
        <dsp:cNvSpPr/>
      </dsp:nvSpPr>
      <dsp:spPr>
        <a:xfrm>
          <a:off x="1001830" y="1954824"/>
          <a:ext cx="8836668" cy="1075899"/>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(وَإِذَا تُتْلَى عَلَيْهِمْ آيَاتُنَا بَيِّنَاتٍ قَالَ الَّذِينَ لاَ يَرْجُونَ لِقَاءَنَا ائْتِ بِقُرْآنٍ غَيْرِ هَذَا أَوْ بَدِّلْهُ قُلْ مَا يَكُونُ لِي أَنْ أُبَدِّلَهُ مِن تِلْقَاء نَفْسِي إِنْ أَتَّبِعُ إِلاَّ مَا يُوحَى إِلَيَّ </a:t>
          </a:r>
          <a:r>
            <a:rPr lang="ar-SA" sz="2400" u="sng" kern="1200" dirty="0">
              <a:solidFill>
                <a:schemeClr val="tx1"/>
              </a:solidFill>
              <a:latin typeface="Sakkal Majalla" panose="02000000000000000000" pitchFamily="2" charset="-78"/>
              <a:cs typeface="Sakkal Majalla" panose="02000000000000000000" pitchFamily="2" charset="-78"/>
            </a:rPr>
            <a:t>إِنِّي أَخَافُ إِنْ عَصَيْتُ</a:t>
          </a:r>
          <a:r>
            <a:rPr lang="ar-SA" sz="2400" kern="1200" dirty="0">
              <a:latin typeface="Sakkal Majalla" panose="02000000000000000000" pitchFamily="2" charset="-78"/>
              <a:cs typeface="Sakkal Majalla" panose="02000000000000000000" pitchFamily="2" charset="-78"/>
            </a:rPr>
            <a:t> رَبِّي عَذَابَ يَوْمٍ عَظِيمٍ (15))</a:t>
          </a:r>
          <a:endParaRPr lang="en-US" sz="2400" kern="1200" dirty="0">
            <a:latin typeface="Sakkal Majalla" panose="02000000000000000000" pitchFamily="2" charset="-78"/>
            <a:cs typeface="Sakkal Majalla" panose="02000000000000000000" pitchFamily="2" charset="-78"/>
          </a:endParaRPr>
        </a:p>
      </dsp:txBody>
      <dsp:txXfrm>
        <a:off x="1033342" y="1986336"/>
        <a:ext cx="7363530" cy="1012875"/>
      </dsp:txXfrm>
    </dsp:sp>
    <dsp:sp modelId="{D5997FB6-A5FE-4C06-BF9E-64807667A1D9}">
      <dsp:nvSpPr>
        <dsp:cNvPr id="0" name=""/>
        <dsp:cNvSpPr/>
      </dsp:nvSpPr>
      <dsp:spPr>
        <a:xfrm>
          <a:off x="7478287" y="63419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609283" y="634191"/>
        <a:ext cx="320214" cy="438110"/>
      </dsp:txXfrm>
    </dsp:sp>
    <dsp:sp modelId="{AE1BFBB7-50E2-4D16-953E-843707232272}">
      <dsp:nvSpPr>
        <dsp:cNvPr id="0" name=""/>
        <dsp:cNvSpPr/>
      </dsp:nvSpPr>
      <dsp:spPr>
        <a:xfrm>
          <a:off x="8198377" y="1673206"/>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329373" y="1673206"/>
        <a:ext cx="320214" cy="43811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﴿إِنَّهُ لَا يُفْلِحُ الظَّالِمُونَ﴾</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(17) </a:t>
          </a:r>
          <a:r>
            <a:rPr lang="ar-SA" sz="2800" b="1" kern="1200" dirty="0">
              <a:solidFill>
                <a:schemeClr val="tx1"/>
              </a:solidFill>
              <a:latin typeface="Sakkal Majalla" panose="02000000000000000000" pitchFamily="2" charset="-78"/>
              <a:cs typeface="Sakkal Majalla" panose="02000000000000000000" pitchFamily="2" charset="-78"/>
            </a:rPr>
            <a:t>﴿إِنَّهُ لاَ يُفْلِحُ الْمُجْرِمُونَ﴾</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 موضع المؤمنون (117) </a:t>
          </a:r>
          <a:r>
            <a:rPr lang="ar-SA" sz="2800" b="1" kern="1200" dirty="0">
              <a:solidFill>
                <a:schemeClr val="tx1"/>
              </a:solidFill>
              <a:latin typeface="Sakkal Majalla" panose="02000000000000000000" pitchFamily="2" charset="-78"/>
              <a:cs typeface="Sakkal Majalla" panose="02000000000000000000" pitchFamily="2" charset="-78"/>
            </a:rPr>
            <a:t>﴿إِنَّهُ لا يُفْلِحُ الْكَافِرُونَ﴾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(فَمَنْ أَظْلَمُ مِمَّنِ افْتَرَى عَلَى اللَّهِ كَذِبًا أَوْ كَذَّبَ بِآيَاتِهِ </a:t>
          </a:r>
          <a:r>
            <a:rPr lang="ar-SA" sz="2800" u="sng" kern="1200" dirty="0">
              <a:solidFill>
                <a:schemeClr val="tx1"/>
              </a:solidFill>
              <a:latin typeface="Sakkal Majalla" panose="02000000000000000000" pitchFamily="2" charset="-78"/>
              <a:cs typeface="Sakkal Majalla" panose="02000000000000000000" pitchFamily="2" charset="-78"/>
            </a:rPr>
            <a:t>إِنَّهُ لاَ يُفْلِحُ الْمُجْرِمُونَ</a:t>
          </a:r>
          <a:r>
            <a:rPr lang="ar-SA" sz="2800" kern="1200" dirty="0">
              <a:latin typeface="Sakkal Majalla" panose="02000000000000000000" pitchFamily="2" charset="-78"/>
              <a:cs typeface="Sakkal Majalla" panose="02000000000000000000" pitchFamily="2" charset="-78"/>
            </a:rPr>
            <a:t> (17))</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﴿فِيمَا كَانُوا فِيهِ يَخْتَلِفُونَ﴾</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(19) </a:t>
          </a:r>
          <a:r>
            <a:rPr lang="ar-SA" sz="2800" b="1" kern="1200" dirty="0">
              <a:solidFill>
                <a:schemeClr val="tx1"/>
              </a:solidFill>
              <a:latin typeface="Sakkal Majalla" panose="02000000000000000000" pitchFamily="2" charset="-78"/>
              <a:cs typeface="Sakkal Majalla" panose="02000000000000000000" pitchFamily="2" charset="-78"/>
            </a:rPr>
            <a:t>﴿فِيمَا فِيهِ يَخْتَلِفُونَ﴾</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من غير </a:t>
          </a:r>
          <a:r>
            <a:rPr lang="ar-SA" sz="2800" b="1" kern="1200" dirty="0">
              <a:solidFill>
                <a:schemeClr val="tx1"/>
              </a:solidFill>
              <a:latin typeface="Sakkal Majalla" panose="02000000000000000000" pitchFamily="2" charset="-78"/>
              <a:cs typeface="Sakkal Majalla" panose="02000000000000000000" pitchFamily="2" charset="-78"/>
            </a:rPr>
            <a:t>﴿كَانُوا﴾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(وَمَا كَانَ النَّاسُ إِلاَّ أُمَّةً وَاحِدَةً فَاخْتَلَفُواْ وَلَوْلاَ كَلِمَةٌ سَبَقَتْ مِن رَّبِّكَ لَقُضِيَ بَيْنَهُمْ </a:t>
          </a:r>
          <a:r>
            <a:rPr lang="ar-SA" sz="2800" u="sng" kern="1200" dirty="0">
              <a:solidFill>
                <a:schemeClr val="tx1"/>
              </a:solidFill>
              <a:latin typeface="Sakkal Majalla" panose="02000000000000000000" pitchFamily="2" charset="-78"/>
              <a:cs typeface="Sakkal Majalla" panose="02000000000000000000" pitchFamily="2" charset="-78"/>
            </a:rPr>
            <a:t>فِيمَا فِيهِ يَخْتَلِفُونَ</a:t>
          </a:r>
          <a:r>
            <a:rPr lang="ar-SA" sz="2800" kern="1200" dirty="0">
              <a:latin typeface="Sakkal Majalla" panose="02000000000000000000" pitchFamily="2" charset="-78"/>
              <a:cs typeface="Sakkal Majalla" panose="02000000000000000000" pitchFamily="2" charset="-78"/>
            </a:rPr>
            <a:t> (19))</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﴿فَلَمَّا نَجَّاهُمْ إِلَى الْبَرِّ﴾</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(23) </a:t>
          </a:r>
          <a:r>
            <a:rPr lang="ar-SA" sz="2800" b="1" kern="1200" dirty="0">
              <a:solidFill>
                <a:schemeClr val="tx1"/>
              </a:solidFill>
              <a:latin typeface="Sakkal Majalla" panose="02000000000000000000" pitchFamily="2" charset="-78"/>
              <a:cs typeface="Sakkal Majalla" panose="02000000000000000000" pitchFamily="2" charset="-78"/>
            </a:rPr>
            <a:t>﴿فَلَمَّا أَنجَاهُمْ﴾</a:t>
          </a:r>
          <a:r>
            <a:rPr lang="ar-EG" sz="2800" kern="1200" dirty="0">
              <a:latin typeface="Sakkal Majalla" panose="02000000000000000000" pitchFamily="2" charset="-78"/>
              <a:cs typeface="Sakkal Majalla" panose="02000000000000000000" pitchFamily="2" charset="-78"/>
            </a:rPr>
            <a:t> فهي بالألف و من غير </a:t>
          </a:r>
          <a:r>
            <a:rPr lang="ar-SA" sz="2800" b="1" kern="1200" dirty="0">
              <a:solidFill>
                <a:schemeClr val="tx1"/>
              </a:solidFill>
              <a:latin typeface="Sakkal Majalla" panose="02000000000000000000" pitchFamily="2" charset="-78"/>
              <a:cs typeface="Sakkal Majalla" panose="02000000000000000000" pitchFamily="2" charset="-78"/>
            </a:rPr>
            <a:t>﴿الْبَرِّ﴾</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a:t>
          </a:r>
          <a:r>
            <a:rPr lang="ar-SA" sz="2400" u="sng" kern="1200" dirty="0">
              <a:solidFill>
                <a:schemeClr val="tx1"/>
              </a:solidFill>
              <a:latin typeface="Sakkal Majalla" panose="02000000000000000000" pitchFamily="2" charset="-78"/>
              <a:cs typeface="Sakkal Majalla" panose="02000000000000000000" pitchFamily="2" charset="-78"/>
            </a:rPr>
            <a:t>فَلَمَّا أَنجَاهُمْ</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إِذَا هُمْ يَبْغُونَ فِي الأَرْضِ بِغَيْرِ الْحَقِّ يَا أَيُّهَا النَّاسُ إِنَّمَا بَغْيُكُمْ عَلَى أَنفُسِكُم مَّتَاعَ الْحَيَاةِ الدُّنْيَا ثُمَّ إِلَيْنَا مَرْجِعُكُمْ فَنُنَبِّئُكُم بِمَا كُنتُمْ تَعْمَلُونَ (23))</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﴿شَهِيدًا بَيْنِي وَبَيْنَكُمْ﴾</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(29) </a:t>
          </a:r>
          <a:r>
            <a:rPr lang="ar-SA" sz="2800" b="1" kern="1200" dirty="0">
              <a:solidFill>
                <a:schemeClr val="tx1"/>
              </a:solidFill>
              <a:latin typeface="Sakkal Majalla" panose="02000000000000000000" pitchFamily="2" charset="-78"/>
              <a:cs typeface="Sakkal Majalla" panose="02000000000000000000" pitchFamily="2" charset="-78"/>
            </a:rPr>
            <a:t>﴿شَهِيدًا بَيْنَنَا وَبَيْنَكُمْ﴾</a:t>
          </a:r>
          <a:r>
            <a:rPr lang="ar-SA" sz="2800" b="1" kern="1200" dirty="0">
              <a:latin typeface="Sakkal Majalla" panose="02000000000000000000" pitchFamily="2" charset="-78"/>
              <a:cs typeface="Sakkal Majalla" panose="02000000000000000000" pitchFamily="2" charset="-78"/>
            </a:rPr>
            <a:t> ، </a:t>
          </a:r>
          <a:r>
            <a:rPr lang="ar-SA" sz="2800" kern="1200" dirty="0">
              <a:latin typeface="Sakkal Majalla" panose="02000000000000000000" pitchFamily="2" charset="-78"/>
              <a:cs typeface="Sakkal Majalla" panose="02000000000000000000" pitchFamily="2" charset="-78"/>
            </a:rPr>
            <a:t>والعنكبوت (52) </a:t>
          </a:r>
          <a:r>
            <a:rPr lang="ar-SA" sz="2800" b="1" kern="1200" dirty="0">
              <a:solidFill>
                <a:schemeClr val="tx1"/>
              </a:solidFill>
              <a:latin typeface="Sakkal Majalla" panose="02000000000000000000" pitchFamily="2" charset="-78"/>
              <a:cs typeface="Sakkal Majalla" panose="02000000000000000000" pitchFamily="2" charset="-78"/>
            </a:rPr>
            <a:t>﴿بَيْنِي وَبَيْنَكُمْ شَهِيدًا﴾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(فَكَفَى بِاللَّهِ </a:t>
          </a:r>
          <a:r>
            <a:rPr lang="ar-SA" sz="2800" u="sng" kern="1200" dirty="0">
              <a:solidFill>
                <a:schemeClr val="tx1"/>
              </a:solidFill>
              <a:latin typeface="Sakkal Majalla" panose="02000000000000000000" pitchFamily="2" charset="-78"/>
              <a:cs typeface="Sakkal Majalla" panose="02000000000000000000" pitchFamily="2" charset="-78"/>
            </a:rPr>
            <a:t>شَهِيدًا بَيْنَنَا وَبَيْنَكُمْ</a:t>
          </a:r>
          <a:r>
            <a:rPr lang="ar-SA" sz="2800" kern="1200" dirty="0">
              <a:latin typeface="Sakkal Majalla" panose="02000000000000000000" pitchFamily="2" charset="-78"/>
              <a:cs typeface="Sakkal Majalla" panose="02000000000000000000" pitchFamily="2" charset="-78"/>
            </a:rPr>
            <a:t> إِن كُنَّا عَنْ عِبَادَتِكُمْ لَغَافِلِينَ (29))</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a:t>
          </a:r>
          <a:r>
            <a:rPr lang="ar-SA" sz="2800" b="1" kern="1200" dirty="0">
              <a:latin typeface="Sakkal Majalla" panose="02000000000000000000" pitchFamily="2" charset="-78"/>
              <a:cs typeface="Sakkal Majalla" panose="02000000000000000000" pitchFamily="2" charset="-78"/>
            </a:rPr>
            <a:t> </a:t>
          </a:r>
          <a:r>
            <a:rPr lang="ar-SA" sz="2800" b="1" kern="1200" dirty="0">
              <a:solidFill>
                <a:schemeClr val="tx1"/>
              </a:solidFill>
              <a:latin typeface="Sakkal Majalla" panose="02000000000000000000" pitchFamily="2" charset="-78"/>
              <a:cs typeface="Sakkal Majalla" panose="02000000000000000000" pitchFamily="2" charset="-78"/>
            </a:rPr>
            <a:t>﴿فَإِنْ كَذَّبُوكَ﴾</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r>
            <a:rPr lang="ar-SA" sz="2800" b="1" kern="1200" dirty="0">
              <a:solidFill>
                <a:schemeClr val="tx1"/>
              </a:solidFill>
              <a:latin typeface="Sakkal Majalla" panose="02000000000000000000" pitchFamily="2" charset="-78"/>
              <a:cs typeface="Sakkal Majalla" panose="02000000000000000000" pitchFamily="2" charset="-78"/>
            </a:rPr>
            <a:t>﴿فَإِنْ﴾</a:t>
          </a:r>
          <a:r>
            <a:rPr lang="ar-EG" sz="2800"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(41) </a:t>
          </a:r>
          <a:r>
            <a:rPr lang="ar-SA" sz="2800" b="1" kern="1200" dirty="0">
              <a:solidFill>
                <a:schemeClr val="tx1"/>
              </a:solidFill>
              <a:latin typeface="Sakkal Majalla" panose="02000000000000000000" pitchFamily="2" charset="-78"/>
              <a:cs typeface="Sakkal Majalla" panose="02000000000000000000" pitchFamily="2" charset="-78"/>
            </a:rPr>
            <a:t>﴿وَإِن كَذَّبُوكَ﴾ </a:t>
          </a:r>
          <a:r>
            <a:rPr lang="ar-EG" sz="2800" kern="1200" dirty="0">
              <a:latin typeface="Sakkal Majalla" panose="02000000000000000000" pitchFamily="2" charset="-78"/>
              <a:cs typeface="Sakkal Majalla" panose="02000000000000000000" pitchFamily="2" charset="-78"/>
            </a:rPr>
            <a:t>فهي </a:t>
          </a:r>
          <a:r>
            <a:rPr lang="ar-SA" sz="2800" b="1" kern="1200" dirty="0">
              <a:solidFill>
                <a:schemeClr val="tx1"/>
              </a:solidFill>
              <a:latin typeface="Sakkal Majalla" panose="02000000000000000000" pitchFamily="2" charset="-78"/>
              <a:cs typeface="Sakkal Majalla" panose="02000000000000000000" pitchFamily="2" charset="-78"/>
            </a:rPr>
            <a:t>﴿</a:t>
          </a:r>
          <a:r>
            <a:rPr lang="ar-EG" sz="2800" b="1" kern="1200" dirty="0">
              <a:solidFill>
                <a:schemeClr val="tx1"/>
              </a:solidFill>
              <a:latin typeface="Sakkal Majalla" panose="02000000000000000000" pitchFamily="2" charset="-78"/>
              <a:cs typeface="Sakkal Majalla" panose="02000000000000000000" pitchFamily="2" charset="-78"/>
            </a:rPr>
            <a:t>بالواو</a:t>
          </a:r>
          <a:r>
            <a:rPr lang="ar-SA" sz="2800" b="1" kern="1200" dirty="0">
              <a:solidFill>
                <a:schemeClr val="tx1"/>
              </a:solidFill>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وَإِن كَذَّبُوكَ</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فَقُل لِّي عَمَلِي وَلَكُمْ عَمَلُكُمْ أَنتُمْ </a:t>
          </a:r>
          <a:r>
            <a:rPr lang="ar-SA" sz="2800" kern="1200" dirty="0" err="1">
              <a:latin typeface="Sakkal Majalla" panose="02000000000000000000" pitchFamily="2" charset="-78"/>
              <a:cs typeface="Sakkal Majalla" panose="02000000000000000000" pitchFamily="2" charset="-78"/>
            </a:rPr>
            <a:t>بَرِيئُونَ</a:t>
          </a:r>
          <a:r>
            <a:rPr lang="ar-SA" sz="2800" kern="1200" dirty="0">
              <a:latin typeface="Sakkal Majalla" panose="02000000000000000000" pitchFamily="2" charset="-78"/>
              <a:cs typeface="Sakkal Majalla" panose="02000000000000000000" pitchFamily="2" charset="-78"/>
            </a:rPr>
            <a:t> مِمَّا أَعْمَلُ وَأَنَاْ بَرِيءٌ مِّمَّا تَعْمَلُونَ (41))</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﴿وَإِنْ يُكَذِّبُوكَ﴾</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r>
            <a:rPr lang="ar-SA" sz="2800" b="1" kern="1200" dirty="0">
              <a:solidFill>
                <a:schemeClr val="tx1"/>
              </a:solidFill>
              <a:latin typeface="Sakkal Majalla" panose="02000000000000000000" pitchFamily="2" charset="-78"/>
              <a:cs typeface="Sakkal Majalla" panose="02000000000000000000" pitchFamily="2" charset="-78"/>
            </a:rPr>
            <a:t>﴿يُكَذِّبُوكَ﴾</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بالمضارع</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(41)</a:t>
          </a:r>
          <a:r>
            <a:rPr lang="ar-EG" sz="2800" b="1" kern="1200" dirty="0">
              <a:latin typeface="Sakkal Majalla" panose="02000000000000000000" pitchFamily="2" charset="-78"/>
              <a:cs typeface="Sakkal Majalla" panose="02000000000000000000" pitchFamily="2" charset="-78"/>
            </a:rPr>
            <a:t> </a:t>
          </a:r>
          <a:r>
            <a:rPr lang="ar-SA" sz="2800" b="1" kern="1200" dirty="0">
              <a:solidFill>
                <a:schemeClr val="tx1"/>
              </a:solidFill>
              <a:latin typeface="Sakkal Majalla" panose="02000000000000000000" pitchFamily="2" charset="-78"/>
              <a:cs typeface="Sakkal Majalla" panose="02000000000000000000" pitchFamily="2" charset="-78"/>
            </a:rPr>
            <a:t>﴿وَإِن كَذَّبُوكَ﴾ </a:t>
          </a:r>
          <a:r>
            <a:rPr lang="ar-EG" sz="2800" kern="1200" dirty="0">
              <a:latin typeface="Sakkal Majalla" panose="02000000000000000000" pitchFamily="2" charset="-78"/>
              <a:cs typeface="Sakkal Majalla" panose="02000000000000000000" pitchFamily="2" charset="-78"/>
            </a:rPr>
            <a:t>فهي بالماضي</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وَإِن كَذَّبُوكَ</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فَقُل لِّي عَمَلِي وَلَكُمْ عَمَلُكُمْ أَنتُمْ </a:t>
          </a:r>
          <a:r>
            <a:rPr lang="ar-SA" sz="2800" kern="1200" dirty="0" err="1">
              <a:latin typeface="Sakkal Majalla" panose="02000000000000000000" pitchFamily="2" charset="-78"/>
              <a:cs typeface="Sakkal Majalla" panose="02000000000000000000" pitchFamily="2" charset="-78"/>
            </a:rPr>
            <a:t>بَرِيئُونَ</a:t>
          </a:r>
          <a:r>
            <a:rPr lang="ar-SA" sz="2800" kern="1200" dirty="0">
              <a:latin typeface="Sakkal Majalla" panose="02000000000000000000" pitchFamily="2" charset="-78"/>
              <a:cs typeface="Sakkal Majalla" panose="02000000000000000000" pitchFamily="2" charset="-78"/>
            </a:rPr>
            <a:t> مِمَّا أَعْمَلُ وَأَنَاْ بَرِيءٌ مِّمَّا تَعْمَلُونَ (41))</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213206"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﴿وَمِنْهُمْ مَنْ يَسْتَمِعُ إِلَيْكَ﴾ </a:t>
          </a:r>
          <a:r>
            <a:rPr lang="ar-EG" sz="2800" kern="1200" dirty="0">
              <a:latin typeface="Sakkal Majalla" panose="02000000000000000000" pitchFamily="2" charset="-78"/>
              <a:cs typeface="Sakkal Majalla" panose="02000000000000000000" pitchFamily="2" charset="-78"/>
            </a:rPr>
            <a:t>فهي بهذا اللفظ </a:t>
          </a:r>
          <a:r>
            <a:rPr lang="ar-SA" sz="2800" b="1" kern="1200" dirty="0">
              <a:solidFill>
                <a:schemeClr val="tx1"/>
              </a:solidFill>
              <a:latin typeface="Sakkal Majalla" panose="02000000000000000000" pitchFamily="2" charset="-78"/>
              <a:cs typeface="Sakkal Majalla" panose="02000000000000000000" pitchFamily="2" charset="-78"/>
            </a:rPr>
            <a:t>﴿يَسْتَمِعُ﴾</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بالإفراد</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186972" y="26234"/>
        <a:ext cx="7437402" cy="843234"/>
      </dsp:txXfrm>
    </dsp:sp>
    <dsp:sp modelId="{918FF342-9837-4234-8DD7-A0A2BD624B00}">
      <dsp:nvSpPr>
        <dsp:cNvPr id="0" name=""/>
        <dsp:cNvSpPr/>
      </dsp:nvSpPr>
      <dsp:spPr>
        <a:xfrm>
          <a:off x="643661"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(42) </a:t>
          </a:r>
          <a:r>
            <a:rPr lang="ar-SA" sz="2800" b="1" kern="1200" dirty="0">
              <a:solidFill>
                <a:schemeClr val="tx1"/>
              </a:solidFill>
              <a:latin typeface="Sakkal Majalla" panose="02000000000000000000" pitchFamily="2" charset="-78"/>
              <a:cs typeface="Sakkal Majalla" panose="02000000000000000000" pitchFamily="2" charset="-78"/>
            </a:rPr>
            <a:t>﴿وَمِنْهُم مَّن يَسْتَمِعُونَ إِلَيْكَ﴾</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669895" y="1071220"/>
        <a:ext cx="6806253" cy="843234"/>
      </dsp:txXfrm>
    </dsp:sp>
    <dsp:sp modelId="{AC77514B-0541-443E-AFE6-08C360B90EC1}">
      <dsp:nvSpPr>
        <dsp:cNvPr id="0" name=""/>
        <dsp:cNvSpPr/>
      </dsp:nvSpPr>
      <dsp:spPr>
        <a:xfrm>
          <a:off x="1074117" y="2089972"/>
          <a:ext cx="8740286"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وَمِنْهُم مَّن يَسْتَمِعُونَ إِلَيْكَ</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أَفَأَنتَ تُسْمِعُ الصُّمَّ وَلَوْ كَانُواْ لاَ يَعْقِلُونَ (42))</a:t>
          </a:r>
          <a:endParaRPr lang="en-US" sz="2800" kern="1200" dirty="0">
            <a:latin typeface="Sakkal Majalla" panose="02000000000000000000" pitchFamily="2" charset="-78"/>
            <a:cs typeface="Sakkal Majalla" panose="02000000000000000000" pitchFamily="2" charset="-78"/>
          </a:endParaRPr>
        </a:p>
      </dsp:txBody>
      <dsp:txXfrm>
        <a:off x="1100351" y="2116206"/>
        <a:ext cx="7293085" cy="843234"/>
      </dsp:txXfrm>
    </dsp:sp>
    <dsp:sp modelId="{D5997FB6-A5FE-4C06-BF9E-64807667A1D9}">
      <dsp:nvSpPr>
        <dsp:cNvPr id="0" name=""/>
        <dsp:cNvSpPr/>
      </dsp:nvSpPr>
      <dsp:spPr>
        <a:xfrm>
          <a:off x="7502382"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633378" y="679241"/>
        <a:ext cx="320214" cy="438110"/>
      </dsp:txXfrm>
    </dsp:sp>
    <dsp:sp modelId="{AE1BFBB7-50E2-4D16-953E-843707232272}">
      <dsp:nvSpPr>
        <dsp:cNvPr id="0" name=""/>
        <dsp:cNvSpPr/>
      </dsp:nvSpPr>
      <dsp:spPr>
        <a:xfrm>
          <a:off x="8222472"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353468" y="1718255"/>
        <a:ext cx="320214" cy="43811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﴿وَيَوْمَ يَحْشُرُهُمْ جَمِيعًا﴾</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أو </a:t>
          </a:r>
          <a:r>
            <a:rPr lang="ar-SA" sz="2800" b="1" kern="1200" dirty="0">
              <a:solidFill>
                <a:schemeClr val="tx1"/>
              </a:solidFill>
              <a:latin typeface="Sakkal Majalla" panose="02000000000000000000" pitchFamily="2" charset="-78"/>
              <a:cs typeface="Sakkal Majalla" panose="02000000000000000000" pitchFamily="2" charset="-78"/>
            </a:rPr>
            <a:t>﴿نَحْشُرُهُمْ جَمِيعًا﴾</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(45) والفرقان(17)</a:t>
          </a:r>
          <a:r>
            <a:rPr lang="ar-EG" sz="2800" b="1" kern="1200" dirty="0">
              <a:latin typeface="Sakkal Majalla" panose="02000000000000000000" pitchFamily="2" charset="-78"/>
              <a:cs typeface="Sakkal Majalla" panose="02000000000000000000" pitchFamily="2" charset="-78"/>
            </a:rPr>
            <a:t> </a:t>
          </a:r>
          <a:r>
            <a:rPr lang="ar-SA" sz="2800" b="1" kern="1200" dirty="0">
              <a:solidFill>
                <a:schemeClr val="tx1"/>
              </a:solidFill>
              <a:latin typeface="Sakkal Majalla" panose="02000000000000000000" pitchFamily="2" charset="-78"/>
              <a:cs typeface="Sakkal Majalla" panose="02000000000000000000" pitchFamily="2" charset="-78"/>
            </a:rPr>
            <a:t>﴿وَيَوْمَ يَحْشُرُهُمْ﴾</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من غير</a:t>
          </a:r>
          <a:r>
            <a:rPr lang="ar-SA" sz="2800" b="1" kern="1200" dirty="0">
              <a:solidFill>
                <a:schemeClr val="tx1"/>
              </a:solidFill>
              <a:latin typeface="Sakkal Majalla" panose="02000000000000000000" pitchFamily="2" charset="-78"/>
              <a:cs typeface="Sakkal Majalla" panose="02000000000000000000" pitchFamily="2" charset="-78"/>
            </a:rPr>
            <a:t>﴿جَمِيعًا﴾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وَيَوْمَ يَحْشُرُهُمْ</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كَأَن لَّمْ يَلْبَثُواْ إِلاَّ سَاعَةً مِّنَ النَّهَارِ يَتَعَارَفُونَ بَيْنَهُمْ قَدْ خَسِرَ الَّذِينَ كَذَّبُواْ بِلِقَاء اللَّهِ وَمَا كَانُواْ مُهْتَدِينَ (45))</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 لَقَدْ أَرْسَلْنَا نُوحًا إِلَى قَوْمِهِ﴾</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بالواو </a:t>
          </a:r>
          <a:r>
            <a:rPr lang="ar-SA" sz="2800" b="1" kern="1200" dirty="0">
              <a:solidFill>
                <a:schemeClr val="tx1"/>
              </a:solidFill>
              <a:latin typeface="Sakkal Majalla" panose="02000000000000000000" pitchFamily="2" charset="-78"/>
              <a:cs typeface="Sakkal Majalla" panose="02000000000000000000" pitchFamily="2" charset="-78"/>
            </a:rPr>
            <a:t>﴿وَ لَقَدْ﴾</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(59) </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لَقَدْ أَرْسَلْنَا</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بدون </a:t>
          </a:r>
          <a:r>
            <a:rPr lang="ar-EG" sz="2800" b="1" kern="1200" dirty="0">
              <a:latin typeface="Sakkal Majalla" panose="02000000000000000000" pitchFamily="2" charset="-78"/>
              <a:cs typeface="Sakkal Majalla" panose="02000000000000000000" pitchFamily="2" charset="-78"/>
            </a:rPr>
            <a:t>واو</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u="none" kern="1200" dirty="0">
              <a:solidFill>
                <a:schemeClr val="bg1"/>
              </a:solidFill>
              <a:latin typeface="Sakkal Majalla" panose="02000000000000000000" pitchFamily="2" charset="-78"/>
              <a:cs typeface="Sakkal Majalla" panose="02000000000000000000" pitchFamily="2" charset="-78"/>
            </a:rPr>
            <a:t>)</a:t>
          </a:r>
          <a:r>
            <a:rPr lang="ar-SA" sz="2400" u="sng" kern="1200" dirty="0">
              <a:solidFill>
                <a:schemeClr val="tx1"/>
              </a:solidFill>
              <a:latin typeface="Sakkal Majalla" panose="02000000000000000000" pitchFamily="2" charset="-78"/>
              <a:cs typeface="Sakkal Majalla" panose="02000000000000000000" pitchFamily="2" charset="-78"/>
            </a:rPr>
            <a:t>لَقَدْ أَرْسَلْنَا نُوحًا إِلَى قَوْمِهِ</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فَقَالَ يَا قَوْمِ اعْبُدُواْ اللَّهَ مَا لَكُم مِّنْ إِلَهٍ غَيْرُهُ إِنِّيَ أَخَافُ عَلَيْكُمْ عَذَابَ يَوْمٍ عَظِيمٍ (59)</a:t>
          </a:r>
          <a:r>
            <a:rPr lang="en-US" sz="2400" kern="1200" dirty="0">
              <a:latin typeface="Sakkal Majalla" panose="02000000000000000000" pitchFamily="2" charset="-78"/>
              <a:cs typeface="Sakkal Majalla" panose="02000000000000000000" pitchFamily="2" charset="-78"/>
            </a:rPr>
            <a:t>(</a:t>
          </a: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﴿فَإِذَا جَاءَ أَجَلُهُمْ لَا يَسْتَأْخِرُونَ﴾</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a:t>
          </a:r>
          <a:r>
            <a:rPr lang="ar-EG" sz="2800" kern="1200" dirty="0">
              <a:solidFill>
                <a:schemeClr val="bg1"/>
              </a:solidFill>
              <a:latin typeface="Sakkal Majalla" panose="02000000000000000000" pitchFamily="2" charset="-78"/>
              <a:cs typeface="Sakkal Majalla" panose="02000000000000000000" pitchFamily="2" charset="-78"/>
            </a:rPr>
            <a:t>49) </a:t>
          </a:r>
          <a:r>
            <a:rPr lang="ar-SA" sz="2800" b="1" kern="1200" dirty="0">
              <a:solidFill>
                <a:schemeClr val="tx1"/>
              </a:solidFill>
              <a:latin typeface="Sakkal Majalla" panose="02000000000000000000" pitchFamily="2" charset="-78"/>
              <a:cs typeface="Sakkal Majalla" panose="02000000000000000000" pitchFamily="2" charset="-78"/>
            </a:rPr>
            <a:t>﴿إِذَا جَاءَ أَجَلُهُمْ فَلاَ يَسْتَأْخِرُونَ﴾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(قُل لاَّ أَمْلِكُ لِنَفْسِي ضَرًّا وَلاَ نَفْعًا إِلاَّ مَا شَاء اللَّهُ لِكُلِّ أُمَّةٍ أَجَلٌ </a:t>
          </a:r>
          <a:r>
            <a:rPr lang="ar-SA" sz="2400" u="sng" kern="1200" dirty="0">
              <a:solidFill>
                <a:schemeClr val="tx1"/>
              </a:solidFill>
              <a:latin typeface="Sakkal Majalla" panose="02000000000000000000" pitchFamily="2" charset="-78"/>
              <a:cs typeface="Sakkal Majalla" panose="02000000000000000000" pitchFamily="2" charset="-78"/>
            </a:rPr>
            <a:t>إِذَا جَاءَ أَجَلُهُمْ فَلاَ يَسْتَأْخِرُونَ</a:t>
          </a:r>
          <a:r>
            <a:rPr lang="ar-SA" sz="2400" kern="1200" dirty="0">
              <a:latin typeface="Sakkal Majalla" panose="02000000000000000000" pitchFamily="2" charset="-78"/>
              <a:cs typeface="Sakkal Majalla" panose="02000000000000000000" pitchFamily="2" charset="-78"/>
            </a:rPr>
            <a:t> سَاعَةً وَلاَ يَسْتَقْدِمُونَ (49))</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﴿وَقُضِيَ بَيْنَهُمْ بِالْحَقِّ﴾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موضعي يون</a:t>
          </a:r>
          <a:r>
            <a:rPr lang="ar-EG" sz="2800" u="sng" kern="1200" dirty="0">
              <a:latin typeface="Sakkal Majalla" panose="02000000000000000000" pitchFamily="2" charset="-78"/>
              <a:cs typeface="Sakkal Majalla" panose="02000000000000000000" pitchFamily="2" charset="-78"/>
            </a:rPr>
            <a:t>س</a:t>
          </a:r>
          <a:r>
            <a:rPr lang="ar-EG" sz="2800" kern="1200" dirty="0">
              <a:latin typeface="Sakkal Majalla" panose="02000000000000000000" pitchFamily="2" charset="-78"/>
              <a:cs typeface="Sakkal Majalla" panose="02000000000000000000" pitchFamily="2" charset="-78"/>
            </a:rPr>
            <a:t> (47) و (54) </a:t>
          </a:r>
          <a:r>
            <a:rPr lang="ar-SA" sz="2800" b="1" kern="1200" dirty="0">
              <a:solidFill>
                <a:schemeClr val="tx1"/>
              </a:solidFill>
              <a:latin typeface="Sakkal Majalla" panose="02000000000000000000" pitchFamily="2" charset="-78"/>
              <a:cs typeface="Sakkal Majalla" panose="02000000000000000000" pitchFamily="2" charset="-78"/>
            </a:rPr>
            <a:t>﴿قُضِيَ بَيْنَهُم بِالْقِ</a:t>
          </a:r>
          <a:r>
            <a:rPr lang="ar-SA" sz="2800" b="1" u="sng" kern="1200" dirty="0">
              <a:solidFill>
                <a:schemeClr val="tx1"/>
              </a:solidFill>
              <a:latin typeface="Sakkal Majalla" panose="02000000000000000000" pitchFamily="2" charset="-78"/>
              <a:cs typeface="Sakkal Majalla" panose="02000000000000000000" pitchFamily="2" charset="-78"/>
            </a:rPr>
            <a:t>سْ</a:t>
          </a:r>
          <a:r>
            <a:rPr lang="ar-SA" sz="2800" b="1" kern="1200" dirty="0">
              <a:solidFill>
                <a:schemeClr val="tx1"/>
              </a:solidFill>
              <a:latin typeface="Sakkal Majalla" panose="02000000000000000000" pitchFamily="2" charset="-78"/>
              <a:cs typeface="Sakkal Majalla" panose="02000000000000000000" pitchFamily="2" charset="-78"/>
            </a:rPr>
            <a:t>طِ﴾</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(وَلِكُلِّ أُمَّةٍ رَّسُولٌ فَإِذَا جَاءَ رَسُولُهُمْ </a:t>
          </a:r>
          <a:r>
            <a:rPr lang="ar-SA" sz="2800" u="sng" kern="1200" dirty="0">
              <a:solidFill>
                <a:schemeClr val="tx1"/>
              </a:solidFill>
              <a:latin typeface="Sakkal Majalla" panose="02000000000000000000" pitchFamily="2" charset="-78"/>
              <a:cs typeface="Sakkal Majalla" panose="02000000000000000000" pitchFamily="2" charset="-78"/>
            </a:rPr>
            <a:t>قُضِيَ بَيْنَهُم بِالْقِسْطِ</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وَهُمْ لاَ يُظْلَمُونَ (47))</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EG" sz="2800" b="1" kern="1200" dirty="0">
              <a:solidFill>
                <a:schemeClr val="tx1"/>
              </a:solidFill>
              <a:latin typeface="Sakkal Majalla" panose="02000000000000000000" pitchFamily="2" charset="-78"/>
              <a:cs typeface="Sakkal Majalla" panose="02000000000000000000" pitchFamily="2" charset="-78"/>
            </a:rPr>
            <a:t>﴿سِحْرٌ مُبِينٌ﴾</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r>
            <a:rPr lang="ar-EG" sz="2800" b="1" kern="1200" dirty="0">
              <a:solidFill>
                <a:schemeClr val="tx1"/>
              </a:solidFill>
              <a:latin typeface="Sakkal Majalla" panose="02000000000000000000" pitchFamily="2" charset="-78"/>
              <a:cs typeface="Sakkal Majalla" panose="02000000000000000000" pitchFamily="2" charset="-78"/>
            </a:rPr>
            <a:t>﴿سِحْرٌ﴾</a:t>
          </a:r>
          <a:r>
            <a:rPr lang="ar-EG" sz="2800"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(76) </a:t>
          </a:r>
          <a:r>
            <a:rPr lang="ar-EG" sz="2800" b="1" kern="1200" dirty="0">
              <a:solidFill>
                <a:schemeClr val="tx1"/>
              </a:solidFill>
              <a:latin typeface="Sakkal Majalla" panose="02000000000000000000" pitchFamily="2" charset="-78"/>
              <a:cs typeface="Sakkal Majalla" panose="02000000000000000000" pitchFamily="2" charset="-78"/>
            </a:rPr>
            <a:t>﴿لَسِحْرٌ مُّبِينٌ﴾ </a:t>
          </a:r>
          <a:r>
            <a:rPr lang="ar-SA" sz="2800" b="1" kern="1200" dirty="0">
              <a:latin typeface="Sakkal Majalla" panose="02000000000000000000" pitchFamily="2" charset="-78"/>
              <a:cs typeface="Sakkal Majalla" panose="02000000000000000000" pitchFamily="2" charset="-78"/>
            </a:rPr>
            <a:t>باللام</a:t>
          </a:r>
          <a:r>
            <a:rPr lang="ar-SA" sz="2800" kern="1200" dirty="0">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(فَلَمَّا جَاءَهُمُ الْحَقُّ مِنْ عِندِنَا قَالُواْ إِنَّ هَذَا </a:t>
          </a:r>
          <a:r>
            <a:rPr lang="ar-SA" sz="2800" u="sng" kern="1200" dirty="0">
              <a:solidFill>
                <a:schemeClr val="tx1"/>
              </a:solidFill>
              <a:latin typeface="Sakkal Majalla" panose="02000000000000000000" pitchFamily="2" charset="-78"/>
              <a:cs typeface="Sakkal Majalla" panose="02000000000000000000" pitchFamily="2" charset="-78"/>
            </a:rPr>
            <a:t>لَسِحْرٌ مُّبِينٌ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(76))</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﴿يُحِقَّ الْحَقَّ بِكَلِمَاتِهِ﴾</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(82) </a:t>
          </a:r>
          <a:r>
            <a:rPr lang="ar-SA" sz="2800" b="1" kern="1200" dirty="0">
              <a:solidFill>
                <a:schemeClr val="tx1"/>
              </a:solidFill>
              <a:latin typeface="Sakkal Majalla" panose="02000000000000000000" pitchFamily="2" charset="-78"/>
              <a:cs typeface="Sakkal Majalla" panose="02000000000000000000" pitchFamily="2" charset="-78"/>
            </a:rPr>
            <a:t>﴿وَيُحِقُّ اللَّهُ الْحَقَّ بِكَلِمَاتِهِ﴾ </a:t>
          </a:r>
          <a:r>
            <a:rPr lang="ar-SA" sz="2800" kern="1200" dirty="0">
              <a:latin typeface="Sakkal Majalla" panose="02000000000000000000" pitchFamily="2" charset="-78"/>
              <a:cs typeface="Sakkal Majalla" panose="02000000000000000000" pitchFamily="2" charset="-78"/>
            </a:rPr>
            <a:t>فبإضافة لفظ الجلالة (</a:t>
          </a:r>
          <a:r>
            <a:rPr lang="ar-SA" sz="2800" b="1" kern="1200" dirty="0">
              <a:latin typeface="Sakkal Majalla" panose="02000000000000000000" pitchFamily="2" charset="-78"/>
              <a:cs typeface="Sakkal Majalla" panose="02000000000000000000" pitchFamily="2" charset="-78"/>
            </a:rPr>
            <a:t>الله</a:t>
          </a:r>
          <a:r>
            <a:rPr lang="ar-SA" sz="2800" kern="1200" dirty="0">
              <a:latin typeface="Sakkal Majalla" panose="02000000000000000000" pitchFamily="2" charset="-78"/>
              <a:cs typeface="Sakkal Majalla" panose="02000000000000000000" pitchFamily="2" charset="-78"/>
            </a:rPr>
            <a:t>)</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وَيُحِقُّ اللَّهُ الْحَقَّ بِكَلِمَاتِهِ</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وَلَوْ كَرِهَ الْمُجْرِمُونَ (82))</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﴿إِلَى فِرْعَوْنَ وَمَلَئِهِ﴾</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(الثاني و الثالث)  (83_88) </a:t>
          </a:r>
          <a:r>
            <a:rPr lang="ar-SA" sz="2800" b="1" kern="1200" dirty="0">
              <a:solidFill>
                <a:schemeClr val="tx1"/>
              </a:solidFill>
              <a:latin typeface="Sakkal Majalla" panose="02000000000000000000" pitchFamily="2" charset="-78"/>
              <a:cs typeface="Sakkal Majalla" panose="02000000000000000000" pitchFamily="2" charset="-78"/>
            </a:rPr>
            <a:t>﴿وَمَلَئِهِمْ﴾ ﴿وَمَلأهُ﴾</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(فَمَا آمَنَ لِمُوسَى إِلاَّ ذُرِّيَّةٌ مِّن قَوْمِهِ عَلَى خَوْفٍ </a:t>
          </a:r>
          <a:r>
            <a:rPr lang="ar-SA" sz="2800" u="sng" kern="1200" dirty="0">
              <a:solidFill>
                <a:schemeClr val="tx1"/>
              </a:solidFill>
              <a:latin typeface="Sakkal Majalla" panose="02000000000000000000" pitchFamily="2" charset="-78"/>
              <a:cs typeface="Sakkal Majalla" panose="02000000000000000000" pitchFamily="2" charset="-78"/>
            </a:rPr>
            <a:t>مِّن فِرْعَوْنَ وَمَلَئِهِمْ</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أَن يَفْتِنَهُمْ وَإِنَّ فِرْعَوْنَ لَعَالٍ فِي الأَرْضِ وَإِنَّهُ لَمِنَ الْمُسْرِفِينَ (83))</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 كُنْتُمْ مُؤْمِنِينَ﴾</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(84) </a:t>
          </a:r>
          <a:r>
            <a:rPr lang="ar-SA" sz="2800" b="1" kern="1200" dirty="0">
              <a:solidFill>
                <a:schemeClr val="tx1"/>
              </a:solidFill>
              <a:latin typeface="Sakkal Majalla" panose="02000000000000000000" pitchFamily="2" charset="-78"/>
              <a:cs typeface="Sakkal Majalla" panose="02000000000000000000" pitchFamily="2" charset="-78"/>
            </a:rPr>
            <a:t>﴿إِن كُنتُم مُّسْلِمِينَ﴾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(وَقَالَ مُوسَى يَا قَوْمِ إِن كُنتُمْ آمَنتُم بِاللَّهِ فَعَلَيْهِ </a:t>
          </a:r>
          <a:r>
            <a:rPr lang="ar-SA" sz="2800" kern="1200" dirty="0">
              <a:solidFill>
                <a:schemeClr val="tx1"/>
              </a:solidFill>
              <a:latin typeface="Sakkal Majalla" panose="02000000000000000000" pitchFamily="2" charset="-78"/>
              <a:cs typeface="Sakkal Majalla" panose="02000000000000000000" pitchFamily="2" charset="-78"/>
            </a:rPr>
            <a:t>تَوَكَّلُواْ </a:t>
          </a:r>
          <a:r>
            <a:rPr lang="ar-SA" sz="2800" u="sng" kern="1200" dirty="0">
              <a:solidFill>
                <a:schemeClr val="tx1"/>
              </a:solidFill>
              <a:latin typeface="Sakkal Majalla" panose="02000000000000000000" pitchFamily="2" charset="-78"/>
              <a:cs typeface="Sakkal Majalla" panose="02000000000000000000" pitchFamily="2" charset="-78"/>
            </a:rPr>
            <a:t>إِن كُنتُم مُّسْلِمِينَ</a:t>
          </a:r>
          <a:r>
            <a:rPr lang="ar-SA" sz="2800" kern="1200" dirty="0">
              <a:latin typeface="Sakkal Majalla" panose="02000000000000000000" pitchFamily="2" charset="-78"/>
              <a:cs typeface="Sakkal Majalla" panose="02000000000000000000" pitchFamily="2" charset="-78"/>
            </a:rPr>
            <a:t> (84))</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271496"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﴿وَمَا أَنْتَ عَلَيْهِمْ بِوَكِيلٍ﴾</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 للمخاطب)</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245262" y="26234"/>
        <a:ext cx="7437402" cy="843234"/>
      </dsp:txXfrm>
    </dsp:sp>
    <dsp:sp modelId="{918FF342-9837-4234-8DD7-A0A2BD624B00}">
      <dsp:nvSpPr>
        <dsp:cNvPr id="0" name=""/>
        <dsp:cNvSpPr/>
      </dsp:nvSpPr>
      <dsp:spPr>
        <a:xfrm>
          <a:off x="585371"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يونس (108) </a:t>
          </a:r>
          <a:r>
            <a:rPr lang="ar-SA" sz="2800" b="1" kern="1200" dirty="0">
              <a:solidFill>
                <a:schemeClr val="tx1"/>
              </a:solidFill>
              <a:latin typeface="Sakkal Majalla" panose="02000000000000000000" pitchFamily="2" charset="-78"/>
              <a:cs typeface="Sakkal Majalla" panose="02000000000000000000" pitchFamily="2" charset="-78"/>
            </a:rPr>
            <a:t>﴿وَمَا أَنَاْ عَلَيْكُم بِوَكِيلٍ﴾</a:t>
          </a:r>
          <a:r>
            <a:rPr lang="ar-SA" sz="2800" b="1" kern="1200" dirty="0">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بضمير المتكلم</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611605" y="1071220"/>
        <a:ext cx="6806253" cy="843234"/>
      </dsp:txXfrm>
    </dsp:sp>
    <dsp:sp modelId="{AC77514B-0541-443E-AFE6-08C360B90EC1}">
      <dsp:nvSpPr>
        <dsp:cNvPr id="0" name=""/>
        <dsp:cNvSpPr/>
      </dsp:nvSpPr>
      <dsp:spPr>
        <a:xfrm>
          <a:off x="899246" y="2089972"/>
          <a:ext cx="8973446"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(قُلْ يَا أَيُّهَا النَّاسُ قَدْ جَاءَكُمُ الْحَقُّ مِن رَّبِّكُمْ فَمَنِ اهْتَدَى فَإِنَّمَا يَهْتَدِي لِنَفْسِهِ وَمَن ضَلَّ فَإِنَّمَا يَضِلُّ عَلَيْهَا </a:t>
          </a:r>
          <a:r>
            <a:rPr lang="ar-SA" sz="2800" u="sng" kern="1200" dirty="0">
              <a:solidFill>
                <a:schemeClr val="tx1"/>
              </a:solidFill>
              <a:latin typeface="Sakkal Majalla" panose="02000000000000000000" pitchFamily="2" charset="-78"/>
              <a:cs typeface="Sakkal Majalla" panose="02000000000000000000" pitchFamily="2" charset="-78"/>
            </a:rPr>
            <a:t>وَمَا أَنَاْ عَلَيْكُم بِوَكِيلٍ</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(108))</a:t>
          </a:r>
          <a:endParaRPr lang="en-US" sz="2800" kern="1200" dirty="0">
            <a:latin typeface="Sakkal Majalla" panose="02000000000000000000" pitchFamily="2" charset="-78"/>
            <a:cs typeface="Sakkal Majalla" panose="02000000000000000000" pitchFamily="2" charset="-78"/>
          </a:endParaRPr>
        </a:p>
      </dsp:txBody>
      <dsp:txXfrm>
        <a:off x="925480" y="2116206"/>
        <a:ext cx="7489038" cy="843234"/>
      </dsp:txXfrm>
    </dsp:sp>
    <dsp:sp modelId="{D5997FB6-A5FE-4C06-BF9E-64807667A1D9}">
      <dsp:nvSpPr>
        <dsp:cNvPr id="0" name=""/>
        <dsp:cNvSpPr/>
      </dsp:nvSpPr>
      <dsp:spPr>
        <a:xfrm>
          <a:off x="7444092"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575088" y="679241"/>
        <a:ext cx="320214" cy="438110"/>
      </dsp:txXfrm>
    </dsp:sp>
    <dsp:sp modelId="{AE1BFBB7-50E2-4D16-953E-843707232272}">
      <dsp:nvSpPr>
        <dsp:cNvPr id="0" name=""/>
        <dsp:cNvSpPr/>
      </dsp:nvSpPr>
      <dsp:spPr>
        <a:xfrm>
          <a:off x="8164182"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295178" y="1718255"/>
        <a:ext cx="320214" cy="43811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﴿إِنِّي لَكُمْ﴾</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بنون واحدة</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هود  الأول (2) </a:t>
          </a:r>
          <a:r>
            <a:rPr lang="ar-SA" sz="2800" b="1" kern="1200" dirty="0">
              <a:solidFill>
                <a:schemeClr val="tx1"/>
              </a:solidFill>
              <a:latin typeface="Sakkal Majalla" panose="02000000000000000000" pitchFamily="2" charset="-78"/>
              <a:cs typeface="Sakkal Majalla" panose="02000000000000000000" pitchFamily="2" charset="-78"/>
            </a:rPr>
            <a:t>﴿إِنَّنِي لَكُم﴾ </a:t>
          </a:r>
          <a:r>
            <a:rPr lang="ar-SA" sz="2800" kern="1200" dirty="0">
              <a:latin typeface="Sakkal Majalla" panose="02000000000000000000" pitchFamily="2" charset="-78"/>
              <a:cs typeface="Sakkal Majalla" panose="02000000000000000000" pitchFamily="2" charset="-78"/>
            </a:rPr>
            <a:t>فهي </a:t>
          </a:r>
          <a:r>
            <a:rPr lang="ar-SA" sz="2800" b="1" kern="1200" dirty="0">
              <a:latin typeface="Sakkal Majalla" panose="02000000000000000000" pitchFamily="2" charset="-78"/>
              <a:cs typeface="Sakkal Majalla" panose="02000000000000000000" pitchFamily="2" charset="-78"/>
            </a:rPr>
            <a:t>بنونين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(أَلاَّ تَعْبُدُواْ إِلاَّ اللَّهَ </a:t>
          </a:r>
          <a:r>
            <a:rPr lang="ar-SA" sz="2800" u="sng" kern="1200" dirty="0">
              <a:solidFill>
                <a:schemeClr val="tx1"/>
              </a:solidFill>
              <a:latin typeface="Sakkal Majalla" panose="02000000000000000000" pitchFamily="2" charset="-78"/>
              <a:cs typeface="Sakkal Majalla" panose="02000000000000000000" pitchFamily="2" charset="-78"/>
            </a:rPr>
            <a:t>إِنَّنِي لَكُم </a:t>
          </a:r>
          <a:r>
            <a:rPr lang="ar-SA" sz="2800" kern="1200" dirty="0">
              <a:latin typeface="Sakkal Majalla" panose="02000000000000000000" pitchFamily="2" charset="-78"/>
              <a:cs typeface="Sakkal Majalla" panose="02000000000000000000" pitchFamily="2" charset="-78"/>
            </a:rPr>
            <a:t>مِّنْهُ نَذِيرٌ وَبَشِيرٌ (2))</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﴿لَا أَسْأَلُكُمْ عَلَيْهِ أَجْرًا﴾</a:t>
          </a:r>
          <a:r>
            <a:rPr lang="ar-SA"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هود (29) </a:t>
          </a:r>
          <a:r>
            <a:rPr lang="ar-SA" sz="2800" b="1" kern="1200" dirty="0">
              <a:solidFill>
                <a:schemeClr val="tx1"/>
              </a:solidFill>
              <a:latin typeface="Sakkal Majalla" panose="02000000000000000000" pitchFamily="2" charset="-78"/>
              <a:cs typeface="Sakkal Majalla" panose="02000000000000000000" pitchFamily="2" charset="-78"/>
            </a:rPr>
            <a:t>﴿لا أَسْأَلُكُمْ عَلَيْهِ مَالاً﴾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a:t>
          </a:r>
          <a:r>
            <a:rPr lang="ar-SA" sz="2400" kern="1200" dirty="0" err="1"/>
            <a:t>وَيَا</a:t>
          </a:r>
          <a:r>
            <a:rPr lang="ar-SA" sz="2400" kern="1200" dirty="0"/>
            <a:t> قَوْمِ </a:t>
          </a:r>
          <a:r>
            <a:rPr lang="ar-SA" sz="2400" u="sng" kern="1200" dirty="0">
              <a:solidFill>
                <a:schemeClr val="tx1"/>
              </a:solidFill>
            </a:rPr>
            <a:t>لا أَسْأَلُكُمْ عَلَيْهِ مَالاً</a:t>
          </a:r>
          <a:r>
            <a:rPr lang="ar-SA" sz="2400" kern="1200" dirty="0"/>
            <a:t> إِنْ أَجْرِيَ إِلاَّ عَلَى اللَّهِ وَمَا أَنَاْ بِطَارِدِ الَّذِينَ آمَنُواْ إِنَّهُم مُّلاقُوا رَبِّهِمْ وَلَكِنِّيَ أَرَاكُمْ قَوْمًا تَجْهَلُونَ (29))</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﴿ذَلِكَ مِنْ أَنْبَاءِ الْغَيْبِ نُوحِيهِ إِلَيْكَ﴾</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هود (49) </a:t>
          </a:r>
          <a:r>
            <a:rPr lang="ar-SA" sz="2800" b="1" kern="1200" dirty="0">
              <a:solidFill>
                <a:schemeClr val="tx1"/>
              </a:solidFill>
              <a:latin typeface="Sakkal Majalla" panose="02000000000000000000" pitchFamily="2" charset="-78"/>
              <a:cs typeface="Sakkal Majalla" panose="02000000000000000000" pitchFamily="2" charset="-78"/>
            </a:rPr>
            <a:t>﴿تِلْكَ مِنْ أَنبَاء الْغَيْبِ نُوحِيهَا﴾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u="sng" kern="1200" dirty="0">
              <a:solidFill>
                <a:schemeClr val="tx1"/>
              </a:solidFill>
              <a:latin typeface="Sakkal Majalla" panose="02000000000000000000" pitchFamily="2" charset="-78"/>
              <a:cs typeface="Sakkal Majalla" panose="02000000000000000000" pitchFamily="2" charset="-78"/>
            </a:rPr>
            <a:t>تِلْكَ مِنْ أَنبَاء الْغَيْبِ نُوحِيهَا</a:t>
          </a:r>
          <a:r>
            <a:rPr lang="ar-SA" sz="2800" kern="1200" dirty="0">
              <a:latin typeface="Sakkal Majalla" panose="02000000000000000000" pitchFamily="2" charset="-78"/>
              <a:cs typeface="Sakkal Majalla" panose="02000000000000000000" pitchFamily="2" charset="-78"/>
            </a:rPr>
            <a:t> إِلَيْكَ مَا كُنتَ تَعْلَمُهَا أَنتَ وَلاَ قَوْمُكَ مِن قَبْلِ هَذَا فَاصْبِرْ إِنَّ الْعَاقِبَةَ لِلْمُتَّقِينَ (49))</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﴿مَا أَنْزَلَ اللَّهُ بِهَا مِنْ سُلْطَانٍ﴾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(71) </a:t>
          </a:r>
          <a:r>
            <a:rPr lang="ar-SA" sz="2800" b="1" kern="1200" dirty="0">
              <a:solidFill>
                <a:schemeClr val="tx1"/>
              </a:solidFill>
              <a:latin typeface="Sakkal Majalla" panose="02000000000000000000" pitchFamily="2" charset="-78"/>
              <a:cs typeface="Sakkal Majalla" panose="02000000000000000000" pitchFamily="2" charset="-78"/>
            </a:rPr>
            <a:t>﴿مَّا نَزَّلَ اللَّهُ بِهَا مِن سُلْطَانٍ﴾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أول موضع</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(قَالَ قَدْ وَقَعَ عَلَيْكُم مِّن رَّبِّكُمْ رِجْسٌ وَغَضَبٌ أَتُجَادِلُونَنِي فِي أَسْمَاء سَمَّيْتُمُوهَا أَنتُمْ وَآبَاؤُكُم </a:t>
          </a:r>
          <a:r>
            <a:rPr lang="ar-SA" sz="2400" u="sng" kern="1200" dirty="0">
              <a:solidFill>
                <a:schemeClr val="tx1"/>
              </a:solidFill>
              <a:latin typeface="Sakkal Majalla" panose="02000000000000000000" pitchFamily="2" charset="-78"/>
              <a:cs typeface="Sakkal Majalla" panose="02000000000000000000" pitchFamily="2" charset="-78"/>
            </a:rPr>
            <a:t>مَّا نَزَّلَ اللَّهُ بِهَا مِن سُلْطَانٍ</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فَانتَظِرُواْ إِنِّي مَعَكُم مِّنَ الْمُنتَظِرِينَ (71))</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﴿وَأَمْطَرْنَا عَلَيْهِمْ﴾</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هود (82) </a:t>
          </a:r>
          <a:r>
            <a:rPr lang="ar-SA" sz="2800" b="1" kern="1200" dirty="0">
              <a:solidFill>
                <a:schemeClr val="tx1"/>
              </a:solidFill>
              <a:latin typeface="Sakkal Majalla" panose="02000000000000000000" pitchFamily="2" charset="-78"/>
              <a:cs typeface="Sakkal Majalla" panose="02000000000000000000" pitchFamily="2" charset="-78"/>
            </a:rPr>
            <a:t>﴿وَأَمْطَرْنَا عَلَيْهَا﴾</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(فَلَمَّا جَاءَ أَمْرُنَا جَعَلْنَا </a:t>
          </a:r>
          <a:r>
            <a:rPr lang="ar-SA" sz="2800" kern="1200" dirty="0" err="1">
              <a:latin typeface="Sakkal Majalla" panose="02000000000000000000" pitchFamily="2" charset="-78"/>
              <a:cs typeface="Sakkal Majalla" panose="02000000000000000000" pitchFamily="2" charset="-78"/>
            </a:rPr>
            <a:t>عَالِيَهَا</a:t>
          </a:r>
          <a:r>
            <a:rPr lang="ar-SA" sz="2800" kern="1200" dirty="0">
              <a:latin typeface="Sakkal Majalla" panose="02000000000000000000" pitchFamily="2" charset="-78"/>
              <a:cs typeface="Sakkal Majalla" panose="02000000000000000000" pitchFamily="2" charset="-78"/>
            </a:rPr>
            <a:t> سَافِلَهَا </a:t>
          </a:r>
          <a:r>
            <a:rPr lang="ar-SA" sz="2800" u="sng" kern="1200" dirty="0">
              <a:solidFill>
                <a:schemeClr val="tx1"/>
              </a:solidFill>
              <a:latin typeface="Sakkal Majalla" panose="02000000000000000000" pitchFamily="2" charset="-78"/>
              <a:cs typeface="Sakkal Majalla" panose="02000000000000000000" pitchFamily="2" charset="-78"/>
            </a:rPr>
            <a:t>وَأَمْطَرْنَا عَلَيْهَا</a:t>
          </a:r>
          <a:r>
            <a:rPr lang="ar-SA" sz="2800" kern="1200" dirty="0">
              <a:latin typeface="Sakkal Majalla" panose="02000000000000000000" pitchFamily="2" charset="-78"/>
              <a:cs typeface="Sakkal Majalla" panose="02000000000000000000" pitchFamily="2" charset="-78"/>
            </a:rPr>
            <a:t> حِجَارَةً مِّن سِجِّيلٍ مَّنضُودٍ (82))</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96AE0-10EE-459A-AEA5-A13D27E2FD80}">
      <dsp:nvSpPr>
        <dsp:cNvPr id="0" name=""/>
        <dsp:cNvSpPr/>
      </dsp:nvSpPr>
      <dsp:spPr>
        <a:xfrm>
          <a:off x="0" y="0"/>
          <a:ext cx="8161017" cy="134355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kern="1200" dirty="0">
              <a:latin typeface="Sakkal Majalla" panose="02000000000000000000" pitchFamily="2" charset="-78"/>
              <a:cs typeface="Sakkal Majalla" panose="02000000000000000000" pitchFamily="2" charset="-78"/>
            </a:rPr>
            <a:t>كل آية فيها ذكر </a:t>
          </a:r>
          <a:r>
            <a:rPr lang="ar-SA" sz="3200" b="1" kern="1200" dirty="0">
              <a:solidFill>
                <a:schemeClr val="tx1"/>
              </a:solidFill>
              <a:latin typeface="Sakkal Majalla" panose="02000000000000000000" pitchFamily="2" charset="-78"/>
              <a:cs typeface="Sakkal Majalla" panose="02000000000000000000" pitchFamily="2" charset="-78"/>
            </a:rPr>
            <a:t>﴿الْكَيْلَ﴾</a:t>
          </a:r>
          <a:r>
            <a:rPr lang="ar-SA" sz="3200" b="1" kern="1200" dirty="0">
              <a:latin typeface="Sakkal Majalla" panose="02000000000000000000" pitchFamily="2" charset="-78"/>
              <a:cs typeface="Sakkal Majalla" panose="02000000000000000000" pitchFamily="2" charset="-78"/>
            </a:rPr>
            <a:t> </a:t>
          </a:r>
          <a:r>
            <a:rPr lang="ar-EG" sz="3200" kern="1200" dirty="0">
              <a:latin typeface="Sakkal Majalla" panose="02000000000000000000" pitchFamily="2" charset="-78"/>
              <a:cs typeface="Sakkal Majalla" panose="02000000000000000000" pitchFamily="2" charset="-78"/>
            </a:rPr>
            <a:t>فهي بهذا اللفظ</a:t>
          </a:r>
          <a:endParaRPr lang="en-US" sz="32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39351" y="39351"/>
        <a:ext cx="6772350" cy="1264851"/>
      </dsp:txXfrm>
    </dsp:sp>
    <dsp:sp modelId="{01A6965C-E983-4A41-A174-C508B24E1782}">
      <dsp:nvSpPr>
        <dsp:cNvPr id="0" name=""/>
        <dsp:cNvSpPr/>
      </dsp:nvSpPr>
      <dsp:spPr>
        <a:xfrm>
          <a:off x="1440179" y="1642121"/>
          <a:ext cx="8161017" cy="1343553"/>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EG" sz="4000" kern="1200" dirty="0">
              <a:latin typeface="Sakkal Majalla" panose="02000000000000000000" pitchFamily="2" charset="-78"/>
              <a:cs typeface="Sakkal Majalla" panose="02000000000000000000" pitchFamily="2" charset="-78"/>
            </a:rPr>
            <a:t>إلا موضع هود (84_85) </a:t>
          </a:r>
          <a:r>
            <a:rPr lang="ar-SA" sz="4000" b="1" kern="1200" dirty="0">
              <a:solidFill>
                <a:schemeClr val="tx1"/>
              </a:solidFill>
              <a:latin typeface="Sakkal Majalla" panose="02000000000000000000" pitchFamily="2" charset="-78"/>
              <a:cs typeface="Sakkal Majalla" panose="02000000000000000000" pitchFamily="2" charset="-78"/>
            </a:rPr>
            <a:t>﴿الْمِكْيَالَ﴾</a:t>
          </a:r>
          <a:endParaRPr lang="en-US" sz="4000" kern="1200" dirty="0">
            <a:solidFill>
              <a:schemeClr val="tx1"/>
            </a:solidFill>
            <a:latin typeface="Sakkal Majalla" panose="02000000000000000000" pitchFamily="2" charset="-78"/>
            <a:cs typeface="Sakkal Majalla" panose="02000000000000000000" pitchFamily="2" charset="-78"/>
          </a:endParaRPr>
        </a:p>
      </dsp:txBody>
      <dsp:txXfrm>
        <a:off x="1479530" y="1681472"/>
        <a:ext cx="5768825" cy="1264851"/>
      </dsp:txXfrm>
    </dsp:sp>
    <dsp:sp modelId="{0EF69E04-975C-4640-B305-EE56606C7100}">
      <dsp:nvSpPr>
        <dsp:cNvPr id="0" name=""/>
        <dsp:cNvSpPr/>
      </dsp:nvSpPr>
      <dsp:spPr>
        <a:xfrm>
          <a:off x="7287707" y="1056182"/>
          <a:ext cx="873309" cy="8733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latin typeface="Sakkal Majalla" panose="02000000000000000000" pitchFamily="2" charset="-78"/>
            <a:cs typeface="Sakkal Majalla" panose="02000000000000000000" pitchFamily="2" charset="-78"/>
          </a:endParaRPr>
        </a:p>
      </dsp:txBody>
      <dsp:txXfrm>
        <a:off x="7484202" y="1056182"/>
        <a:ext cx="480319" cy="65716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﴿إِنِّي عَامِلٌ فَسَوْفَ تَعْلَمُونَ﴾</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هود (93) </a:t>
          </a:r>
          <a:r>
            <a:rPr lang="ar-SA" sz="2800" b="1" kern="1200" dirty="0">
              <a:solidFill>
                <a:schemeClr val="tx1"/>
              </a:solidFill>
              <a:latin typeface="Sakkal Majalla" panose="02000000000000000000" pitchFamily="2" charset="-78"/>
              <a:cs typeface="Sakkal Majalla" panose="02000000000000000000" pitchFamily="2" charset="-78"/>
            </a:rPr>
            <a:t>﴿إِنِّي عَامِلٌ سَوْفَ تَعْلَمُونَ﴾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a:t>
          </a:r>
          <a:r>
            <a:rPr lang="ar-SA" sz="2800" kern="1200" dirty="0" err="1">
              <a:latin typeface="Sakkal Majalla" panose="02000000000000000000" pitchFamily="2" charset="-78"/>
              <a:cs typeface="Sakkal Majalla" panose="02000000000000000000" pitchFamily="2" charset="-78"/>
            </a:rPr>
            <a:t>وَيَا</a:t>
          </a:r>
          <a:r>
            <a:rPr lang="ar-SA" sz="2800" kern="1200" dirty="0">
              <a:latin typeface="Sakkal Majalla" panose="02000000000000000000" pitchFamily="2" charset="-78"/>
              <a:cs typeface="Sakkal Majalla" panose="02000000000000000000" pitchFamily="2" charset="-78"/>
            </a:rPr>
            <a:t> قَوْمِ اعْمَلُواْ عَلَى مَكَانَتِكُمْ </a:t>
          </a:r>
          <a:r>
            <a:rPr lang="ar-SA" sz="2800" u="sng" kern="1200" dirty="0">
              <a:solidFill>
                <a:schemeClr val="tx1"/>
              </a:solidFill>
              <a:latin typeface="Sakkal Majalla" panose="02000000000000000000" pitchFamily="2" charset="-78"/>
              <a:cs typeface="Sakkal Majalla" panose="02000000000000000000" pitchFamily="2" charset="-78"/>
            </a:rPr>
            <a:t>إِنِّي عَامِلٌ سَوْفَ تَعْلَمُونَ</a:t>
          </a:r>
          <a:r>
            <a:rPr lang="ar-SA" sz="2800" kern="1200" dirty="0">
              <a:latin typeface="Sakkal Majalla" panose="02000000000000000000" pitchFamily="2" charset="-78"/>
              <a:cs typeface="Sakkal Majalla" panose="02000000000000000000" pitchFamily="2" charset="-78"/>
            </a:rPr>
            <a:t> مَن يَأْتِيهِ عَذَابٌ يُخْزِيهِ وَمَنْ هُوَ كَاذِبٌ وَارْتَقِبُواْ إِنِّي مَعَكُمْ رَقِيبٌ (93))</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﴿مُهْلِكْ الْقُرَى﴾</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هود (117) </a:t>
          </a:r>
          <a:r>
            <a:rPr lang="ar-SA" sz="2800" b="1" kern="1200" dirty="0">
              <a:solidFill>
                <a:schemeClr val="tx1"/>
              </a:solidFill>
              <a:latin typeface="Sakkal Majalla" panose="02000000000000000000" pitchFamily="2" charset="-78"/>
              <a:cs typeface="Sakkal Majalla" panose="02000000000000000000" pitchFamily="2" charset="-78"/>
            </a:rPr>
            <a:t>﴿لِيُهْلِكَ الْقُرَى﴾</a:t>
          </a:r>
          <a:r>
            <a:rPr lang="ar-SA" sz="2800" b="1"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a:t>
          </a:r>
          <a:r>
            <a:rPr lang="ar-EG" sz="2800" b="1" kern="1200" dirty="0">
              <a:latin typeface="Sakkal Majalla" panose="02000000000000000000" pitchFamily="2" charset="-78"/>
              <a:cs typeface="Sakkal Majalla" panose="02000000000000000000" pitchFamily="2" charset="-78"/>
            </a:rPr>
            <a:t>باللام</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(وَمَا كَانَ رَبُّكَ </a:t>
          </a:r>
          <a:r>
            <a:rPr lang="ar-SA" sz="2800" u="sng" kern="1200" dirty="0">
              <a:solidFill>
                <a:schemeClr val="tx1"/>
              </a:solidFill>
              <a:latin typeface="Sakkal Majalla" panose="02000000000000000000" pitchFamily="2" charset="-78"/>
              <a:cs typeface="Sakkal Majalla" panose="02000000000000000000" pitchFamily="2" charset="-78"/>
            </a:rPr>
            <a:t>لِيُهْلِكَ الْقُرَى</a:t>
          </a:r>
          <a:r>
            <a:rPr lang="ar-SA" sz="2800" kern="1200" dirty="0">
              <a:latin typeface="Sakkal Majalla" panose="02000000000000000000" pitchFamily="2" charset="-78"/>
              <a:cs typeface="Sakkal Majalla" panose="02000000000000000000" pitchFamily="2" charset="-78"/>
            </a:rPr>
            <a:t> بِظُلْمٍ وَأَهْلُهَا مُصْلِحُونَ (117))</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﴿إِبْرَاهِيمَ وَإِسْمَاعِيلَ وَإِسْحَاقَ وَيَعْقُوبَ﴾</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موضعا يوسف (38) و ص (45) </a:t>
          </a:r>
          <a:r>
            <a:rPr lang="ar-SA" sz="2800" b="1" kern="1200" dirty="0">
              <a:solidFill>
                <a:schemeClr val="tx1"/>
              </a:solidFill>
              <a:latin typeface="Sakkal Majalla" panose="02000000000000000000" pitchFamily="2" charset="-78"/>
              <a:cs typeface="Sakkal Majalla" panose="02000000000000000000" pitchFamily="2" charset="-78"/>
            </a:rPr>
            <a:t>﴿إِبْرَاهِيمَ وَإِسْحَاقَ وَيَعْقُوبَ﴾</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(وَاتَّبَعْتُ مِلَّةَ آبَائِي </a:t>
          </a:r>
          <a:r>
            <a:rPr lang="ar-SA" sz="2400" u="sng" kern="1200" dirty="0">
              <a:solidFill>
                <a:schemeClr val="tx1"/>
              </a:solidFill>
              <a:latin typeface="Sakkal Majalla" panose="02000000000000000000" pitchFamily="2" charset="-78"/>
              <a:cs typeface="Sakkal Majalla" panose="02000000000000000000" pitchFamily="2" charset="-78"/>
            </a:rPr>
            <a:t>إِبْرَاهِيمَ وَإِسْحَاقَ وَيَعْقُوبَ</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مَا كَانَ لَنَا أَن نُّشْرِكَ بِاللَّهِ مِن شَيْءٍ ذَلِكَ مِن فَضْلِ اللَّهِ عَلَيْنَا وَعَلَى النَّاسِ وَلَكِنَّ أَكْثَرَ النَّاسِ لاَ يَشْكُرُونَ (38))</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﴿وَعَلَى اللَّهِ فَلْيَتَوَكَّلِ﴾</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يوسف (67) </a:t>
          </a:r>
          <a:r>
            <a:rPr lang="ar-SA" sz="2800" b="1" kern="1200" dirty="0">
              <a:solidFill>
                <a:schemeClr val="tx1"/>
              </a:solidFill>
              <a:latin typeface="Sakkal Majalla" panose="02000000000000000000" pitchFamily="2" charset="-78"/>
              <a:cs typeface="Sakkal Majalla" panose="02000000000000000000" pitchFamily="2" charset="-78"/>
            </a:rPr>
            <a:t>﴿وَعَلَيْهِ فَلْيَتَوَكَّلِ الْمُتَوَكِّلُونَ﴾ </a:t>
          </a:r>
          <a:r>
            <a:rPr lang="ar-EG" sz="2800" kern="1200" dirty="0">
              <a:latin typeface="Sakkal Majalla" panose="02000000000000000000" pitchFamily="2" charset="-78"/>
              <a:cs typeface="Sakkal Majalla" panose="02000000000000000000" pitchFamily="2" charset="-78"/>
            </a:rPr>
            <a:t>بتقديم </a:t>
          </a:r>
          <a:r>
            <a:rPr lang="ar-EG" sz="2800" b="1" kern="1200" dirty="0">
              <a:latin typeface="Sakkal Majalla" panose="02000000000000000000" pitchFamily="2" charset="-78"/>
              <a:cs typeface="Sakkal Majalla" panose="02000000000000000000" pitchFamily="2" charset="-78"/>
            </a:rPr>
            <a:t>الضمير</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(وَقَالَ يَا بَنِيَّ لاَ تَدْخُلُواْ مِن بَابٍ وَاحِدٍ وَادْخُلُواْ مِنْ أَبْوَابٍ مُّتَفَرِّقَةٍ وَمَا أُغْنِي عَنكُم مِّنَ اللَّهِ مِن شَيْءٍ إِنِ الْحُكْمُ إِلاَّ لِلَّهِ عَلَيْهِ تَوَكَّلْتُ </a:t>
          </a:r>
          <a:r>
            <a:rPr lang="ar-SA" sz="2400" u="sng" kern="1200" dirty="0">
              <a:solidFill>
                <a:schemeClr val="tx1"/>
              </a:solidFill>
              <a:latin typeface="Sakkal Majalla" panose="02000000000000000000" pitchFamily="2" charset="-78"/>
              <a:cs typeface="Sakkal Majalla" panose="02000000000000000000" pitchFamily="2" charset="-78"/>
            </a:rPr>
            <a:t>وَعَلَيْهِ فَلْيَتَوَكَّلِ الْمُتَوَكِّلُونَ</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(67))</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كل آية فيها ذكر </a:t>
          </a:r>
          <a:r>
            <a:rPr lang="ar-SA" sz="2400" b="1" kern="1200" dirty="0">
              <a:solidFill>
                <a:schemeClr val="tx1"/>
              </a:solidFill>
              <a:latin typeface="Sakkal Majalla" panose="02000000000000000000" pitchFamily="2" charset="-78"/>
              <a:cs typeface="Sakkal Majalla" panose="02000000000000000000" pitchFamily="2" charset="-78"/>
            </a:rPr>
            <a:t>﴿فَلْيَتَوَكَّلِ الْمُؤْمِنُونَ﴾</a:t>
          </a:r>
          <a:r>
            <a:rPr lang="ar-SA" sz="2400" kern="1200" dirty="0">
              <a:solidFill>
                <a:schemeClr val="tx1"/>
              </a:solidFill>
              <a:latin typeface="Sakkal Majalla" panose="02000000000000000000" pitchFamily="2" charset="-78"/>
              <a:cs typeface="Sakkal Majalla" panose="02000000000000000000" pitchFamily="2" charset="-78"/>
            </a:rPr>
            <a:t> </a:t>
          </a:r>
          <a:r>
            <a:rPr lang="ar-EG" sz="2400" kern="1200" dirty="0">
              <a:latin typeface="Sakkal Majalla" panose="02000000000000000000" pitchFamily="2" charset="-78"/>
              <a:cs typeface="Sakkal Majalla" panose="02000000000000000000" pitchFamily="2" charset="-78"/>
            </a:rPr>
            <a:t>فهي بهذا اللفظ </a:t>
          </a:r>
          <a:r>
            <a:rPr lang="ar-SA" sz="2400" b="1" kern="1200" dirty="0">
              <a:solidFill>
                <a:schemeClr val="tx1"/>
              </a:solidFill>
              <a:latin typeface="Sakkal Majalla" panose="02000000000000000000" pitchFamily="2" charset="-78"/>
              <a:cs typeface="Sakkal Majalla" panose="02000000000000000000" pitchFamily="2" charset="-78"/>
            </a:rPr>
            <a:t>﴿الْمُؤْمِنُونَ﴾</a:t>
          </a:r>
          <a:r>
            <a:rPr lang="ar-SA" sz="2400" kern="1200" dirty="0">
              <a:solidFill>
                <a:schemeClr val="tx1"/>
              </a:solidFill>
              <a:latin typeface="Sakkal Majalla" panose="02000000000000000000" pitchFamily="2" charset="-78"/>
              <a:cs typeface="Sakkal Majalla" panose="02000000000000000000" pitchFamily="2" charset="-78"/>
            </a:rPr>
            <a:t> </a:t>
          </a:r>
          <a:endParaRPr lang="en-US" sz="24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يوسف (67) </a:t>
          </a:r>
          <a:r>
            <a:rPr lang="ar-SA" sz="2800" b="1" kern="1200" dirty="0">
              <a:solidFill>
                <a:schemeClr val="tx1"/>
              </a:solidFill>
              <a:latin typeface="Sakkal Majalla" panose="02000000000000000000" pitchFamily="2" charset="-78"/>
              <a:cs typeface="Sakkal Majalla" panose="02000000000000000000" pitchFamily="2" charset="-78"/>
            </a:rPr>
            <a:t>﴿فَلْيَتَوَكَّلِ الْمُتَوَكِّلُونَ﴾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(وَقَالَ يَا بَنِيَّ لاَ تَدْخُلُواْ مِن بَابٍ وَاحِدٍ وَادْخُلُواْ مِنْ أَبْوَابٍ مُّتَفَرِّقَةٍ وَمَا أُغْنِي عَنكُم مِّنَ اللَّهِ مِن شَيْءٍ إِنِ الْحُكْمُ إِلاَّ لِلَّهِ عَلَيْهِ تَوَكَّلْتُ وَعَلَيْهِ </a:t>
          </a:r>
          <a:r>
            <a:rPr lang="ar-SA" sz="2400" u="sng" kern="1200" dirty="0">
              <a:solidFill>
                <a:schemeClr val="tx1"/>
              </a:solidFill>
              <a:latin typeface="Sakkal Majalla" panose="02000000000000000000" pitchFamily="2" charset="-78"/>
              <a:cs typeface="Sakkal Majalla" panose="02000000000000000000" pitchFamily="2" charset="-78"/>
            </a:rPr>
            <a:t>فَلْيَتَوَكَّلِ الْمُتَوَكِّلُونَ</a:t>
          </a:r>
          <a:r>
            <a:rPr lang="ar-SA" sz="2400" kern="1200" dirty="0">
              <a:solidFill>
                <a:schemeClr val="tx1"/>
              </a:solidFill>
              <a:latin typeface="Sakkal Majalla" panose="02000000000000000000" pitchFamily="2" charset="-78"/>
              <a:cs typeface="Sakkal Majalla" panose="02000000000000000000" pitchFamily="2" charset="-78"/>
            </a:rPr>
            <a:t> </a:t>
          </a:r>
          <a:r>
            <a:rPr lang="ar-SA" sz="2400" kern="1200" dirty="0">
              <a:latin typeface="Sakkal Majalla" panose="02000000000000000000" pitchFamily="2" charset="-78"/>
              <a:cs typeface="Sakkal Majalla" panose="02000000000000000000" pitchFamily="2" charset="-78"/>
            </a:rPr>
            <a:t>(67))</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latin typeface="Sakkal Majalla" panose="02000000000000000000" pitchFamily="2" charset="-78"/>
            <a:cs typeface="Sakkal Majalla" panose="02000000000000000000" pitchFamily="2" charset="-78"/>
          </a:endParaRPr>
        </a:p>
      </dsp:txBody>
      <dsp:txXfrm>
        <a:off x="8498285" y="1718255"/>
        <a:ext cx="320214" cy="438110"/>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296897"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﴿وَالدَّارُ الْآَخِرَةُ خَيْرٌ﴾</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فيعقبها </a:t>
          </a:r>
          <a:r>
            <a:rPr lang="ar-SA" sz="2800" b="1" kern="1200" dirty="0">
              <a:solidFill>
                <a:schemeClr val="tx1"/>
              </a:solidFill>
              <a:latin typeface="Sakkal Majalla" panose="02000000000000000000" pitchFamily="2" charset="-78"/>
              <a:cs typeface="Sakkal Majalla" panose="02000000000000000000" pitchFamily="2" charset="-78"/>
            </a:rPr>
            <a:t>﴿لِلَّذِينَ يَتَّقُونَ﴾</a:t>
          </a:r>
          <a:r>
            <a:rPr lang="ar-SA" sz="2800" kern="1200" dirty="0">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بالفعل </a:t>
          </a:r>
          <a:r>
            <a:rPr lang="ar-EG" sz="2800" b="1" kern="1200" dirty="0">
              <a:latin typeface="Sakkal Majalla" panose="02000000000000000000" pitchFamily="2" charset="-78"/>
              <a:cs typeface="Sakkal Majalla" panose="02000000000000000000" pitchFamily="2" charset="-78"/>
            </a:rPr>
            <a:t>المضارع</a:t>
          </a:r>
          <a:endParaRPr lang="en-US" sz="2800" kern="1200" dirty="0">
            <a:solidFill>
              <a:schemeClr val="tx1">
                <a:lumMod val="95000"/>
                <a:lumOff val="5000"/>
              </a:schemeClr>
            </a:solidFill>
            <a:latin typeface="Sakkal Majalla" panose="02000000000000000000" pitchFamily="2" charset="-78"/>
            <a:cs typeface="Sakkal Majalla" panose="02000000000000000000" pitchFamily="2" charset="-78"/>
          </a:endParaRPr>
        </a:p>
      </dsp:txBody>
      <dsp:txXfrm>
        <a:off x="-270663" y="26234"/>
        <a:ext cx="7437402" cy="843234"/>
      </dsp:txXfrm>
    </dsp:sp>
    <dsp:sp modelId="{918FF342-9837-4234-8DD7-A0A2BD624B00}">
      <dsp:nvSpPr>
        <dsp:cNvPr id="0" name=""/>
        <dsp:cNvSpPr/>
      </dsp:nvSpPr>
      <dsp:spPr>
        <a:xfrm>
          <a:off x="559970"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EG" sz="2800" kern="1200" dirty="0">
              <a:latin typeface="Sakkal Majalla" panose="02000000000000000000" pitchFamily="2" charset="-78"/>
              <a:cs typeface="Sakkal Majalla" panose="02000000000000000000" pitchFamily="2" charset="-78"/>
            </a:rPr>
            <a:t>إلا موضع يوسف (109) </a:t>
          </a:r>
          <a:r>
            <a:rPr lang="ar-SA" sz="2800" b="1" kern="1200" dirty="0">
              <a:solidFill>
                <a:schemeClr val="tx1"/>
              </a:solidFill>
              <a:latin typeface="Sakkal Majalla" panose="02000000000000000000" pitchFamily="2" charset="-78"/>
              <a:cs typeface="Sakkal Majalla" panose="02000000000000000000" pitchFamily="2" charset="-78"/>
            </a:rPr>
            <a:t>﴿خَيْرٌ لِّلَّذِينَ اتَّقَواْ﴾</a:t>
          </a:r>
          <a:r>
            <a:rPr lang="ar-SA" sz="2800" b="1" kern="1200" dirty="0">
              <a:latin typeface="Sakkal Majalla" panose="02000000000000000000" pitchFamily="2" charset="-78"/>
              <a:cs typeface="Sakkal Majalla" panose="02000000000000000000" pitchFamily="2" charset="-78"/>
            </a:rPr>
            <a:t> </a:t>
          </a:r>
          <a:r>
            <a:rPr lang="ar-EG" sz="2800" b="1" kern="1200" dirty="0">
              <a:latin typeface="Sakkal Majalla" panose="02000000000000000000" pitchFamily="2" charset="-78"/>
              <a:cs typeface="Sakkal Majalla" panose="02000000000000000000" pitchFamily="2" charset="-78"/>
            </a:rPr>
            <a:t>بالماضي</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586204" y="1071220"/>
        <a:ext cx="6806253" cy="843234"/>
      </dsp:txXfrm>
    </dsp:sp>
    <dsp:sp modelId="{AC77514B-0541-443E-AFE6-08C360B90EC1}">
      <dsp:nvSpPr>
        <dsp:cNvPr id="0" name=""/>
        <dsp:cNvSpPr/>
      </dsp:nvSpPr>
      <dsp:spPr>
        <a:xfrm>
          <a:off x="823043" y="2089972"/>
          <a:ext cx="9075051"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(وَمَا أَرْسَلْنَا مِن قَبْلِكَ إِلاَّ رِجَالاً نُّوحِي إِلَيْهِم مِّنْ أَهْلِ الْقُرَى أَفَلَمْ يَسِيرُواْ فِي الأَرْضِ فَيَنظُرُواْ كَيْفَ كَانَ عَاقِبَةُ الَّذِينَ مِن قَبْلِهِمْ </a:t>
          </a:r>
          <a:r>
            <a:rPr lang="ar-SA" sz="2400" u="sng" kern="1200" dirty="0">
              <a:solidFill>
                <a:schemeClr val="tx1"/>
              </a:solidFill>
              <a:latin typeface="Sakkal Majalla" panose="02000000000000000000" pitchFamily="2" charset="-78"/>
              <a:cs typeface="Sakkal Majalla" panose="02000000000000000000" pitchFamily="2" charset="-78"/>
            </a:rPr>
            <a:t>وَلَدَارُ الآخِرَةِ خَيْرٌ لِّلَّذِينَ اتَّقَواْ</a:t>
          </a:r>
          <a:r>
            <a:rPr lang="ar-SA" sz="2400" kern="1200" dirty="0">
              <a:latin typeface="Sakkal Majalla" panose="02000000000000000000" pitchFamily="2" charset="-78"/>
              <a:cs typeface="Sakkal Majalla" panose="02000000000000000000" pitchFamily="2" charset="-78"/>
            </a:rPr>
            <a:t> أَفَلاَ تَعْقِلُونَ (109))</a:t>
          </a:r>
          <a:endParaRPr lang="en-US" sz="2400" kern="1200" dirty="0">
            <a:latin typeface="Sakkal Majalla" panose="02000000000000000000" pitchFamily="2" charset="-78"/>
            <a:cs typeface="Sakkal Majalla" panose="02000000000000000000" pitchFamily="2" charset="-78"/>
          </a:endParaRPr>
        </a:p>
      </dsp:txBody>
      <dsp:txXfrm>
        <a:off x="849277" y="2116206"/>
        <a:ext cx="7574429" cy="843234"/>
      </dsp:txXfrm>
    </dsp:sp>
    <dsp:sp modelId="{D5997FB6-A5FE-4C06-BF9E-64807667A1D9}">
      <dsp:nvSpPr>
        <dsp:cNvPr id="0" name=""/>
        <dsp:cNvSpPr/>
      </dsp:nvSpPr>
      <dsp:spPr>
        <a:xfrm>
          <a:off x="7418691"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49687" y="679241"/>
        <a:ext cx="320214" cy="438110"/>
      </dsp:txXfrm>
    </dsp:sp>
    <dsp:sp modelId="{AE1BFBB7-50E2-4D16-953E-843707232272}">
      <dsp:nvSpPr>
        <dsp:cNvPr id="0" name=""/>
        <dsp:cNvSpPr/>
      </dsp:nvSpPr>
      <dsp:spPr>
        <a:xfrm>
          <a:off x="8138781"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69777" y="1718255"/>
        <a:ext cx="320214" cy="4381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﴿مِنَ الْجِبَالِ بُيُوتًا﴾</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(74) </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الْجِبَالِ بُيُوتًا</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من غير </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مِنَ</a:t>
          </a:r>
          <a:r>
            <a:rPr lang="ar-EG" sz="2800" kern="1200" dirty="0">
              <a:solidFill>
                <a:schemeClr val="tx1"/>
              </a:solidFill>
              <a:latin typeface="Sakkal Majalla" panose="02000000000000000000" pitchFamily="2" charset="-78"/>
              <a:cs typeface="Sakkal Majalla" panose="02000000000000000000" pitchFamily="2" charset="-78"/>
            </a:rPr>
            <a:t>﴾ </a:t>
          </a:r>
          <a:r>
            <a:rPr lang="ar-EG" sz="2800" kern="1200" dirty="0">
              <a:latin typeface="Sakkal Majalla" panose="02000000000000000000" pitchFamily="2" charset="-78"/>
              <a:cs typeface="Sakkal Majalla" panose="02000000000000000000" pitchFamily="2" charset="-78"/>
            </a:rPr>
            <a:t>أول موضع</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t>(وَاذْكُرُواْ إِذْ جَعَلَكُمْ خُلَفَاء مِن بَعْدِ عَادٍ وَبَوَّأَكُمْ فِي الأَرْضِ تَتَّخِذُونَ مِن سُهُولِهَا قُصُورًا وَتَنْحِتُونَ </a:t>
          </a:r>
          <a:r>
            <a:rPr lang="ar-SA" sz="2000" u="sng" kern="1200" dirty="0">
              <a:solidFill>
                <a:schemeClr val="tx1"/>
              </a:solidFill>
            </a:rPr>
            <a:t>الْجِبَالَ بُيُوتًا</a:t>
          </a:r>
          <a:r>
            <a:rPr lang="ar-SA" sz="2000" kern="1200" dirty="0">
              <a:solidFill>
                <a:schemeClr val="tx1"/>
              </a:solidFill>
            </a:rPr>
            <a:t> </a:t>
          </a:r>
          <a:r>
            <a:rPr lang="ar-SA" sz="2000" kern="1200" dirty="0"/>
            <a:t>فَاذْكُرُواْ آلاء اللَّهِ وَلاَ تَعْثَوْا فِي الأَرْضِ مُفْسِدِينَ (74))</a:t>
          </a:r>
          <a:endParaRPr lang="en-US" sz="20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SA" sz="2800" b="1" kern="1200" dirty="0">
              <a:solidFill>
                <a:schemeClr val="tx1"/>
              </a:solidFill>
              <a:latin typeface="Sakkal Majalla" panose="02000000000000000000" pitchFamily="2" charset="-78"/>
              <a:cs typeface="Sakkal Majalla" panose="02000000000000000000" pitchFamily="2" charset="-78"/>
            </a:rPr>
            <a:t>﴿إِنْ كُنْتَ مِنَ الصَّادِقِينَ﴾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 </a:t>
          </a:r>
          <a:r>
            <a:rPr lang="ar-EG" sz="2800" kern="1200" dirty="0">
              <a:solidFill>
                <a:schemeClr val="tx1"/>
              </a:solidFill>
              <a:latin typeface="Sakkal Majalla" panose="02000000000000000000" pitchFamily="2" charset="-78"/>
              <a:cs typeface="Sakkal Majalla" panose="02000000000000000000" pitchFamily="2" charset="-78"/>
            </a:rPr>
            <a:t>﴿</a:t>
          </a:r>
          <a:r>
            <a:rPr lang="ar-SA" sz="2800" b="1" kern="1200" dirty="0">
              <a:solidFill>
                <a:schemeClr val="tx1"/>
              </a:solidFill>
              <a:latin typeface="Sakkal Majalla" panose="02000000000000000000" pitchFamily="2" charset="-78"/>
              <a:cs typeface="Sakkal Majalla" panose="02000000000000000000" pitchFamily="2" charset="-78"/>
            </a:rPr>
            <a:t>الصَّادِقِينَ</a:t>
          </a:r>
          <a:r>
            <a:rPr lang="ar-EG" sz="2800" kern="1200" dirty="0">
              <a:solidFill>
                <a:schemeClr val="tx1"/>
              </a:solidFill>
              <a:latin typeface="Sakkal Majalla" panose="02000000000000000000" pitchFamily="2" charset="-78"/>
              <a:cs typeface="Sakkal Majalla" panose="02000000000000000000" pitchFamily="2" charset="-78"/>
            </a:rPr>
            <a:t>﴾ </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(77) </a:t>
          </a:r>
          <a:r>
            <a:rPr lang="ar-SA" sz="2800" b="1" kern="1200" dirty="0">
              <a:solidFill>
                <a:schemeClr val="tx1"/>
              </a:solidFill>
              <a:latin typeface="Sakkal Majalla" panose="02000000000000000000" pitchFamily="2" charset="-78"/>
              <a:cs typeface="Sakkal Majalla" panose="02000000000000000000" pitchFamily="2" charset="-78"/>
            </a:rPr>
            <a:t>﴿إِن كُنتَ مِنَ الْمُرْسَلِينَ﴾</a:t>
          </a:r>
          <a:endParaRPr lang="en-US" sz="2800" kern="1200" dirty="0">
            <a:solidFill>
              <a:schemeClr val="tx1"/>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(فَعَقَرُواْ النَّاقَةَ وَعَتَوْا عَنْ أَمْرِ رَبِّهِمْ وَقَالُواْ يَا صَالِحُ ائْتِنَا بِمَا تَعِدُنَا </a:t>
          </a:r>
          <a:r>
            <a:rPr lang="ar-SA" sz="2800" u="sng" kern="1200" dirty="0">
              <a:latin typeface="Sakkal Majalla" panose="02000000000000000000" pitchFamily="2" charset="-78"/>
              <a:cs typeface="Sakkal Majalla" panose="02000000000000000000" pitchFamily="2" charset="-78"/>
            </a:rPr>
            <a:t>إِن </a:t>
          </a:r>
          <a:r>
            <a:rPr lang="ar-SA" sz="2800" u="sng" kern="1200" dirty="0">
              <a:solidFill>
                <a:schemeClr val="tx1"/>
              </a:solidFill>
              <a:latin typeface="Sakkal Majalla" panose="02000000000000000000" pitchFamily="2" charset="-78"/>
              <a:cs typeface="Sakkal Majalla" panose="02000000000000000000" pitchFamily="2" charset="-78"/>
            </a:rPr>
            <a:t>كُنتَ مِنَ الْمُرْسَلِينَ</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(77))</a:t>
          </a:r>
          <a:endParaRPr lang="en-US" sz="28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0"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EG" sz="2800" b="1" kern="1200" dirty="0">
              <a:solidFill>
                <a:schemeClr val="tx1"/>
              </a:solidFill>
              <a:latin typeface="Sakkal Majalla" panose="02000000000000000000" pitchFamily="2" charset="-78"/>
              <a:cs typeface="Sakkal Majalla" panose="02000000000000000000" pitchFamily="2" charset="-78"/>
            </a:rPr>
            <a:t>﴿رِسَالَاتِ رَبِّي﴾</a:t>
          </a:r>
          <a:r>
            <a:rPr lang="ar-SA" sz="2800" kern="1200" dirty="0">
              <a:latin typeface="Sakkal Majalla" panose="02000000000000000000" pitchFamily="2" charset="-78"/>
              <a:cs typeface="Sakkal Majalla" panose="02000000000000000000" pitchFamily="2" charset="-78"/>
            </a:rPr>
            <a:t> فهي بهذا اللفظ بالجمع</a:t>
          </a:r>
          <a:endParaRPr lang="en-US" sz="3200" kern="1200" dirty="0">
            <a:solidFill>
              <a:schemeClr val="lt1"/>
            </a:solidFill>
            <a:latin typeface="Sakkal Majalla" panose="02000000000000000000" pitchFamily="2" charset="-78"/>
            <a:ea typeface="+mn-ea"/>
            <a:cs typeface="Sakkal Majalla" panose="02000000000000000000" pitchFamily="2" charset="-78"/>
          </a:endParaRPr>
        </a:p>
      </dsp:txBody>
      <dsp:txXfrm>
        <a:off x="26234"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a:t>
          </a:r>
          <a:r>
            <a:rPr lang="ar-EG" sz="2800" kern="1200" dirty="0">
              <a:latin typeface="Sakkal Majalla" panose="02000000000000000000" pitchFamily="2" charset="-78"/>
              <a:cs typeface="Sakkal Majalla" panose="02000000000000000000" pitchFamily="2" charset="-78"/>
            </a:rPr>
            <a:t>قصة [</a:t>
          </a:r>
          <a:r>
            <a:rPr lang="ar-EG" sz="2800" b="1" kern="1200" dirty="0">
              <a:latin typeface="Sakkal Majalla" panose="02000000000000000000" pitchFamily="2" charset="-78"/>
              <a:cs typeface="Sakkal Majalla" panose="02000000000000000000" pitchFamily="2" charset="-78"/>
            </a:rPr>
            <a:t>صالح</a:t>
          </a:r>
          <a:r>
            <a:rPr lang="ar-EG" sz="2800" kern="1200" dirty="0">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(79) </a:t>
          </a:r>
          <a:r>
            <a:rPr lang="ar-EG" sz="2800" b="1" kern="1200" dirty="0">
              <a:solidFill>
                <a:schemeClr val="tx1"/>
              </a:solidFill>
              <a:latin typeface="Sakkal Majalla" panose="02000000000000000000" pitchFamily="2" charset="-78"/>
              <a:cs typeface="Sakkal Majalla" panose="02000000000000000000" pitchFamily="2" charset="-78"/>
            </a:rPr>
            <a:t>﴿رِسَالَةَ رَبِّي﴾</a:t>
          </a:r>
          <a:r>
            <a:rPr lang="ar-EG" sz="2800" kern="1200" dirty="0">
              <a:solidFill>
                <a:schemeClr val="tx1"/>
              </a:solidFill>
              <a:latin typeface="Sakkal Majalla" panose="02000000000000000000" pitchFamily="2" charset="-78"/>
              <a:cs typeface="Sakkal Majalla" panose="02000000000000000000" pitchFamily="2" charset="-78"/>
            </a:rPr>
            <a:t> </a:t>
          </a:r>
          <a:r>
            <a:rPr lang="ar-SA" sz="2800" b="1" kern="1200" dirty="0">
              <a:latin typeface="Sakkal Majalla" panose="02000000000000000000" pitchFamily="2" charset="-78"/>
              <a:cs typeface="Sakkal Majalla" panose="02000000000000000000" pitchFamily="2" charset="-78"/>
            </a:rPr>
            <a:t>بالإفراد</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latin typeface="Sakkal Majalla" panose="02000000000000000000" pitchFamily="2" charset="-78"/>
              <a:cs typeface="Sakkal Majalla" panose="02000000000000000000" pitchFamily="2" charset="-78"/>
            </a:rPr>
            <a:t>(فَتَوَلَّى عَنْهُمْ وَقَالَ يَا قَوْمِ لَقَدْ أَبْلَغْتُكُمْ </a:t>
          </a:r>
          <a:r>
            <a:rPr lang="ar-SA" sz="2400" u="sng" kern="1200" dirty="0">
              <a:solidFill>
                <a:schemeClr val="tx1"/>
              </a:solidFill>
              <a:latin typeface="Sakkal Majalla" panose="02000000000000000000" pitchFamily="2" charset="-78"/>
              <a:cs typeface="Sakkal Majalla" panose="02000000000000000000" pitchFamily="2" charset="-78"/>
            </a:rPr>
            <a:t>رِسَالَةَ رَبِّي</a:t>
          </a:r>
          <a:r>
            <a:rPr lang="ar-SA" sz="2400" kern="1200" dirty="0">
              <a:latin typeface="Sakkal Majalla" panose="02000000000000000000" pitchFamily="2" charset="-78"/>
              <a:cs typeface="Sakkal Majalla" panose="02000000000000000000" pitchFamily="2" charset="-78"/>
            </a:rPr>
            <a:t> وَنَصَحْتُ لَكُمْ وَلَكِن لاَّ تُحِبُّونَ النَّاصِحِينَ (79))</a:t>
          </a:r>
          <a:endParaRPr lang="en-US" sz="24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1CC2-7978-46CE-8A75-67A769C03883}">
      <dsp:nvSpPr>
        <dsp:cNvPr id="0" name=""/>
        <dsp:cNvSpPr/>
      </dsp:nvSpPr>
      <dsp:spPr>
        <a:xfrm>
          <a:off x="-68389" y="0"/>
          <a:ext cx="8434574" cy="89570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كل آية فيها ذكر </a:t>
          </a:r>
          <a:r>
            <a:rPr lang="ar-EG" sz="2800" b="1" kern="1200" dirty="0">
              <a:solidFill>
                <a:schemeClr val="tx1"/>
              </a:solidFill>
              <a:latin typeface="Sakkal Majalla" panose="02000000000000000000" pitchFamily="2" charset="-78"/>
              <a:cs typeface="Sakkal Majalla" panose="02000000000000000000" pitchFamily="2" charset="-78"/>
            </a:rPr>
            <a:t>﴿فَمَا كَانَ جَوَابَ قَوْمِهِ﴾</a:t>
          </a:r>
          <a:r>
            <a:rPr lang="ar-SA" sz="2800" kern="1200" dirty="0">
              <a:solidFill>
                <a:schemeClr val="tx1"/>
              </a:solidFill>
              <a:latin typeface="Sakkal Majalla" panose="02000000000000000000" pitchFamily="2" charset="-78"/>
              <a:cs typeface="Sakkal Majalla" panose="02000000000000000000" pitchFamily="2" charset="-78"/>
            </a:rPr>
            <a:t> </a:t>
          </a:r>
          <a:r>
            <a:rPr lang="ar-SA" sz="2800" kern="1200" dirty="0">
              <a:latin typeface="Sakkal Majalla" panose="02000000000000000000" pitchFamily="2" charset="-78"/>
              <a:cs typeface="Sakkal Majalla" panose="02000000000000000000" pitchFamily="2" charset="-78"/>
            </a:rPr>
            <a:t>فهي بهذا اللفظ </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42155" y="26234"/>
        <a:ext cx="7437402" cy="843234"/>
      </dsp:txXfrm>
    </dsp:sp>
    <dsp:sp modelId="{918FF342-9837-4234-8DD7-A0A2BD624B00}">
      <dsp:nvSpPr>
        <dsp:cNvPr id="0" name=""/>
        <dsp:cNvSpPr/>
      </dsp:nvSpPr>
      <dsp:spPr>
        <a:xfrm>
          <a:off x="788479" y="1044986"/>
          <a:ext cx="8161017" cy="895702"/>
        </a:xfrm>
        <a:prstGeom prst="roundRect">
          <a:avLst>
            <a:gd name="adj" fmla="val 10000"/>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latin typeface="Sakkal Majalla" panose="02000000000000000000" pitchFamily="2" charset="-78"/>
              <a:cs typeface="Sakkal Majalla" panose="02000000000000000000" pitchFamily="2" charset="-78"/>
            </a:rPr>
            <a:t>إلا موضع  الأعراف (82) </a:t>
          </a:r>
          <a:r>
            <a:rPr lang="ar-EG" sz="2800" b="1" kern="1200" dirty="0">
              <a:solidFill>
                <a:schemeClr val="tx1"/>
              </a:solidFill>
              <a:latin typeface="Sakkal Majalla" panose="02000000000000000000" pitchFamily="2" charset="-78"/>
              <a:cs typeface="Sakkal Majalla" panose="02000000000000000000" pitchFamily="2" charset="-78"/>
            </a:rPr>
            <a:t>﴿وَمَا كَانَ جَوَابَ قَوْمِهِ﴾</a:t>
          </a:r>
          <a:r>
            <a:rPr lang="ar-EG" sz="2800" kern="1200" dirty="0">
              <a:solidFill>
                <a:schemeClr val="tx1"/>
              </a:solidFill>
              <a:latin typeface="Sakkal Majalla" panose="02000000000000000000" pitchFamily="2" charset="-78"/>
              <a:cs typeface="Sakkal Majalla" panose="02000000000000000000" pitchFamily="2" charset="-78"/>
            </a:rPr>
            <a:t> </a:t>
          </a:r>
          <a:r>
            <a:rPr lang="ar-SA" sz="2800" b="1" kern="1200" dirty="0">
              <a:latin typeface="Sakkal Majalla" panose="02000000000000000000" pitchFamily="2" charset="-78"/>
              <a:cs typeface="Sakkal Majalla" panose="02000000000000000000" pitchFamily="2" charset="-78"/>
            </a:rPr>
            <a:t>بالواو، </a:t>
          </a:r>
          <a:r>
            <a:rPr lang="ar-SA" sz="2800" kern="1200" dirty="0">
              <a:latin typeface="Sakkal Majalla" panose="02000000000000000000" pitchFamily="2" charset="-78"/>
              <a:cs typeface="Sakkal Majalla" panose="02000000000000000000" pitchFamily="2" charset="-78"/>
            </a:rPr>
            <a:t>أول موضع</a:t>
          </a:r>
          <a:endParaRPr lang="en-US" sz="2800" kern="1200" dirty="0">
            <a:solidFill>
              <a:schemeClr val="bg2">
                <a:lumMod val="10000"/>
              </a:schemeClr>
            </a:solidFill>
            <a:latin typeface="Sakkal Majalla" panose="02000000000000000000" pitchFamily="2" charset="-78"/>
            <a:cs typeface="Sakkal Majalla" panose="02000000000000000000" pitchFamily="2" charset="-78"/>
          </a:endParaRPr>
        </a:p>
      </dsp:txBody>
      <dsp:txXfrm>
        <a:off x="814713" y="1071220"/>
        <a:ext cx="6806253" cy="843234"/>
      </dsp:txXfrm>
    </dsp:sp>
    <dsp:sp modelId="{AC77514B-0541-443E-AFE6-08C360B90EC1}">
      <dsp:nvSpPr>
        <dsp:cNvPr id="0" name=""/>
        <dsp:cNvSpPr/>
      </dsp:nvSpPr>
      <dsp:spPr>
        <a:xfrm>
          <a:off x="1508568" y="2089972"/>
          <a:ext cx="8161017" cy="895702"/>
        </a:xfrm>
        <a:prstGeom prst="roundRect">
          <a:avLst>
            <a:gd name="adj" fmla="val 10000"/>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1">
            <a:lnSpc>
              <a:spcPct val="90000"/>
            </a:lnSpc>
            <a:spcBef>
              <a:spcPct val="0"/>
            </a:spcBef>
            <a:spcAft>
              <a:spcPct val="35000"/>
            </a:spcAft>
            <a:buNone/>
          </a:pPr>
          <a:r>
            <a:rPr lang="ar-SA" sz="2300" kern="1200" dirty="0">
              <a:latin typeface="Sakkal Majalla" panose="02000000000000000000" pitchFamily="2" charset="-78"/>
              <a:cs typeface="Sakkal Majalla" panose="02000000000000000000" pitchFamily="2" charset="-78"/>
            </a:rPr>
            <a:t>(</a:t>
          </a:r>
          <a:r>
            <a:rPr lang="ar-SA" sz="2300" u="sng" kern="1200" dirty="0">
              <a:solidFill>
                <a:schemeClr val="tx1"/>
              </a:solidFill>
              <a:latin typeface="Sakkal Majalla" panose="02000000000000000000" pitchFamily="2" charset="-78"/>
              <a:cs typeface="Sakkal Majalla" panose="02000000000000000000" pitchFamily="2" charset="-78"/>
            </a:rPr>
            <a:t>وَمَا كَانَ جَوَابَ قَوْمِهِ</a:t>
          </a:r>
          <a:r>
            <a:rPr lang="ar-SA" sz="2300" kern="1200" dirty="0">
              <a:solidFill>
                <a:schemeClr val="tx1"/>
              </a:solidFill>
              <a:latin typeface="Sakkal Majalla" panose="02000000000000000000" pitchFamily="2" charset="-78"/>
              <a:cs typeface="Sakkal Majalla" panose="02000000000000000000" pitchFamily="2" charset="-78"/>
            </a:rPr>
            <a:t> </a:t>
          </a:r>
          <a:r>
            <a:rPr lang="ar-SA" sz="2300" kern="1200" dirty="0">
              <a:latin typeface="Sakkal Majalla" panose="02000000000000000000" pitchFamily="2" charset="-78"/>
              <a:cs typeface="Sakkal Majalla" panose="02000000000000000000" pitchFamily="2" charset="-78"/>
            </a:rPr>
            <a:t>إِلاَّ أَن قَالُواْ أَخْرِجُوهُم مِّن قَرْيَتِكُمْ إِنَّهُمْ أُنَاسٌ يَتَطَهَّرُونَ (82))</a:t>
          </a:r>
          <a:endParaRPr lang="en-US" sz="2300" kern="1200" dirty="0">
            <a:latin typeface="Sakkal Majalla" panose="02000000000000000000" pitchFamily="2" charset="-78"/>
            <a:cs typeface="Sakkal Majalla" panose="02000000000000000000" pitchFamily="2" charset="-78"/>
          </a:endParaRPr>
        </a:p>
      </dsp:txBody>
      <dsp:txXfrm>
        <a:off x="1534802" y="2116206"/>
        <a:ext cx="6806253" cy="843234"/>
      </dsp:txXfrm>
    </dsp:sp>
    <dsp:sp modelId="{D5997FB6-A5FE-4C06-BF9E-64807667A1D9}">
      <dsp:nvSpPr>
        <dsp:cNvPr id="0" name=""/>
        <dsp:cNvSpPr/>
      </dsp:nvSpPr>
      <dsp:spPr>
        <a:xfrm>
          <a:off x="7647200" y="679241"/>
          <a:ext cx="582206" cy="58220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778196" y="679241"/>
        <a:ext cx="320214" cy="438110"/>
      </dsp:txXfrm>
    </dsp:sp>
    <dsp:sp modelId="{AE1BFBB7-50E2-4D16-953E-843707232272}">
      <dsp:nvSpPr>
        <dsp:cNvPr id="0" name=""/>
        <dsp:cNvSpPr/>
      </dsp:nvSpPr>
      <dsp:spPr>
        <a:xfrm>
          <a:off x="8367289" y="1718255"/>
          <a:ext cx="582206" cy="582206"/>
        </a:xfrm>
        <a:prstGeom prst="downArrow">
          <a:avLst>
            <a:gd name="adj1" fmla="val 55000"/>
            <a:gd name="adj2" fmla="val 45000"/>
          </a:avLst>
        </a:prstGeom>
        <a:solidFill>
          <a:schemeClr val="accent2">
            <a:tint val="40000"/>
            <a:alpha val="90000"/>
            <a:hueOff val="4183470"/>
            <a:satOff val="1428"/>
            <a:lumOff val="439"/>
            <a:alphaOff val="0"/>
          </a:schemeClr>
        </a:solidFill>
        <a:ln w="15875" cap="flat" cmpd="sng" algn="ctr">
          <a:solidFill>
            <a:schemeClr val="accent2">
              <a:tint val="40000"/>
              <a:alpha val="90000"/>
              <a:hueOff val="4183470"/>
              <a:satOff val="1428"/>
              <a:lumOff val="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498285" y="1718255"/>
        <a:ext cx="320214" cy="43811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F5384-BCEC-415A-A939-9B672DF906C1}" type="datetimeFigureOut">
              <a:rPr lang="en-US" smtClean="0"/>
              <a:t>9/1/2019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BF3A6-2194-49B4-BEA3-D25D0B35833D}" type="slidenum">
              <a:rPr lang="en-US" smtClean="0"/>
              <a:t>‹#›</a:t>
            </a:fld>
            <a:endParaRPr lang="en-US"/>
          </a:p>
        </p:txBody>
      </p:sp>
    </p:spTree>
    <p:extLst>
      <p:ext uri="{BB962C8B-B14F-4D97-AF65-F5344CB8AC3E}">
        <p14:creationId xmlns:p14="http://schemas.microsoft.com/office/powerpoint/2010/main" val="17629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BF3A6-2194-49B4-BEA3-D25D0B35833D}" type="slidenum">
              <a:rPr lang="en-US" smtClean="0"/>
              <a:t>40</a:t>
            </a:fld>
            <a:endParaRPr lang="en-US"/>
          </a:p>
        </p:txBody>
      </p:sp>
    </p:spTree>
    <p:extLst>
      <p:ext uri="{BB962C8B-B14F-4D97-AF65-F5344CB8AC3E}">
        <p14:creationId xmlns:p14="http://schemas.microsoft.com/office/powerpoint/2010/main" val="2556402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C07C949-87AF-41F0-9CF9-1A616BA7DD7D}"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999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86486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851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171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09462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344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0839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8152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20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47132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57B5C-D0FD-48F5-9D4F-BC8E700B61B8}"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07C949-87AF-41F0-9CF9-1A616BA7DD7D}"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492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7255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A57B5C-D0FD-48F5-9D4F-BC8E700B61B8}" type="datetimeFigureOut">
              <a:rPr lang="en-US" smtClean="0"/>
              <a:t>9/1/2019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07C949-87AF-41F0-9CF9-1A616BA7DD7D}"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49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A57B5C-D0FD-48F5-9D4F-BC8E700B61B8}" type="datetimeFigureOut">
              <a:rPr lang="en-US" smtClean="0"/>
              <a:t>9/1/2019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07C949-87AF-41F0-9CF9-1A616BA7DD7D}"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8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57B5C-D0FD-48F5-9D4F-BC8E700B61B8}" type="datetimeFigureOut">
              <a:rPr lang="en-US" smtClean="0"/>
              <a:t>9/1/2019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273826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25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A57B5C-D0FD-48F5-9D4F-BC8E700B61B8}"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07C949-87AF-41F0-9CF9-1A616BA7DD7D}" type="slidenum">
              <a:rPr lang="en-US" smtClean="0"/>
              <a:t>‹#›</a:t>
            </a:fld>
            <a:endParaRPr lang="en-US"/>
          </a:p>
        </p:txBody>
      </p:sp>
    </p:spTree>
    <p:extLst>
      <p:ext uri="{BB962C8B-B14F-4D97-AF65-F5344CB8AC3E}">
        <p14:creationId xmlns:p14="http://schemas.microsoft.com/office/powerpoint/2010/main" val="3654180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FA57B5C-D0FD-48F5-9D4F-BC8E700B61B8}" type="datetimeFigureOut">
              <a:rPr lang="en-US" smtClean="0"/>
              <a:t>9/1/2019</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07C949-87AF-41F0-9CF9-1A616BA7DD7D}" type="slidenum">
              <a:rPr lang="en-US" smtClean="0"/>
              <a:t>‹#›</a:t>
            </a:fld>
            <a:endParaRPr lang="en-US"/>
          </a:p>
        </p:txBody>
      </p:sp>
    </p:spTree>
    <p:extLst>
      <p:ext uri="{BB962C8B-B14F-4D97-AF65-F5344CB8AC3E}">
        <p14:creationId xmlns:p14="http://schemas.microsoft.com/office/powerpoint/2010/main" val="888166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d picture high resolution">
            <a:extLst>
              <a:ext uri="{FF2B5EF4-FFF2-40B4-BE49-F238E27FC236}">
                <a16:creationId xmlns:a16="http://schemas.microsoft.com/office/drawing/2014/main" id="{671B48EC-852D-428E-AAEE-C07B56EBF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05"/>
            <a:ext cx="12192000" cy="687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53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7</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57107405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882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8</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54021092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66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9</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27837860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326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10</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66595065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738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D25A-510A-4682-B79F-61F1CE2E8EF8}"/>
              </a:ext>
            </a:extLst>
          </p:cNvPr>
          <p:cNvSpPr>
            <a:spLocks noGrp="1"/>
          </p:cNvSpPr>
          <p:nvPr>
            <p:ph type="title"/>
          </p:nvPr>
        </p:nvSpPr>
        <p:spPr/>
        <p:txBody>
          <a:bodyPr/>
          <a:lstStyle/>
          <a:p>
            <a:r>
              <a:rPr lang="ar-SA" dirty="0">
                <a:latin typeface="Sakkal Majalla" panose="02000000000000000000" pitchFamily="2" charset="-78"/>
                <a:cs typeface="Sakkal Majalla" panose="02000000000000000000" pitchFamily="2" charset="-78"/>
              </a:rPr>
              <a:t>الحفظ والمراجعة وظيفة العمر</a:t>
            </a:r>
            <a:endParaRPr lang="en-US" dirty="0">
              <a:latin typeface="Sakkal Majalla" panose="02000000000000000000" pitchFamily="2" charset="-78"/>
              <a:cs typeface="Sakkal Majalla" panose="02000000000000000000" pitchFamily="2" charset="-78"/>
            </a:endParaRPr>
          </a:p>
        </p:txBody>
      </p:sp>
      <p:pic>
        <p:nvPicPr>
          <p:cNvPr id="4" name="videoplayback">
            <a:hlinkClick r:id="" action="ppaction://media"/>
            <a:extLst>
              <a:ext uri="{FF2B5EF4-FFF2-40B4-BE49-F238E27FC236}">
                <a16:creationId xmlns:a16="http://schemas.microsoft.com/office/drawing/2014/main" id="{E2EC3FC2-31C9-4488-8546-E2F8BBC2A1FC}"/>
              </a:ext>
            </a:extLst>
          </p:cNvPr>
          <p:cNvPicPr>
            <a:picLocks noGrp="1" noChangeAspect="1"/>
          </p:cNvPicPr>
          <p:nvPr>
            <p:ph idx="1"/>
            <a:videoFile r:link="rId1"/>
            <p:extLst>
              <p:ext uri="{DAA4B4D4-6D71-4841-9C94-3DE7FCFB9230}">
                <p14:media xmlns:p14="http://schemas.microsoft.com/office/powerpoint/2010/main" r:embed="rId2">
                  <p14:trim st="256571" end="124199"/>
                  <p14:fade in="1000"/>
                </p14:media>
              </p:ext>
            </p:extLst>
          </p:nvPr>
        </p:nvPicPr>
        <p:blipFill>
          <a:blip r:embed="rId4"/>
          <a:stretch>
            <a:fillRect/>
          </a:stretch>
        </p:blipFill>
        <p:spPr>
          <a:xfrm>
            <a:off x="3815438" y="2525164"/>
            <a:ext cx="4561124" cy="3350704"/>
          </a:xfrm>
        </p:spPr>
      </p:pic>
    </p:spTree>
    <p:extLst>
      <p:ext uri="{BB962C8B-B14F-4D97-AF65-F5344CB8AC3E}">
        <p14:creationId xmlns:p14="http://schemas.microsoft.com/office/powerpoint/2010/main" val="128503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mph" presetSubtype="0" fill="hold" nodeType="withEffect">
                                  <p:stCondLst>
                                    <p:cond delay="0"/>
                                  </p:stCondLst>
                                  <p:childTnLst>
                                    <p:animScale>
                                      <p:cBhvr>
                                        <p:cTn id="9" dur="2000" fill="hold"/>
                                        <p:tgtEl>
                                          <p:spTgt spid="4"/>
                                        </p:tgtEl>
                                      </p:cBhvr>
                                      <p:by x="150000" y="150000"/>
                                    </p:animScale>
                                  </p:childTnLst>
                                </p:cTn>
                              </p:par>
                              <p:par>
                                <p:cTn id="10" presetID="64" presetClass="path" presetSubtype="0" accel="50000" decel="50000" fill="hold" grpId="0" nodeType="withEffect">
                                  <p:stCondLst>
                                    <p:cond delay="0"/>
                                  </p:stCondLst>
                                  <p:childTnLst>
                                    <p:animMotion origin="layout" path="M 0 -4.44444E-6 L 0 -0.10625 " pathEditMode="relative" rAng="0" ptsTypes="AA">
                                      <p:cBhvr>
                                        <p:cTn id="11" dur="2000" fill="hold"/>
                                        <p:tgtEl>
                                          <p:spTgt spid="2"/>
                                        </p:tgtEl>
                                        <p:attrNameLst>
                                          <p:attrName>ppt_x</p:attrName>
                                          <p:attrName>ppt_y</p:attrName>
                                        </p:attrNameLst>
                                      </p:cBhvr>
                                      <p:rCtr x="0" y="-5324"/>
                                    </p:animMotion>
                                  </p:childTnLst>
                                </p:cTn>
                              </p:par>
                              <p:par>
                                <p:cTn id="12" presetID="1" presetClass="mediacall" presetSubtype="0" fill="hold" nodeType="withEffect">
                                  <p:stCondLst>
                                    <p:cond delay="0"/>
                                  </p:stCondLst>
                                  <p:childTnLst>
                                    <p:cmd type="call" cmd="playFrom(0.0)">
                                      <p:cBhvr>
                                        <p:cTn id="13" dur="88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11</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63728614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039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10606000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031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86619525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641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76630394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4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الأنفال</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(6) تنبيهات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2794752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A136-C5A6-4928-94EA-C9B401156AD1}"/>
              </a:ext>
            </a:extLst>
          </p:cNvPr>
          <p:cNvSpPr>
            <a:spLocks noGrp="1"/>
          </p:cNvSpPr>
          <p:nvPr>
            <p:ph type="ctrTitle"/>
          </p:nvPr>
        </p:nvSpPr>
        <p:spPr/>
        <p:txBody>
          <a:bodyPr/>
          <a:lstStyle/>
          <a:p>
            <a:r>
              <a:rPr lang="ar-SA" dirty="0">
                <a:latin typeface="Sakkal Majalla" panose="02000000000000000000" pitchFamily="2" charset="-78"/>
                <a:cs typeface="Sakkal Majalla" panose="02000000000000000000" pitchFamily="2" charset="-78"/>
              </a:rPr>
              <a:t>الدورة التحضيرية </a:t>
            </a:r>
            <a:br>
              <a:rPr lang="ar-SA" dirty="0">
                <a:latin typeface="Sakkal Majalla" panose="02000000000000000000" pitchFamily="2" charset="-78"/>
                <a:cs typeface="Sakkal Majalla" panose="02000000000000000000" pitchFamily="2" charset="-78"/>
              </a:rPr>
            </a:br>
            <a:r>
              <a:rPr lang="ar-SA" dirty="0">
                <a:latin typeface="Sakkal Majalla" panose="02000000000000000000" pitchFamily="2" charset="-78"/>
                <a:cs typeface="Sakkal Majalla" panose="02000000000000000000" pitchFamily="2" charset="-78"/>
              </a:rPr>
              <a:t>في المتشابهات</a:t>
            </a:r>
            <a:endParaRPr lang="en-US" dirty="0">
              <a:latin typeface="Sakkal Majalla" panose="02000000000000000000" pitchFamily="2" charset="-78"/>
              <a:cs typeface="Sakkal Majalla" panose="02000000000000000000" pitchFamily="2" charset="-78"/>
            </a:endParaRPr>
          </a:p>
        </p:txBody>
      </p:sp>
      <p:sp>
        <p:nvSpPr>
          <p:cNvPr id="3" name="Subtitle 2">
            <a:extLst>
              <a:ext uri="{FF2B5EF4-FFF2-40B4-BE49-F238E27FC236}">
                <a16:creationId xmlns:a16="http://schemas.microsoft.com/office/drawing/2014/main" id="{557105DD-EB59-4B78-B850-E9B40BD8252C}"/>
              </a:ext>
            </a:extLst>
          </p:cNvPr>
          <p:cNvSpPr>
            <a:spLocks noGrp="1"/>
          </p:cNvSpPr>
          <p:nvPr>
            <p:ph type="subTitle" idx="1"/>
          </p:nvPr>
        </p:nvSpPr>
        <p:spPr/>
        <p:txBody>
          <a:bodyPr/>
          <a:lstStyle/>
          <a:p>
            <a:pPr algn="r" rtl="1"/>
            <a:r>
              <a:rPr lang="ar-SA" dirty="0">
                <a:latin typeface="Sakkal Majalla" panose="02000000000000000000" pitchFamily="2" charset="-78"/>
                <a:cs typeface="Sakkal Majalla" panose="02000000000000000000" pitchFamily="2" charset="-78"/>
              </a:rPr>
              <a:t>إشراف: د. كمال راضي كشكو</a:t>
            </a:r>
            <a:endParaRPr lang="en-US" dirty="0">
              <a:latin typeface="Sakkal Majalla" panose="02000000000000000000" pitchFamily="2" charset="-78"/>
              <a:cs typeface="Sakkal Majalla" panose="02000000000000000000" pitchFamily="2" charset="-78"/>
            </a:endParaRPr>
          </a:p>
          <a:p>
            <a:pPr algn="r" rtl="1"/>
            <a:r>
              <a:rPr lang="ar-SA" dirty="0">
                <a:latin typeface="Sakkal Majalla" panose="02000000000000000000" pitchFamily="2" charset="-78"/>
                <a:cs typeface="Sakkal Majalla" panose="02000000000000000000" pitchFamily="2" charset="-78"/>
              </a:rPr>
              <a:t>إعداد: م. وائل محمود ساق الله</a:t>
            </a:r>
          </a:p>
          <a:p>
            <a:pPr algn="r" rtl="1"/>
            <a:endParaRPr lang="en-US" dirty="0">
              <a:latin typeface="Sakkal Majalla" panose="02000000000000000000" pitchFamily="2" charset="-78"/>
              <a:cs typeface="Sakkal Majalla" panose="02000000000000000000" pitchFamily="2" charset="-78"/>
            </a:endParaRPr>
          </a:p>
          <a:p>
            <a:endParaRPr lang="en-US"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379730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17680522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342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77661561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665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17031137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8856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7178862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950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3851197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28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63877708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414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2EC6-635B-40D6-88A9-83D5F7E6919B}"/>
              </a:ext>
            </a:extLst>
          </p:cNvPr>
          <p:cNvSpPr>
            <a:spLocks noGrp="1"/>
          </p:cNvSpPr>
          <p:nvPr>
            <p:ph type="title"/>
          </p:nvPr>
        </p:nvSpPr>
        <p:spPr>
          <a:xfrm>
            <a:off x="1295402" y="982132"/>
            <a:ext cx="9601196" cy="1303867"/>
          </a:xfrm>
        </p:spPr>
        <p:txBody>
          <a:bodyPr>
            <a:normAutofit/>
          </a:bodyPr>
          <a:lstStyle/>
          <a:p>
            <a:r>
              <a:rPr lang="ar-SA" dirty="0">
                <a:solidFill>
                  <a:srgbClr val="262626"/>
                </a:solidFill>
                <a:latin typeface="Sakkal Majalla" panose="02000000000000000000" pitchFamily="2" charset="-78"/>
                <a:cs typeface="Sakkal Majalla" panose="02000000000000000000" pitchFamily="2" charset="-78"/>
              </a:rPr>
              <a:t>سؤال ؟</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EBA7148D-1BDD-47B4-9044-5667CE7B69D8}"/>
              </a:ext>
            </a:extLst>
          </p:cNvPr>
          <p:cNvGraphicFramePr>
            <a:graphicFrameLocks noGrp="1"/>
          </p:cNvGraphicFramePr>
          <p:nvPr>
            <p:ph idx="1"/>
            <p:extLst>
              <p:ext uri="{D42A27DB-BD31-4B8C-83A1-F6EECF244321}">
                <p14:modId xmlns:p14="http://schemas.microsoft.com/office/powerpoint/2010/main" val="344247626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202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1E0C2DF3-5394-489E-89F5-E79963DDA309}"/>
                                            </p:graphicEl>
                                          </p:spTgt>
                                        </p:tgtEl>
                                        <p:attrNameLst>
                                          <p:attrName>style.visibility</p:attrName>
                                        </p:attrNameLst>
                                      </p:cBhvr>
                                      <p:to>
                                        <p:strVal val="visible"/>
                                      </p:to>
                                    </p:set>
                                    <p:anim calcmode="lin" valueType="num">
                                      <p:cBhvr additive="base">
                                        <p:cTn id="7" dur="500" fill="hold"/>
                                        <p:tgtEl>
                                          <p:spTgt spid="5">
                                            <p:graphicEl>
                                              <a:dgm id="{1E0C2DF3-5394-489E-89F5-E79963DDA30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1E0C2DF3-5394-489E-89F5-E79963DDA309}"/>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F4636452-6E16-413E-B548-A5E07ED189A2}"/>
                                            </p:graphicEl>
                                          </p:spTgt>
                                        </p:tgtEl>
                                        <p:attrNameLst>
                                          <p:attrName>style.visibility</p:attrName>
                                        </p:attrNameLst>
                                      </p:cBhvr>
                                      <p:to>
                                        <p:strVal val="visible"/>
                                      </p:to>
                                    </p:set>
                                    <p:anim calcmode="lin" valueType="num">
                                      <p:cBhvr additive="base">
                                        <p:cTn id="11" dur="500" fill="hold"/>
                                        <p:tgtEl>
                                          <p:spTgt spid="5">
                                            <p:graphicEl>
                                              <a:dgm id="{F4636452-6E16-413E-B548-A5E07ED189A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F4636452-6E16-413E-B548-A5E07ED189A2}"/>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900"/>
                                  </p:stCondLst>
                                  <p:childTnLst>
                                    <p:anim calcmode="lin" valueType="num">
                                      <p:cBhvr additive="base">
                                        <p:cTn id="16" dur="700"/>
                                        <p:tgtEl>
                                          <p:spTgt spid="5">
                                            <p:graphicEl>
                                              <a:dgm id="{1E0C2DF3-5394-489E-89F5-E79963DDA309}"/>
                                            </p:graphicEl>
                                          </p:spTgt>
                                        </p:tgtEl>
                                        <p:attrNameLst>
                                          <p:attrName>ppt_x</p:attrName>
                                        </p:attrNameLst>
                                      </p:cBhvr>
                                      <p:tavLst>
                                        <p:tav tm="0">
                                          <p:val>
                                            <p:strVal val="ppt_x"/>
                                          </p:val>
                                        </p:tav>
                                        <p:tav tm="100000">
                                          <p:val>
                                            <p:strVal val="ppt_x"/>
                                          </p:val>
                                        </p:tav>
                                      </p:tavLst>
                                    </p:anim>
                                    <p:anim calcmode="lin" valueType="num">
                                      <p:cBhvr additive="base">
                                        <p:cTn id="17" dur="700"/>
                                        <p:tgtEl>
                                          <p:spTgt spid="5">
                                            <p:graphicEl>
                                              <a:dgm id="{1E0C2DF3-5394-489E-89F5-E79963DDA309}"/>
                                            </p:graphicEl>
                                          </p:spTgt>
                                        </p:tgtEl>
                                        <p:attrNameLst>
                                          <p:attrName>ppt_y</p:attrName>
                                        </p:attrNameLst>
                                      </p:cBhvr>
                                      <p:tavLst>
                                        <p:tav tm="0">
                                          <p:val>
                                            <p:strVal val="ppt_y"/>
                                          </p:val>
                                        </p:tav>
                                        <p:tav tm="100000">
                                          <p:val>
                                            <p:strVal val="1+ppt_h/2"/>
                                          </p:val>
                                        </p:tav>
                                      </p:tavLst>
                                    </p:anim>
                                    <p:set>
                                      <p:cBhvr>
                                        <p:cTn id="18" dur="1" fill="hold">
                                          <p:stCondLst>
                                            <p:cond delay="699"/>
                                          </p:stCondLst>
                                        </p:cTn>
                                        <p:tgtEl>
                                          <p:spTgt spid="5">
                                            <p:graphicEl>
                                              <a:dgm id="{1E0C2DF3-5394-489E-89F5-E79963DDA309}"/>
                                            </p:graphicEl>
                                          </p:spTgt>
                                        </p:tgtEl>
                                        <p:attrNameLst>
                                          <p:attrName>style.visibility</p:attrName>
                                        </p:attrNameLst>
                                      </p:cBhvr>
                                      <p:to>
                                        <p:strVal val="hidden"/>
                                      </p:to>
                                    </p:set>
                                  </p:childTnLst>
                                </p:cTn>
                              </p:par>
                              <p:par>
                                <p:cTn id="19" presetID="2" presetClass="exit" presetSubtype="4" fill="hold" grpId="1" nodeType="withEffect">
                                  <p:stCondLst>
                                    <p:cond delay="900"/>
                                  </p:stCondLst>
                                  <p:childTnLst>
                                    <p:anim calcmode="lin" valueType="num">
                                      <p:cBhvr additive="base">
                                        <p:cTn id="20" dur="700"/>
                                        <p:tgtEl>
                                          <p:spTgt spid="5">
                                            <p:graphicEl>
                                              <a:dgm id="{F4636452-6E16-413E-B548-A5E07ED189A2}"/>
                                            </p:graphicEl>
                                          </p:spTgt>
                                        </p:tgtEl>
                                        <p:attrNameLst>
                                          <p:attrName>ppt_x</p:attrName>
                                        </p:attrNameLst>
                                      </p:cBhvr>
                                      <p:tavLst>
                                        <p:tav tm="0">
                                          <p:val>
                                            <p:strVal val="ppt_x"/>
                                          </p:val>
                                        </p:tav>
                                        <p:tav tm="100000">
                                          <p:val>
                                            <p:strVal val="ppt_x"/>
                                          </p:val>
                                        </p:tav>
                                      </p:tavLst>
                                    </p:anim>
                                    <p:anim calcmode="lin" valueType="num">
                                      <p:cBhvr additive="base">
                                        <p:cTn id="21" dur="700"/>
                                        <p:tgtEl>
                                          <p:spTgt spid="5">
                                            <p:graphicEl>
                                              <a:dgm id="{F4636452-6E16-413E-B548-A5E07ED189A2}"/>
                                            </p:graphicEl>
                                          </p:spTgt>
                                        </p:tgtEl>
                                        <p:attrNameLst>
                                          <p:attrName>ppt_y</p:attrName>
                                        </p:attrNameLst>
                                      </p:cBhvr>
                                      <p:tavLst>
                                        <p:tav tm="0">
                                          <p:val>
                                            <p:strVal val="ppt_y"/>
                                          </p:val>
                                        </p:tav>
                                        <p:tav tm="100000">
                                          <p:val>
                                            <p:strVal val="1+ppt_h/2"/>
                                          </p:val>
                                        </p:tav>
                                      </p:tavLst>
                                    </p:anim>
                                    <p:set>
                                      <p:cBhvr>
                                        <p:cTn id="22" dur="1" fill="hold">
                                          <p:stCondLst>
                                            <p:cond delay="699"/>
                                          </p:stCondLst>
                                        </p:cTn>
                                        <p:tgtEl>
                                          <p:spTgt spid="5">
                                            <p:graphicEl>
                                              <a:dgm id="{F4636452-6E16-413E-B548-A5E07ED189A2}"/>
                                            </p:graphicEl>
                                          </p:spTgt>
                                        </p:tgtEl>
                                        <p:attrNameLst>
                                          <p:attrName>style.visibility</p:attrName>
                                        </p:attrNameLst>
                                      </p:cBhvr>
                                      <p:to>
                                        <p:strVal val="hidden"/>
                                      </p:to>
                                    </p:set>
                                  </p:childTnLst>
                                </p:cTn>
                              </p:par>
                              <p:par>
                                <p:cTn id="23" presetID="53" presetClass="entr" presetSubtype="16" fill="hold" grpId="1" nodeType="withEffect">
                                  <p:stCondLst>
                                    <p:cond delay="0"/>
                                  </p:stCondLst>
                                  <p:childTnLst>
                                    <p:set>
                                      <p:cBhvr>
                                        <p:cTn id="24" dur="1" fill="hold">
                                          <p:stCondLst>
                                            <p:cond delay="0"/>
                                          </p:stCondLst>
                                        </p:cTn>
                                        <p:tgtEl>
                                          <p:spTgt spid="5">
                                            <p:graphicEl>
                                              <a:dgm id="{1CF01CC2-AF19-44B2-9C2B-F52E6AA23020}"/>
                                            </p:graphicEl>
                                          </p:spTgt>
                                        </p:tgtEl>
                                        <p:attrNameLst>
                                          <p:attrName>style.visibility</p:attrName>
                                        </p:attrNameLst>
                                      </p:cBhvr>
                                      <p:to>
                                        <p:strVal val="visible"/>
                                      </p:to>
                                    </p:set>
                                    <p:anim calcmode="lin" valueType="num">
                                      <p:cBhvr>
                                        <p:cTn id="25" dur="500" fill="hold"/>
                                        <p:tgtEl>
                                          <p:spTgt spid="5">
                                            <p:graphicEl>
                                              <a:dgm id="{1CF01CC2-AF19-44B2-9C2B-F52E6AA23020}"/>
                                            </p:graphicEl>
                                          </p:spTgt>
                                        </p:tgtEl>
                                        <p:attrNameLst>
                                          <p:attrName>ppt_w</p:attrName>
                                        </p:attrNameLst>
                                      </p:cBhvr>
                                      <p:tavLst>
                                        <p:tav tm="0">
                                          <p:val>
                                            <p:fltVal val="0"/>
                                          </p:val>
                                        </p:tav>
                                        <p:tav tm="100000">
                                          <p:val>
                                            <p:strVal val="#ppt_w"/>
                                          </p:val>
                                        </p:tav>
                                      </p:tavLst>
                                    </p:anim>
                                    <p:anim calcmode="lin" valueType="num">
                                      <p:cBhvr>
                                        <p:cTn id="26" dur="500" fill="hold"/>
                                        <p:tgtEl>
                                          <p:spTgt spid="5">
                                            <p:graphicEl>
                                              <a:dgm id="{1CF01CC2-AF19-44B2-9C2B-F52E6AA23020}"/>
                                            </p:graphicEl>
                                          </p:spTgt>
                                        </p:tgtEl>
                                        <p:attrNameLst>
                                          <p:attrName>ppt_h</p:attrName>
                                        </p:attrNameLst>
                                      </p:cBhvr>
                                      <p:tavLst>
                                        <p:tav tm="0">
                                          <p:val>
                                            <p:fltVal val="0"/>
                                          </p:val>
                                        </p:tav>
                                        <p:tav tm="100000">
                                          <p:val>
                                            <p:strVal val="#ppt_h"/>
                                          </p:val>
                                        </p:tav>
                                      </p:tavLst>
                                    </p:anim>
                                    <p:animEffect transition="in" filter="fade">
                                      <p:cBhvr>
                                        <p:cTn id="27" dur="500"/>
                                        <p:tgtEl>
                                          <p:spTgt spid="5">
                                            <p:graphicEl>
                                              <a:dgm id="{1CF01CC2-AF19-44B2-9C2B-F52E6AA23020}"/>
                                            </p:graphicEl>
                                          </p:spTgt>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5">
                                            <p:graphicEl>
                                              <a:dgm id="{8669626A-4BB6-4006-A365-5AB9887C0D7D}"/>
                                            </p:graphicEl>
                                          </p:spTgt>
                                        </p:tgtEl>
                                        <p:attrNameLst>
                                          <p:attrName>style.visibility</p:attrName>
                                        </p:attrNameLst>
                                      </p:cBhvr>
                                      <p:to>
                                        <p:strVal val="visible"/>
                                      </p:to>
                                    </p:set>
                                    <p:anim calcmode="lin" valueType="num">
                                      <p:cBhvr>
                                        <p:cTn id="30" dur="500" fill="hold"/>
                                        <p:tgtEl>
                                          <p:spTgt spid="5">
                                            <p:graphicEl>
                                              <a:dgm id="{8669626A-4BB6-4006-A365-5AB9887C0D7D}"/>
                                            </p:graphicEl>
                                          </p:spTgt>
                                        </p:tgtEl>
                                        <p:attrNameLst>
                                          <p:attrName>ppt_w</p:attrName>
                                        </p:attrNameLst>
                                      </p:cBhvr>
                                      <p:tavLst>
                                        <p:tav tm="0">
                                          <p:val>
                                            <p:fltVal val="0"/>
                                          </p:val>
                                        </p:tav>
                                        <p:tav tm="100000">
                                          <p:val>
                                            <p:strVal val="#ppt_w"/>
                                          </p:val>
                                        </p:tav>
                                      </p:tavLst>
                                    </p:anim>
                                    <p:anim calcmode="lin" valueType="num">
                                      <p:cBhvr>
                                        <p:cTn id="31" dur="500" fill="hold"/>
                                        <p:tgtEl>
                                          <p:spTgt spid="5">
                                            <p:graphicEl>
                                              <a:dgm id="{8669626A-4BB6-4006-A365-5AB9887C0D7D}"/>
                                            </p:graphicEl>
                                          </p:spTgt>
                                        </p:tgtEl>
                                        <p:attrNameLst>
                                          <p:attrName>ppt_h</p:attrName>
                                        </p:attrNameLst>
                                      </p:cBhvr>
                                      <p:tavLst>
                                        <p:tav tm="0">
                                          <p:val>
                                            <p:fltVal val="0"/>
                                          </p:val>
                                        </p:tav>
                                        <p:tav tm="100000">
                                          <p:val>
                                            <p:strVal val="#ppt_h"/>
                                          </p:val>
                                        </p:tav>
                                      </p:tavLst>
                                    </p:anim>
                                    <p:animEffect transition="in" filter="fade">
                                      <p:cBhvr>
                                        <p:cTn id="32" dur="500"/>
                                        <p:tgtEl>
                                          <p:spTgt spid="5">
                                            <p:graphicEl>
                                              <a:dgm id="{8669626A-4BB6-4006-A365-5AB9887C0D7D}"/>
                                            </p:graphicEl>
                                          </p:spTgt>
                                        </p:tgtEl>
                                      </p:cBhvr>
                                    </p:animEffect>
                                  </p:childTnLst>
                                </p:cTn>
                              </p:par>
                              <p:par>
                                <p:cTn id="33" presetID="0" presetClass="path" presetSubtype="0" accel="50000" decel="50000" fill="hold" grpId="0" nodeType="withEffect">
                                  <p:stCondLst>
                                    <p:cond delay="0"/>
                                  </p:stCondLst>
                                  <p:childTnLst>
                                    <p:animMotion origin="layout" path="M 0.00416 -0.59491 C -0.08034 -0.55023 -0.16498 -0.50556 -0.14506 -0.44861 C -0.12513 -0.39167 0.09921 -0.32917 0.12343 -0.25463 C 0.14752 -0.17986 0.07382 -0.09005 3.95833E-6 1.48148E-6 " pathEditMode="relative" rAng="0" ptsTypes="AAAA">
                                      <p:cBhvr>
                                        <p:cTn id="34" dur="3500" fill="hold"/>
                                        <p:tgtEl>
                                          <p:spTgt spid="5">
                                            <p:graphicEl>
                                              <a:dgm id="{1CF01CC2-AF19-44B2-9C2B-F52E6AA23020}"/>
                                            </p:graphicEl>
                                          </p:spTgt>
                                        </p:tgtEl>
                                        <p:attrNameLst>
                                          <p:attrName>ppt_x</p:attrName>
                                          <p:attrName>ppt_y</p:attrName>
                                        </p:attrNameLst>
                                      </p:cBhvr>
                                      <p:rCtr x="-1419" y="29745"/>
                                    </p:animMotion>
                                  </p:childTnLst>
                                </p:cTn>
                              </p:par>
                              <p:par>
                                <p:cTn id="35" presetID="0" presetClass="path" presetSubtype="0" accel="50000" decel="50000" fill="hold" grpId="0" nodeType="withEffect">
                                  <p:stCondLst>
                                    <p:cond delay="0"/>
                                  </p:stCondLst>
                                  <p:childTnLst>
                                    <p:animMotion origin="layout" path="M 0.00416 -0.59491 C -0.08034 -0.55023 -0.16498 -0.50556 -0.14506 -0.44861 C -0.12513 -0.39167 0.09921 -0.32917 0.12343 -0.25463 C 0.14752 -0.17986 0.07382 -0.09005 3.95833E-6 1.48148E-6 " pathEditMode="relative" rAng="0" ptsTypes="AAAA">
                                      <p:cBhvr>
                                        <p:cTn id="36" dur="3500" fill="hold"/>
                                        <p:tgtEl>
                                          <p:spTgt spid="5">
                                            <p:graphicEl>
                                              <a:dgm id="{8669626A-4BB6-4006-A365-5AB9887C0D7D}"/>
                                            </p:graphicEl>
                                          </p:spTgt>
                                        </p:tgtEl>
                                        <p:attrNameLst>
                                          <p:attrName>ppt_x</p:attrName>
                                          <p:attrName>ppt_y</p:attrName>
                                        </p:attrNameLst>
                                      </p:cBhvr>
                                      <p:rCtr x="-1419" y="29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التوبة</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(6) تنبيهات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412374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31976700"/>
              </p:ext>
            </p:extLst>
          </p:nvPr>
        </p:nvGraphicFramePr>
        <p:xfrm>
          <a:off x="1295401" y="2694676"/>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3853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3776822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501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الأعراف</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(14) تنبيهًا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48479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91409390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8841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9339258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90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24052010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791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41421956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6409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47F2AC6-1630-4137-9EC2-B1B5678A7EF5}"/>
              </a:ext>
            </a:extLst>
          </p:cNvPr>
          <p:cNvSpPr>
            <a:spLocks noGrp="1"/>
          </p:cNvSpPr>
          <p:nvPr>
            <p:ph type="title"/>
          </p:nvPr>
        </p:nvSpPr>
        <p:spPr>
          <a:xfrm>
            <a:off x="1055599" y="1055077"/>
            <a:ext cx="2532909" cy="4794578"/>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سؤال ؟</a:t>
            </a:r>
            <a:endParaRPr lang="en-US" dirty="0">
              <a:solidFill>
                <a:srgbClr val="262626"/>
              </a:solidFill>
              <a:latin typeface="Sakkal Majalla" panose="02000000000000000000" pitchFamily="2" charset="-78"/>
              <a:cs typeface="Sakkal Majalla" panose="02000000000000000000" pitchFamily="2" charset="-78"/>
            </a:endParaRP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6D89F14-74B5-40D1-9BC8-86888958D28D}"/>
              </a:ext>
            </a:extLst>
          </p:cNvPr>
          <p:cNvGraphicFramePr>
            <a:graphicFrameLocks noGrp="1"/>
          </p:cNvGraphicFramePr>
          <p:nvPr>
            <p:ph idx="1"/>
            <p:extLst>
              <p:ext uri="{D42A27DB-BD31-4B8C-83A1-F6EECF244321}">
                <p14:modId xmlns:p14="http://schemas.microsoft.com/office/powerpoint/2010/main" val="251883128"/>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1876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graphicEl>
                                              <a:dgm id="{2E3E5E57-FB99-4A94-9442-2E456A2CF248}"/>
                                            </p:graphicEl>
                                          </p:spTgt>
                                        </p:tgtEl>
                                        <p:attrNameLst>
                                          <p:attrName>style.visibility</p:attrName>
                                        </p:attrNameLst>
                                      </p:cBhvr>
                                      <p:to>
                                        <p:strVal val="visible"/>
                                      </p:to>
                                    </p:set>
                                    <p:anim calcmode="lin" valueType="num">
                                      <p:cBhvr additive="base">
                                        <p:cTn id="7" dur="500" fill="hold"/>
                                        <p:tgtEl>
                                          <p:spTgt spid="5">
                                            <p:graphicEl>
                                              <a:dgm id="{2E3E5E57-FB99-4A94-9442-2E456A2CF248}"/>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2E3E5E57-FB99-4A94-9442-2E456A2CF248}"/>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graphicEl>
                                              <a:dgm id="{5C54F79A-28EB-43BA-BD5D-74B609FFAA67}"/>
                                            </p:graphicEl>
                                          </p:spTgt>
                                        </p:tgtEl>
                                        <p:attrNameLst>
                                          <p:attrName>style.visibility</p:attrName>
                                        </p:attrNameLst>
                                      </p:cBhvr>
                                      <p:to>
                                        <p:strVal val="visible"/>
                                      </p:to>
                                    </p:set>
                                    <p:anim calcmode="lin" valueType="num">
                                      <p:cBhvr additive="base">
                                        <p:cTn id="13" dur="500" fill="hold"/>
                                        <p:tgtEl>
                                          <p:spTgt spid="5">
                                            <p:graphicEl>
                                              <a:dgm id="{5C54F79A-28EB-43BA-BD5D-74B609FFAA67}"/>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5C54F79A-28EB-43BA-BD5D-74B609FFAA67}"/>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يونس</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(18) تنبيهًا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661313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27582247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664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4146875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4290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2730555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3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01889754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04850"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400" dirty="0">
                    <a:latin typeface="Sakkal Majalla" panose="02000000000000000000" pitchFamily="2" charset="-78"/>
                    <a:cs typeface="Sakkal Majalla" panose="02000000000000000000" pitchFamily="2" charset="-78"/>
                  </a:rPr>
                  <a:t>(وَمَن يَدْعُ مَعَ اللَّهِ إِلَهًا آخَرَ لا بُرْهَانَ لَهُ بِهِ فَإِنَّمَا حِسَابُهُ عِندَ رَبِّهِ </a:t>
                </a:r>
                <a:r>
                  <a:rPr lang="ar-SA" sz="2400" u="sng" dirty="0">
                    <a:solidFill>
                      <a:schemeClr val="tx1"/>
                    </a:solidFill>
                    <a:latin typeface="Sakkal Majalla" panose="02000000000000000000" pitchFamily="2" charset="-78"/>
                    <a:cs typeface="Sakkal Majalla" panose="02000000000000000000" pitchFamily="2" charset="-78"/>
                  </a:rPr>
                  <a:t>إِنَّهُ لا يُفْلِحُ الْكَافِرُونَ</a:t>
                </a:r>
                <a:r>
                  <a:rPr lang="ar-SA" sz="2400" dirty="0">
                    <a:latin typeface="Sakkal Majalla" panose="02000000000000000000" pitchFamily="2" charset="-78"/>
                    <a:cs typeface="Sakkal Majalla" panose="02000000000000000000" pitchFamily="2" charset="-78"/>
                  </a:rPr>
                  <a:t> (117)) سورة المؤمنون</a:t>
                </a:r>
                <a:endParaRPr lang="en-US" sz="32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2906949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0" name="Picture 19">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248200036"/>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316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64888543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33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93179373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229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(7)</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39346224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01569"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400" dirty="0">
                    <a:latin typeface="Sakkal Majalla" panose="02000000000000000000" pitchFamily="2" charset="-78"/>
                    <a:cs typeface="Sakkal Majalla" panose="02000000000000000000" pitchFamily="2" charset="-78"/>
                  </a:rPr>
                  <a:t>(قُلْ كَفَى بِاللَّهِ</a:t>
                </a:r>
                <a:r>
                  <a:rPr lang="ar-SA" sz="2400" dirty="0">
                    <a:solidFill>
                      <a:schemeClr val="tx1"/>
                    </a:solidFill>
                    <a:latin typeface="Sakkal Majalla" panose="02000000000000000000" pitchFamily="2" charset="-78"/>
                    <a:cs typeface="Sakkal Majalla" panose="02000000000000000000" pitchFamily="2" charset="-78"/>
                  </a:rPr>
                  <a:t> </a:t>
                </a:r>
                <a:r>
                  <a:rPr lang="ar-SA" sz="2400" u="sng" dirty="0">
                    <a:solidFill>
                      <a:schemeClr val="tx1"/>
                    </a:solidFill>
                    <a:latin typeface="Sakkal Majalla" panose="02000000000000000000" pitchFamily="2" charset="-78"/>
                    <a:cs typeface="Sakkal Majalla" panose="02000000000000000000" pitchFamily="2" charset="-78"/>
                  </a:rPr>
                  <a:t>بَيْنِي وَبَيْنَكُمْ شَهِيدًا</a:t>
                </a:r>
                <a:r>
                  <a:rPr lang="ar-SA" sz="2400" dirty="0">
                    <a:latin typeface="Sakkal Majalla" panose="02000000000000000000" pitchFamily="2" charset="-78"/>
                    <a:cs typeface="Sakkal Majalla" panose="02000000000000000000" pitchFamily="2" charset="-78"/>
                  </a:rPr>
                  <a:t> يَعْلَمُ مَا فِي السَّمَاوَاتِ وَالأَرْضِ وَالَّذِينَ آمَنُوا بِالْبَاطِلِ وَكَفَرُوا بِاللَّهِ أُوْلَئِكَ هُمُ الْخَاسِرُونَ (52)) سورة العنكبوت</a:t>
                </a:r>
                <a:endParaRPr lang="en-US" sz="40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151411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(8)</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49471234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515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(9)</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1655220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8052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28F0A2-21FD-4407-A551-5056B4A54FC2}"/>
              </a:ext>
            </a:extLst>
          </p:cNvPr>
          <p:cNvSpPr/>
          <p:nvPr/>
        </p:nvSpPr>
        <p:spPr>
          <a:xfrm>
            <a:off x="3377940" y="3048000"/>
            <a:ext cx="5436121" cy="835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3200" dirty="0">
                <a:latin typeface="Sakkal Majalla" panose="02000000000000000000" pitchFamily="2" charset="-78"/>
                <a:cs typeface="Sakkal Majalla" panose="02000000000000000000" pitchFamily="2" charset="-78"/>
              </a:rPr>
              <a:t>كم مرة ذُكرت (خالدين فيها أبدًا) وما الضابط</a:t>
            </a:r>
            <a:r>
              <a:rPr lang="en-US" sz="3200" dirty="0">
                <a:latin typeface="Sakkal Majalla" panose="02000000000000000000" pitchFamily="2" charset="-78"/>
                <a:cs typeface="Sakkal Majalla" panose="02000000000000000000" pitchFamily="2" charset="-78"/>
              </a:rPr>
              <a:t> </a:t>
            </a:r>
            <a:endParaRPr lang="en-US" sz="3200" dirty="0"/>
          </a:p>
        </p:txBody>
      </p:sp>
      <p:sp>
        <p:nvSpPr>
          <p:cNvPr id="5" name="Rectangle: Rounded Corners 4">
            <a:extLst>
              <a:ext uri="{FF2B5EF4-FFF2-40B4-BE49-F238E27FC236}">
                <a16:creationId xmlns:a16="http://schemas.microsoft.com/office/drawing/2014/main" id="{83F0A711-A38B-4B03-BCDD-C7AF561428A8}"/>
              </a:ext>
            </a:extLst>
          </p:cNvPr>
          <p:cNvSpPr/>
          <p:nvPr/>
        </p:nvSpPr>
        <p:spPr>
          <a:xfrm>
            <a:off x="5079476" y="3161906"/>
            <a:ext cx="2033048" cy="607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أحدَ عشرَ موضعًا</a:t>
            </a:r>
            <a:endParaRPr lang="en-US" sz="2800" dirty="0">
              <a:latin typeface="Sakkal Majalla" panose="02000000000000000000" pitchFamily="2" charset="-78"/>
              <a:cs typeface="Sakkal Majalla" panose="02000000000000000000" pitchFamily="2" charset="-78"/>
            </a:endParaRPr>
          </a:p>
        </p:txBody>
      </p:sp>
      <p:sp>
        <p:nvSpPr>
          <p:cNvPr id="6" name="Rectangle: Rounded Corners 5">
            <a:extLst>
              <a:ext uri="{FF2B5EF4-FFF2-40B4-BE49-F238E27FC236}">
                <a16:creationId xmlns:a16="http://schemas.microsoft.com/office/drawing/2014/main" id="{840676AA-FFB6-4836-90FD-1E1C0AE06DF0}"/>
              </a:ext>
            </a:extLst>
          </p:cNvPr>
          <p:cNvSpPr/>
          <p:nvPr/>
        </p:nvSpPr>
        <p:spPr>
          <a:xfrm>
            <a:off x="8814061" y="636309"/>
            <a:ext cx="2733773" cy="73529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8 مواضع مع المؤمنين</a:t>
            </a:r>
            <a:endParaRPr lang="en-US" sz="2800" dirty="0">
              <a:latin typeface="Sakkal Majalla" panose="02000000000000000000" pitchFamily="2" charset="-78"/>
              <a:cs typeface="Sakkal Majalla" panose="02000000000000000000" pitchFamily="2" charset="-78"/>
            </a:endParaRPr>
          </a:p>
        </p:txBody>
      </p:sp>
      <p:sp>
        <p:nvSpPr>
          <p:cNvPr id="7" name="Rectangle: Rounded Corners 6">
            <a:extLst>
              <a:ext uri="{FF2B5EF4-FFF2-40B4-BE49-F238E27FC236}">
                <a16:creationId xmlns:a16="http://schemas.microsoft.com/office/drawing/2014/main" id="{A24BA78F-9ACB-4E82-8370-37BAD8AA67F2}"/>
              </a:ext>
            </a:extLst>
          </p:cNvPr>
          <p:cNvSpPr/>
          <p:nvPr/>
        </p:nvSpPr>
        <p:spPr>
          <a:xfrm>
            <a:off x="644167" y="636309"/>
            <a:ext cx="2733773" cy="735291"/>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3 مواضع مع الكفار</a:t>
            </a:r>
            <a:endParaRPr lang="en-US" sz="2800" dirty="0">
              <a:latin typeface="Sakkal Majalla" panose="02000000000000000000" pitchFamily="2" charset="-78"/>
              <a:cs typeface="Sakkal Majalla" panose="02000000000000000000" pitchFamily="2" charset="-78"/>
            </a:endParaRPr>
          </a:p>
        </p:txBody>
      </p:sp>
      <p:sp>
        <p:nvSpPr>
          <p:cNvPr id="8" name="Rectangle: Rounded Corners 7">
            <a:extLst>
              <a:ext uri="{FF2B5EF4-FFF2-40B4-BE49-F238E27FC236}">
                <a16:creationId xmlns:a16="http://schemas.microsoft.com/office/drawing/2014/main" id="{B0D7D801-15BE-41F3-B70D-1F6A5BD8402A}"/>
              </a:ext>
            </a:extLst>
          </p:cNvPr>
          <p:cNvSpPr/>
          <p:nvPr/>
        </p:nvSpPr>
        <p:spPr>
          <a:xfrm>
            <a:off x="10099038" y="1554478"/>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التوبة(2)</a:t>
            </a:r>
            <a:endParaRPr lang="en-US" sz="2800" dirty="0">
              <a:latin typeface="Sakkal Majalla" panose="02000000000000000000" pitchFamily="2" charset="-78"/>
              <a:cs typeface="Sakkal Majalla" panose="02000000000000000000" pitchFamily="2" charset="-78"/>
            </a:endParaRPr>
          </a:p>
        </p:txBody>
      </p:sp>
      <p:sp>
        <p:nvSpPr>
          <p:cNvPr id="9" name="Rectangle: Rounded Corners 8">
            <a:extLst>
              <a:ext uri="{FF2B5EF4-FFF2-40B4-BE49-F238E27FC236}">
                <a16:creationId xmlns:a16="http://schemas.microsoft.com/office/drawing/2014/main" id="{46CB1571-0B90-4554-8F46-A1F5311C02D8}"/>
              </a:ext>
            </a:extLst>
          </p:cNvPr>
          <p:cNvSpPr/>
          <p:nvPr/>
        </p:nvSpPr>
        <p:spPr>
          <a:xfrm>
            <a:off x="10099041" y="2301238"/>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النساء(2)</a:t>
            </a:r>
            <a:endParaRPr lang="en-US" sz="2800" dirty="0">
              <a:latin typeface="Sakkal Majalla" panose="02000000000000000000" pitchFamily="2" charset="-78"/>
              <a:cs typeface="Sakkal Majalla" panose="02000000000000000000" pitchFamily="2" charset="-78"/>
            </a:endParaRPr>
          </a:p>
        </p:txBody>
      </p:sp>
      <p:sp>
        <p:nvSpPr>
          <p:cNvPr id="10" name="Rectangle: Rounded Corners 9">
            <a:extLst>
              <a:ext uri="{FF2B5EF4-FFF2-40B4-BE49-F238E27FC236}">
                <a16:creationId xmlns:a16="http://schemas.microsoft.com/office/drawing/2014/main" id="{BA8BD71F-22EF-413B-8374-97ABA367255D}"/>
              </a:ext>
            </a:extLst>
          </p:cNvPr>
          <p:cNvSpPr/>
          <p:nvPr/>
        </p:nvSpPr>
        <p:spPr>
          <a:xfrm>
            <a:off x="10099040" y="3048000"/>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المائدة</a:t>
            </a:r>
            <a:endParaRPr lang="en-US" sz="2800" dirty="0">
              <a:latin typeface="Sakkal Majalla" panose="02000000000000000000" pitchFamily="2" charset="-78"/>
              <a:cs typeface="Sakkal Majalla" panose="02000000000000000000" pitchFamily="2" charset="-78"/>
            </a:endParaRPr>
          </a:p>
        </p:txBody>
      </p:sp>
      <p:sp>
        <p:nvSpPr>
          <p:cNvPr id="11" name="Rectangle: Rounded Corners 10">
            <a:extLst>
              <a:ext uri="{FF2B5EF4-FFF2-40B4-BE49-F238E27FC236}">
                <a16:creationId xmlns:a16="http://schemas.microsoft.com/office/drawing/2014/main" id="{353D16DF-DFAE-4889-A648-C04D814668D2}"/>
              </a:ext>
            </a:extLst>
          </p:cNvPr>
          <p:cNvSpPr/>
          <p:nvPr/>
        </p:nvSpPr>
        <p:spPr>
          <a:xfrm>
            <a:off x="10099040" y="3794760"/>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البينة</a:t>
            </a:r>
            <a:endParaRPr lang="en-US" sz="2800" dirty="0">
              <a:latin typeface="Sakkal Majalla" panose="02000000000000000000" pitchFamily="2" charset="-78"/>
              <a:cs typeface="Sakkal Majalla" panose="02000000000000000000" pitchFamily="2" charset="-78"/>
            </a:endParaRPr>
          </a:p>
        </p:txBody>
      </p:sp>
      <p:sp>
        <p:nvSpPr>
          <p:cNvPr id="12" name="Rectangle: Rounded Corners 11">
            <a:extLst>
              <a:ext uri="{FF2B5EF4-FFF2-40B4-BE49-F238E27FC236}">
                <a16:creationId xmlns:a16="http://schemas.microsoft.com/office/drawing/2014/main" id="{0FB497F4-243C-453F-84AD-D75214C2D2E7}"/>
              </a:ext>
            </a:extLst>
          </p:cNvPr>
          <p:cNvSpPr/>
          <p:nvPr/>
        </p:nvSpPr>
        <p:spPr>
          <a:xfrm>
            <a:off x="10099039" y="4541520"/>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التغابن</a:t>
            </a:r>
            <a:endParaRPr lang="en-US" sz="2800" dirty="0">
              <a:latin typeface="Sakkal Majalla" panose="02000000000000000000" pitchFamily="2" charset="-78"/>
              <a:cs typeface="Sakkal Majalla" panose="02000000000000000000" pitchFamily="2" charset="-78"/>
            </a:endParaRPr>
          </a:p>
        </p:txBody>
      </p:sp>
      <p:sp>
        <p:nvSpPr>
          <p:cNvPr id="13" name="Rectangle: Rounded Corners 12">
            <a:extLst>
              <a:ext uri="{FF2B5EF4-FFF2-40B4-BE49-F238E27FC236}">
                <a16:creationId xmlns:a16="http://schemas.microsoft.com/office/drawing/2014/main" id="{C3FD6EA7-A596-4636-A835-75311682077B}"/>
              </a:ext>
            </a:extLst>
          </p:cNvPr>
          <p:cNvSpPr/>
          <p:nvPr/>
        </p:nvSpPr>
        <p:spPr>
          <a:xfrm>
            <a:off x="10099039" y="5293361"/>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الطلاق</a:t>
            </a:r>
            <a:endParaRPr lang="en-US" sz="2800" dirty="0">
              <a:latin typeface="Sakkal Majalla" panose="02000000000000000000" pitchFamily="2" charset="-78"/>
              <a:cs typeface="Sakkal Majalla" panose="02000000000000000000" pitchFamily="2" charset="-78"/>
            </a:endParaRPr>
          </a:p>
        </p:txBody>
      </p:sp>
      <p:sp>
        <p:nvSpPr>
          <p:cNvPr id="14" name="Rectangle: Rounded Corners 13">
            <a:extLst>
              <a:ext uri="{FF2B5EF4-FFF2-40B4-BE49-F238E27FC236}">
                <a16:creationId xmlns:a16="http://schemas.microsoft.com/office/drawing/2014/main" id="{26BC1542-6EC7-4D52-84F5-0BAAB0A6A4EE}"/>
              </a:ext>
            </a:extLst>
          </p:cNvPr>
          <p:cNvSpPr/>
          <p:nvPr/>
        </p:nvSpPr>
        <p:spPr>
          <a:xfrm>
            <a:off x="669828" y="1554477"/>
            <a:ext cx="1448793" cy="60960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النساء</a:t>
            </a:r>
            <a:endParaRPr lang="en-US" sz="2800" dirty="0">
              <a:latin typeface="Sakkal Majalla" panose="02000000000000000000" pitchFamily="2" charset="-78"/>
              <a:cs typeface="Sakkal Majalla" panose="02000000000000000000" pitchFamily="2" charset="-78"/>
            </a:endParaRPr>
          </a:p>
        </p:txBody>
      </p:sp>
      <p:sp>
        <p:nvSpPr>
          <p:cNvPr id="15" name="Rectangle: Rounded Corners 14">
            <a:extLst>
              <a:ext uri="{FF2B5EF4-FFF2-40B4-BE49-F238E27FC236}">
                <a16:creationId xmlns:a16="http://schemas.microsoft.com/office/drawing/2014/main" id="{DE1A2EFF-F0A8-49A9-88B8-0AF7260EFDCF}"/>
              </a:ext>
            </a:extLst>
          </p:cNvPr>
          <p:cNvSpPr/>
          <p:nvPr/>
        </p:nvSpPr>
        <p:spPr>
          <a:xfrm>
            <a:off x="669828" y="2301237"/>
            <a:ext cx="1448793" cy="60960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الجن</a:t>
            </a:r>
            <a:endParaRPr lang="en-US" sz="2800" dirty="0">
              <a:latin typeface="Sakkal Majalla" panose="02000000000000000000" pitchFamily="2" charset="-78"/>
              <a:cs typeface="Sakkal Majalla" panose="02000000000000000000" pitchFamily="2" charset="-78"/>
            </a:endParaRPr>
          </a:p>
        </p:txBody>
      </p:sp>
      <p:sp>
        <p:nvSpPr>
          <p:cNvPr id="16" name="Rectangle: Rounded Corners 15">
            <a:extLst>
              <a:ext uri="{FF2B5EF4-FFF2-40B4-BE49-F238E27FC236}">
                <a16:creationId xmlns:a16="http://schemas.microsoft.com/office/drawing/2014/main" id="{D2339161-9299-423D-9830-5656574F862E}"/>
              </a:ext>
            </a:extLst>
          </p:cNvPr>
          <p:cNvSpPr/>
          <p:nvPr/>
        </p:nvSpPr>
        <p:spPr>
          <a:xfrm>
            <a:off x="669828" y="3047997"/>
            <a:ext cx="1448793" cy="60960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الأحزاب</a:t>
            </a:r>
            <a:endParaRPr lang="en-US" sz="2800" dirty="0">
              <a:latin typeface="Sakkal Majalla" panose="02000000000000000000" pitchFamily="2" charset="-78"/>
              <a:cs typeface="Sakkal Majalla" panose="02000000000000000000" pitchFamily="2" charset="-78"/>
            </a:endParaRPr>
          </a:p>
        </p:txBody>
      </p:sp>
      <p:sp>
        <p:nvSpPr>
          <p:cNvPr id="17" name="Rectangle: Rounded Corners 16">
            <a:extLst>
              <a:ext uri="{FF2B5EF4-FFF2-40B4-BE49-F238E27FC236}">
                <a16:creationId xmlns:a16="http://schemas.microsoft.com/office/drawing/2014/main" id="{E55145FD-7DC8-4BF8-B5E6-CCFECC04FE05}"/>
              </a:ext>
            </a:extLst>
          </p:cNvPr>
          <p:cNvSpPr/>
          <p:nvPr/>
        </p:nvSpPr>
        <p:spPr>
          <a:xfrm>
            <a:off x="7934957" y="636308"/>
            <a:ext cx="3612874" cy="73529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تابت نساء المائدة وبان غبن طلاقه</a:t>
            </a:r>
            <a:endParaRPr lang="en-US" sz="2800" dirty="0">
              <a:latin typeface="Sakkal Majalla" panose="02000000000000000000" pitchFamily="2" charset="-78"/>
              <a:cs typeface="Sakkal Majalla" panose="02000000000000000000" pitchFamily="2" charset="-78"/>
            </a:endParaRPr>
          </a:p>
        </p:txBody>
      </p:sp>
      <p:sp>
        <p:nvSpPr>
          <p:cNvPr id="18" name="Rectangle: Rounded Corners 17">
            <a:extLst>
              <a:ext uri="{FF2B5EF4-FFF2-40B4-BE49-F238E27FC236}">
                <a16:creationId xmlns:a16="http://schemas.microsoft.com/office/drawing/2014/main" id="{6862EF2F-EDF0-4958-8D3C-CC27E7534CA0}"/>
              </a:ext>
            </a:extLst>
          </p:cNvPr>
          <p:cNvSpPr/>
          <p:nvPr/>
        </p:nvSpPr>
        <p:spPr>
          <a:xfrm>
            <a:off x="644164" y="636307"/>
            <a:ext cx="2733773" cy="735291"/>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نساء الجن أحزاب</a:t>
            </a:r>
            <a:endParaRPr lang="en-US"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10213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4.07407E-6 L 0 -0.25 " pathEditMode="relative" rAng="0" ptsTypes="AA">
                                      <p:cBhvr>
                                        <p:cTn id="6" dur="2000" fill="hold"/>
                                        <p:tgtEl>
                                          <p:spTgt spid="4"/>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ppt_x"/>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ppt_x"/>
                                          </p:val>
                                        </p:tav>
                                        <p:tav tm="100000">
                                          <p:val>
                                            <p:strVal val="#ppt_x"/>
                                          </p:val>
                                        </p:tav>
                                      </p:tavLst>
                                    </p:anim>
                                    <p:anim calcmode="lin" valueType="num">
                                      <p:cBhvr additive="base">
                                        <p:cTn id="29" dur="1000" fill="hold"/>
                                        <p:tgtEl>
                                          <p:spTgt spid="8"/>
                                        </p:tgtEl>
                                        <p:attrNameLst>
                                          <p:attrName>ppt_y</p:attrName>
                                        </p:attrNameLst>
                                      </p:cBhvr>
                                      <p:tavLst>
                                        <p:tav tm="0">
                                          <p:val>
                                            <p:strVal val="1+#ppt_h/2"/>
                                          </p:val>
                                        </p:tav>
                                        <p:tav tm="100000">
                                          <p:val>
                                            <p:strVal val="#ppt_y"/>
                                          </p:val>
                                        </p:tav>
                                      </p:tavLst>
                                    </p:anim>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1000" fill="hold"/>
                                        <p:tgtEl>
                                          <p:spTgt spid="9"/>
                                        </p:tgtEl>
                                        <p:attrNameLst>
                                          <p:attrName>ppt_x</p:attrName>
                                        </p:attrNameLst>
                                      </p:cBhvr>
                                      <p:tavLst>
                                        <p:tav tm="0">
                                          <p:val>
                                            <p:strVal val="#ppt_x"/>
                                          </p:val>
                                        </p:tav>
                                        <p:tav tm="100000">
                                          <p:val>
                                            <p:strVal val="#ppt_x"/>
                                          </p:val>
                                        </p:tav>
                                      </p:tavLst>
                                    </p:anim>
                                    <p:anim calcmode="lin" valueType="num">
                                      <p:cBhvr additive="base">
                                        <p:cTn id="39"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000" fill="hold"/>
                                        <p:tgtEl>
                                          <p:spTgt spid="10"/>
                                        </p:tgtEl>
                                        <p:attrNameLst>
                                          <p:attrName>ppt_x</p:attrName>
                                        </p:attrNameLst>
                                      </p:cBhvr>
                                      <p:tavLst>
                                        <p:tav tm="0">
                                          <p:val>
                                            <p:strVal val="#ppt_x"/>
                                          </p:val>
                                        </p:tav>
                                        <p:tav tm="100000">
                                          <p:val>
                                            <p:strVal val="#ppt_x"/>
                                          </p:val>
                                        </p:tav>
                                      </p:tavLst>
                                    </p:anim>
                                    <p:anim calcmode="lin" valueType="num">
                                      <p:cBhvr additive="base">
                                        <p:cTn id="4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1000" fill="hold"/>
                                        <p:tgtEl>
                                          <p:spTgt spid="11"/>
                                        </p:tgtEl>
                                        <p:attrNameLst>
                                          <p:attrName>ppt_x</p:attrName>
                                        </p:attrNameLst>
                                      </p:cBhvr>
                                      <p:tavLst>
                                        <p:tav tm="0">
                                          <p:val>
                                            <p:strVal val="#ppt_x"/>
                                          </p:val>
                                        </p:tav>
                                        <p:tav tm="100000">
                                          <p:val>
                                            <p:strVal val="#ppt_x"/>
                                          </p:val>
                                        </p:tav>
                                      </p:tavLst>
                                    </p:anim>
                                    <p:anim calcmode="lin" valueType="num">
                                      <p:cBhvr additive="base">
                                        <p:cTn id="5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1000" fill="hold"/>
                                        <p:tgtEl>
                                          <p:spTgt spid="12"/>
                                        </p:tgtEl>
                                        <p:attrNameLst>
                                          <p:attrName>ppt_x</p:attrName>
                                        </p:attrNameLst>
                                      </p:cBhvr>
                                      <p:tavLst>
                                        <p:tav tm="0">
                                          <p:val>
                                            <p:strVal val="#ppt_x"/>
                                          </p:val>
                                        </p:tav>
                                        <p:tav tm="100000">
                                          <p:val>
                                            <p:strVal val="#ppt_x"/>
                                          </p:val>
                                        </p:tav>
                                      </p:tavLst>
                                    </p:anim>
                                    <p:anim calcmode="lin" valueType="num">
                                      <p:cBhvr additive="base">
                                        <p:cTn id="57"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1000" fill="hold"/>
                                        <p:tgtEl>
                                          <p:spTgt spid="13"/>
                                        </p:tgtEl>
                                        <p:attrNameLst>
                                          <p:attrName>ppt_x</p:attrName>
                                        </p:attrNameLst>
                                      </p:cBhvr>
                                      <p:tavLst>
                                        <p:tav tm="0">
                                          <p:val>
                                            <p:strVal val="#ppt_x"/>
                                          </p:val>
                                        </p:tav>
                                        <p:tav tm="100000">
                                          <p:val>
                                            <p:strVal val="#ppt_x"/>
                                          </p:val>
                                        </p:tav>
                                      </p:tavLst>
                                    </p:anim>
                                    <p:anim calcmode="lin" valueType="num">
                                      <p:cBhvr additive="base">
                                        <p:cTn id="6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1000" fill="hold"/>
                                        <p:tgtEl>
                                          <p:spTgt spid="14"/>
                                        </p:tgtEl>
                                        <p:attrNameLst>
                                          <p:attrName>ppt_x</p:attrName>
                                        </p:attrNameLst>
                                      </p:cBhvr>
                                      <p:tavLst>
                                        <p:tav tm="0">
                                          <p:val>
                                            <p:strVal val="#ppt_x"/>
                                          </p:val>
                                        </p:tav>
                                        <p:tav tm="100000">
                                          <p:val>
                                            <p:strVal val="#ppt_x"/>
                                          </p:val>
                                        </p:tav>
                                      </p:tavLst>
                                    </p:anim>
                                    <p:anim calcmode="lin" valueType="num">
                                      <p:cBhvr additive="base">
                                        <p:cTn id="69"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1000" fill="hold"/>
                                        <p:tgtEl>
                                          <p:spTgt spid="15"/>
                                        </p:tgtEl>
                                        <p:attrNameLst>
                                          <p:attrName>ppt_x</p:attrName>
                                        </p:attrNameLst>
                                      </p:cBhvr>
                                      <p:tavLst>
                                        <p:tav tm="0">
                                          <p:val>
                                            <p:strVal val="#ppt_x"/>
                                          </p:val>
                                        </p:tav>
                                        <p:tav tm="100000">
                                          <p:val>
                                            <p:strVal val="#ppt_x"/>
                                          </p:val>
                                        </p:tav>
                                      </p:tavLst>
                                    </p:anim>
                                    <p:anim calcmode="lin" valueType="num">
                                      <p:cBhvr additive="base">
                                        <p:cTn id="75"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1000" fill="hold"/>
                                        <p:tgtEl>
                                          <p:spTgt spid="16"/>
                                        </p:tgtEl>
                                        <p:attrNameLst>
                                          <p:attrName>ppt_x</p:attrName>
                                        </p:attrNameLst>
                                      </p:cBhvr>
                                      <p:tavLst>
                                        <p:tav tm="0">
                                          <p:val>
                                            <p:strVal val="#ppt_x"/>
                                          </p:val>
                                        </p:tav>
                                        <p:tav tm="100000">
                                          <p:val>
                                            <p:strVal val="#ppt_x"/>
                                          </p:val>
                                        </p:tav>
                                      </p:tavLst>
                                    </p:anim>
                                    <p:anim calcmode="lin" valueType="num">
                                      <p:cBhvr additive="base">
                                        <p:cTn id="81"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900" fill="hold"/>
                                        <p:tgtEl>
                                          <p:spTgt spid="17"/>
                                        </p:tgtEl>
                                        <p:attrNameLst>
                                          <p:attrName>ppt_w</p:attrName>
                                        </p:attrNameLst>
                                      </p:cBhvr>
                                      <p:tavLst>
                                        <p:tav tm="0">
                                          <p:val>
                                            <p:fltVal val="0"/>
                                          </p:val>
                                        </p:tav>
                                        <p:tav tm="100000">
                                          <p:val>
                                            <p:strVal val="#ppt_w"/>
                                          </p:val>
                                        </p:tav>
                                      </p:tavLst>
                                    </p:anim>
                                    <p:anim calcmode="lin" valueType="num">
                                      <p:cBhvr>
                                        <p:cTn id="87" dur="900" fill="hold"/>
                                        <p:tgtEl>
                                          <p:spTgt spid="17"/>
                                        </p:tgtEl>
                                        <p:attrNameLst>
                                          <p:attrName>ppt_h</p:attrName>
                                        </p:attrNameLst>
                                      </p:cBhvr>
                                      <p:tavLst>
                                        <p:tav tm="0">
                                          <p:val>
                                            <p:fltVal val="0"/>
                                          </p:val>
                                        </p:tav>
                                        <p:tav tm="100000">
                                          <p:val>
                                            <p:strVal val="#ppt_h"/>
                                          </p:val>
                                        </p:tav>
                                      </p:tavLst>
                                    </p:anim>
                                    <p:animEffect transition="in" filter="fade">
                                      <p:cBhvr>
                                        <p:cTn id="88" dur="900"/>
                                        <p:tgtEl>
                                          <p:spTgt spid="17"/>
                                        </p:tgtEl>
                                      </p:cBhvr>
                                    </p:animEffect>
                                  </p:childTnLst>
                                </p:cTn>
                              </p:par>
                              <p:par>
                                <p:cTn id="89" presetID="50" presetClass="path" presetSubtype="0" accel="50000" decel="50000" fill="hold" grpId="1" nodeType="withEffect">
                                  <p:stCondLst>
                                    <p:cond delay="0"/>
                                  </p:stCondLst>
                                  <p:childTnLst>
                                    <p:animMotion origin="layout" path="M 1.66667E-6 3.7037E-6 L -0.14948 3.7037E-6 C -0.21654 3.7037E-6 -0.29896 0.06689 -0.29896 0.12152 L -0.29896 0.24305 " pathEditMode="relative" rAng="0" ptsTypes="AAAA">
                                      <p:cBhvr>
                                        <p:cTn id="90" dur="2000" fill="hold"/>
                                        <p:tgtEl>
                                          <p:spTgt spid="17"/>
                                        </p:tgtEl>
                                        <p:attrNameLst>
                                          <p:attrName>ppt_x</p:attrName>
                                          <p:attrName>ppt_y</p:attrName>
                                        </p:attrNameLst>
                                      </p:cBhvr>
                                      <p:rCtr x="-14948" y="12153"/>
                                    </p:animMotion>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900" fill="hold"/>
                                        <p:tgtEl>
                                          <p:spTgt spid="18"/>
                                        </p:tgtEl>
                                        <p:attrNameLst>
                                          <p:attrName>ppt_w</p:attrName>
                                        </p:attrNameLst>
                                      </p:cBhvr>
                                      <p:tavLst>
                                        <p:tav tm="0">
                                          <p:val>
                                            <p:fltVal val="0"/>
                                          </p:val>
                                        </p:tav>
                                        <p:tav tm="100000">
                                          <p:val>
                                            <p:strVal val="#ppt_w"/>
                                          </p:val>
                                        </p:tav>
                                      </p:tavLst>
                                    </p:anim>
                                    <p:anim calcmode="lin" valueType="num">
                                      <p:cBhvr>
                                        <p:cTn id="96" dur="900" fill="hold"/>
                                        <p:tgtEl>
                                          <p:spTgt spid="18"/>
                                        </p:tgtEl>
                                        <p:attrNameLst>
                                          <p:attrName>ppt_h</p:attrName>
                                        </p:attrNameLst>
                                      </p:cBhvr>
                                      <p:tavLst>
                                        <p:tav tm="0">
                                          <p:val>
                                            <p:fltVal val="0"/>
                                          </p:val>
                                        </p:tav>
                                        <p:tav tm="100000">
                                          <p:val>
                                            <p:strVal val="#ppt_h"/>
                                          </p:val>
                                        </p:tav>
                                      </p:tavLst>
                                    </p:anim>
                                    <p:animEffect transition="in" filter="fade">
                                      <p:cBhvr>
                                        <p:cTn id="97" dur="900"/>
                                        <p:tgtEl>
                                          <p:spTgt spid="18"/>
                                        </p:tgtEl>
                                      </p:cBhvr>
                                    </p:animEffect>
                                  </p:childTnLst>
                                </p:cTn>
                              </p:par>
                              <p:par>
                                <p:cTn id="98" presetID="50" presetClass="path" presetSubtype="0" accel="50000" decel="50000" fill="hold" grpId="1" nodeType="withEffect">
                                  <p:stCondLst>
                                    <p:cond delay="0"/>
                                  </p:stCondLst>
                                  <p:childTnLst>
                                    <p:animMotion origin="layout" path="M -3.95833E-6 0.00532 L 0.16745 0.00532 C 0.24245 0.00532 0.33503 0.10277 0.33503 0.18217 L 0.33503 0.35902 " pathEditMode="relative" rAng="0" ptsTypes="AAAA">
                                      <p:cBhvr>
                                        <p:cTn id="99" dur="2000" fill="hold"/>
                                        <p:tgtEl>
                                          <p:spTgt spid="18"/>
                                        </p:tgtEl>
                                        <p:attrNameLst>
                                          <p:attrName>ppt_x</p:attrName>
                                          <p:attrName>ppt_y</p:attrName>
                                        </p:attrNameLst>
                                      </p:cBhvr>
                                      <p:rCtr x="16745" y="1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7" grpId="1" animBg="1"/>
      <p:bldP spid="18" grpId="0" animBg="1"/>
      <p:bldP spid="1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(10)</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37491459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6135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057671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10995"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400" dirty="0">
                    <a:latin typeface="Sakkal Majalla" panose="02000000000000000000" pitchFamily="2" charset="-78"/>
                    <a:cs typeface="Sakkal Majalla" panose="02000000000000000000" pitchFamily="2" charset="-78"/>
                  </a:rPr>
                  <a:t>(</a:t>
                </a:r>
                <a:r>
                  <a:rPr lang="ar-SA" sz="2400" u="sng" dirty="0">
                    <a:solidFill>
                      <a:schemeClr val="tx1"/>
                    </a:solidFill>
                    <a:latin typeface="Sakkal Majalla" panose="02000000000000000000" pitchFamily="2" charset="-78"/>
                    <a:cs typeface="Sakkal Majalla" panose="02000000000000000000" pitchFamily="2" charset="-78"/>
                  </a:rPr>
                  <a:t>وَيَوْمَ يَحْشُرُهُمْ</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وَمَا يَعْبُدُونَ مِن دُونِ اللَّهِ فَيَقُولُ أَأَنتُمْ أَضْلَلْتُمْ عِبَادِي هَؤُلاء أَمْ هُمْ ضَلُّوا السَّبِيلَ (17)) سورة الفرقان</a:t>
                </a:r>
                <a:endParaRPr lang="en-US" sz="32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688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03402281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03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996022941"/>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10996"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rtl="1"/>
                <a:r>
                  <a:rPr lang="ar-SA" sz="2400" dirty="0">
                    <a:latin typeface="Sakkal Majalla" panose="02000000000000000000" pitchFamily="2" charset="-78"/>
                    <a:cs typeface="Sakkal Majalla" panose="02000000000000000000" pitchFamily="2" charset="-78"/>
                  </a:rPr>
                  <a:t>(وَلَوْ أَنَّ لِكُلِّ نَفْسٍ ظَلَمَتْ مَا فِي الأَرْضِ لافْتَدَتْ بِهِ وَأَسَرُّواْ النَّدَامَةَ لَمَّا رَأَوُاْ الْعَذَابَ </a:t>
                </a:r>
                <a:r>
                  <a:rPr lang="ar-SA" sz="2400" u="sng" dirty="0">
                    <a:solidFill>
                      <a:schemeClr val="tx1"/>
                    </a:solidFill>
                    <a:latin typeface="Sakkal Majalla" panose="02000000000000000000" pitchFamily="2" charset="-78"/>
                    <a:cs typeface="Sakkal Majalla" panose="02000000000000000000" pitchFamily="2" charset="-78"/>
                  </a:rPr>
                  <a:t>وَقُضِيَ بَيْنَهُم بِالْقِسْطِ</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وَهُمْ لاَ يُظْلَمُونَ (54))</a:t>
                </a:r>
                <a:endParaRPr lang="en-US" sz="24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
        <p:nvSpPr>
          <p:cNvPr id="4" name="TextBox 3">
            <a:extLst>
              <a:ext uri="{FF2B5EF4-FFF2-40B4-BE49-F238E27FC236}">
                <a16:creationId xmlns:a16="http://schemas.microsoft.com/office/drawing/2014/main" id="{8E7B31B6-C0E4-4E87-821B-78CBB9A30CF7}"/>
              </a:ext>
            </a:extLst>
          </p:cNvPr>
          <p:cNvSpPr txBox="1"/>
          <p:nvPr/>
        </p:nvSpPr>
        <p:spPr>
          <a:xfrm>
            <a:off x="6500683" y="3484852"/>
            <a:ext cx="582206" cy="1200329"/>
          </a:xfrm>
          <a:prstGeom prst="rect">
            <a:avLst/>
          </a:prstGeom>
          <a:noFill/>
        </p:spPr>
        <p:txBody>
          <a:bodyPr wrap="square" rtlCol="0">
            <a:spAutoFit/>
          </a:bodyPr>
          <a:lstStyle/>
          <a:p>
            <a:pPr algn="r" rtl="1"/>
            <a:r>
              <a:rPr lang="ar-SA" sz="7200" dirty="0">
                <a:latin typeface="Sakkal Majalla" panose="02000000000000000000" pitchFamily="2" charset="-78"/>
                <a:cs typeface="Sakkal Majalla" panose="02000000000000000000" pitchFamily="2" charset="-78"/>
              </a:rPr>
              <a:t>س</a:t>
            </a:r>
            <a:endParaRPr lang="en-US" sz="2800" dirty="0">
              <a:latin typeface="Sakkal Majalla" panose="02000000000000000000" pitchFamily="2" charset="-78"/>
              <a:cs typeface="Sakkal Majalla" panose="02000000000000000000" pitchFamily="2" charset="-78"/>
            </a:endParaRPr>
          </a:p>
        </p:txBody>
      </p:sp>
      <p:sp>
        <p:nvSpPr>
          <p:cNvPr id="17" name="TextBox 16">
            <a:extLst>
              <a:ext uri="{FF2B5EF4-FFF2-40B4-BE49-F238E27FC236}">
                <a16:creationId xmlns:a16="http://schemas.microsoft.com/office/drawing/2014/main" id="{104B1B4A-DAD1-4991-BE1F-460B1FAB47DA}"/>
              </a:ext>
            </a:extLst>
          </p:cNvPr>
          <p:cNvSpPr txBox="1"/>
          <p:nvPr/>
        </p:nvSpPr>
        <p:spPr>
          <a:xfrm>
            <a:off x="2865372" y="3345479"/>
            <a:ext cx="944881" cy="1446550"/>
          </a:xfrm>
          <a:prstGeom prst="rect">
            <a:avLst/>
          </a:prstGeom>
          <a:noFill/>
        </p:spPr>
        <p:txBody>
          <a:bodyPr wrap="square" rtlCol="0">
            <a:spAutoFit/>
          </a:bodyPr>
          <a:lstStyle/>
          <a:p>
            <a:pPr algn="r" rtl="1"/>
            <a:r>
              <a:rPr lang="ar-SA" sz="8800" dirty="0">
                <a:latin typeface="Sakkal Majalla" panose="02000000000000000000" pitchFamily="2" charset="-78"/>
                <a:cs typeface="Sakkal Majalla" panose="02000000000000000000" pitchFamily="2" charset="-78"/>
              </a:rPr>
              <a:t>سـ</a:t>
            </a:r>
            <a:endParaRPr lang="en-US" sz="2800" dirty="0">
              <a:latin typeface="Sakkal Majalla" panose="02000000000000000000" pitchFamily="2" charset="-78"/>
              <a:cs typeface="Sakkal Majalla" panose="02000000000000000000" pitchFamily="2" charset="-78"/>
            </a:endParaRPr>
          </a:p>
        </p:txBody>
      </p:sp>
      <p:cxnSp>
        <p:nvCxnSpPr>
          <p:cNvPr id="7" name="Straight Arrow Connector 6">
            <a:extLst>
              <a:ext uri="{FF2B5EF4-FFF2-40B4-BE49-F238E27FC236}">
                <a16:creationId xmlns:a16="http://schemas.microsoft.com/office/drawing/2014/main" id="{D847CB7F-F3A5-4B4E-8BF9-D1C59628189B}"/>
              </a:ext>
            </a:extLst>
          </p:cNvPr>
          <p:cNvCxnSpPr/>
          <p:nvPr/>
        </p:nvCxnSpPr>
        <p:spPr>
          <a:xfrm>
            <a:off x="2976880" y="2143760"/>
            <a:ext cx="4978400" cy="0"/>
          </a:xfrm>
          <a:prstGeom prst="straightConnector1">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165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1" nodeType="clickEffect">
                                  <p:stCondLst>
                                    <p:cond delay="0"/>
                                  </p:stCondLst>
                                  <p:childTnLst>
                                    <p:set>
                                      <p:cBhvr>
                                        <p:cTn id="110" dur="1" fill="hold">
                                          <p:stCondLst>
                                            <p:cond delay="0"/>
                                          </p:stCondLst>
                                        </p:cTn>
                                        <p:tgtEl>
                                          <p:spTgt spid="4"/>
                                        </p:tgtEl>
                                        <p:attrNameLst>
                                          <p:attrName>style.visibility</p:attrName>
                                        </p:attrNameLst>
                                      </p:cBhvr>
                                      <p:to>
                                        <p:strVal val="visible"/>
                                      </p:to>
                                    </p:set>
                                    <p:anim calcmode="lin" valueType="num">
                                      <p:cBhvr>
                                        <p:cTn id="111" dur="1900" fill="hold"/>
                                        <p:tgtEl>
                                          <p:spTgt spid="4"/>
                                        </p:tgtEl>
                                        <p:attrNameLst>
                                          <p:attrName>ppt_w</p:attrName>
                                        </p:attrNameLst>
                                      </p:cBhvr>
                                      <p:tavLst>
                                        <p:tav tm="0">
                                          <p:val>
                                            <p:fltVal val="0"/>
                                          </p:val>
                                        </p:tav>
                                        <p:tav tm="100000">
                                          <p:val>
                                            <p:strVal val="#ppt_w"/>
                                          </p:val>
                                        </p:tav>
                                      </p:tavLst>
                                    </p:anim>
                                    <p:anim calcmode="lin" valueType="num">
                                      <p:cBhvr>
                                        <p:cTn id="112" dur="1900" fill="hold"/>
                                        <p:tgtEl>
                                          <p:spTgt spid="4"/>
                                        </p:tgtEl>
                                        <p:attrNameLst>
                                          <p:attrName>ppt_h</p:attrName>
                                        </p:attrNameLst>
                                      </p:cBhvr>
                                      <p:tavLst>
                                        <p:tav tm="0">
                                          <p:val>
                                            <p:fltVal val="0"/>
                                          </p:val>
                                        </p:tav>
                                        <p:tav tm="100000">
                                          <p:val>
                                            <p:strVal val="#ppt_h"/>
                                          </p:val>
                                        </p:tav>
                                      </p:tavLst>
                                    </p:anim>
                                    <p:animEffect transition="in" filter="fade">
                                      <p:cBhvr>
                                        <p:cTn id="113" dur="1900"/>
                                        <p:tgtEl>
                                          <p:spTgt spid="4"/>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2000" fill="hold"/>
                                        <p:tgtEl>
                                          <p:spTgt spid="17"/>
                                        </p:tgtEl>
                                        <p:attrNameLst>
                                          <p:attrName>ppt_w</p:attrName>
                                        </p:attrNameLst>
                                      </p:cBhvr>
                                      <p:tavLst>
                                        <p:tav tm="0">
                                          <p:val>
                                            <p:fltVal val="0"/>
                                          </p:val>
                                        </p:tav>
                                        <p:tav tm="100000">
                                          <p:val>
                                            <p:strVal val="#ppt_w"/>
                                          </p:val>
                                        </p:tav>
                                      </p:tavLst>
                                    </p:anim>
                                    <p:anim calcmode="lin" valueType="num">
                                      <p:cBhvr>
                                        <p:cTn id="117" dur="2000" fill="hold"/>
                                        <p:tgtEl>
                                          <p:spTgt spid="17"/>
                                        </p:tgtEl>
                                        <p:attrNameLst>
                                          <p:attrName>ppt_h</p:attrName>
                                        </p:attrNameLst>
                                      </p:cBhvr>
                                      <p:tavLst>
                                        <p:tav tm="0">
                                          <p:val>
                                            <p:fltVal val="0"/>
                                          </p:val>
                                        </p:tav>
                                        <p:tav tm="100000">
                                          <p:val>
                                            <p:strVal val="#ppt_h"/>
                                          </p:val>
                                        </p:tav>
                                      </p:tavLst>
                                    </p:anim>
                                    <p:animEffect transition="in" filter="fade">
                                      <p:cBhvr>
                                        <p:cTn id="118" dur="2000"/>
                                        <p:tgtEl>
                                          <p:spTgt spid="17"/>
                                        </p:tgtEl>
                                      </p:cBhvr>
                                    </p:animEffect>
                                  </p:childTnLst>
                                </p:cTn>
                              </p:par>
                              <p:par>
                                <p:cTn id="119" presetID="50" presetClass="path" presetSubtype="0" accel="50000" decel="50000" fill="hold" grpId="0" nodeType="withEffect">
                                  <p:stCondLst>
                                    <p:cond delay="0"/>
                                  </p:stCondLst>
                                  <p:childTnLst>
                                    <p:animMotion origin="layout" path="M -1.25E-6 -1.85185E-6 L 0.0711 -1.85185E-6 C 0.10287 -1.85185E-6 0.14219 -0.08032 0.14219 -0.14537 L 0.14219 -0.29051 " pathEditMode="relative" rAng="0" ptsTypes="AAAA">
                                      <p:cBhvr>
                                        <p:cTn id="120" dur="2000" fill="hold"/>
                                        <p:tgtEl>
                                          <p:spTgt spid="4"/>
                                        </p:tgtEl>
                                        <p:attrNameLst>
                                          <p:attrName>ppt_x</p:attrName>
                                          <p:attrName>ppt_y</p:attrName>
                                        </p:attrNameLst>
                                      </p:cBhvr>
                                      <p:rCtr x="7109" y="-14537"/>
                                    </p:animMotion>
                                  </p:childTnLst>
                                </p:cTn>
                              </p:par>
                              <p:par>
                                <p:cTn id="121" presetID="50" presetClass="path" presetSubtype="0" accel="50000" decel="50000" fill="hold" grpId="1" nodeType="withEffect">
                                  <p:stCondLst>
                                    <p:cond delay="0"/>
                                  </p:stCondLst>
                                  <p:childTnLst>
                                    <p:animMotion origin="layout" path="M 2.08333E-6 2.96296E-6 L -0.04349 2.96296E-6 C -0.06289 2.96296E-6 -0.08698 -0.07963 -0.08698 -0.14422 L -0.08698 -0.2882 " pathEditMode="relative" rAng="0" ptsTypes="AAAA">
                                      <p:cBhvr>
                                        <p:cTn id="122" dur="2000" fill="hold"/>
                                        <p:tgtEl>
                                          <p:spTgt spid="17"/>
                                        </p:tgtEl>
                                        <p:attrNameLst>
                                          <p:attrName>ppt_x</p:attrName>
                                          <p:attrName>ppt_y</p:attrName>
                                        </p:attrNameLst>
                                      </p:cBhvr>
                                      <p:rCtr x="-4349" y="-14421"/>
                                    </p:animMotion>
                                  </p:childTnLst>
                                </p:cTn>
                              </p:par>
                              <p:par>
                                <p:cTn id="123" presetID="16" presetClass="entr" presetSubtype="37" fill="hold" nodeType="withEffect">
                                  <p:stCondLst>
                                    <p:cond delay="2000"/>
                                  </p:stCondLst>
                                  <p:childTnLst>
                                    <p:set>
                                      <p:cBhvr>
                                        <p:cTn id="124" dur="1" fill="hold">
                                          <p:stCondLst>
                                            <p:cond delay="0"/>
                                          </p:stCondLst>
                                        </p:cTn>
                                        <p:tgtEl>
                                          <p:spTgt spid="7"/>
                                        </p:tgtEl>
                                        <p:attrNameLst>
                                          <p:attrName>style.visibility</p:attrName>
                                        </p:attrNameLst>
                                      </p:cBhvr>
                                      <p:to>
                                        <p:strVal val="visible"/>
                                      </p:to>
                                    </p:set>
                                    <p:animEffect transition="in" filter="barn(outVertical)">
                                      <p:cBhvr>
                                        <p:cTn id="125"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4" grpId="0"/>
      <p:bldP spid="4" grpId="1"/>
      <p:bldP spid="1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78898714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488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67307135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63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14970941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793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16</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54056897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21889"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7830037"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400" dirty="0">
                    <a:latin typeface="Sakkal Majalla" panose="02000000000000000000" pitchFamily="2" charset="-78"/>
                    <a:cs typeface="Sakkal Majalla" panose="02000000000000000000" pitchFamily="2" charset="-78"/>
                  </a:rPr>
                  <a:t>(وَقَالَ مُوسَى رَبَّنَا إِنَّكَ آتَيْتَ </a:t>
                </a:r>
                <a:r>
                  <a:rPr lang="ar-SA" sz="2400" u="sng" dirty="0">
                    <a:solidFill>
                      <a:schemeClr val="tx1"/>
                    </a:solidFill>
                    <a:latin typeface="Sakkal Majalla" panose="02000000000000000000" pitchFamily="2" charset="-78"/>
                    <a:cs typeface="Sakkal Majalla" panose="02000000000000000000" pitchFamily="2" charset="-78"/>
                  </a:rPr>
                  <a:t>فِرْعَوْنَ وَمَلأهُ</a:t>
                </a:r>
                <a:r>
                  <a:rPr lang="ar-SA" sz="2400" dirty="0">
                    <a:solidFill>
                      <a:schemeClr val="tx1"/>
                    </a:solidFill>
                    <a:latin typeface="Sakkal Majalla" panose="02000000000000000000" pitchFamily="2" charset="-78"/>
                    <a:cs typeface="Sakkal Majalla" panose="02000000000000000000" pitchFamily="2" charset="-78"/>
                  </a:rPr>
                  <a:t> </a:t>
                </a:r>
                <a:r>
                  <a:rPr lang="ar-SA" sz="2400" dirty="0">
                    <a:latin typeface="Sakkal Majalla" panose="02000000000000000000" pitchFamily="2" charset="-78"/>
                    <a:cs typeface="Sakkal Majalla" panose="02000000000000000000" pitchFamily="2" charset="-78"/>
                  </a:rPr>
                  <a:t>زِينَةً وَأَمْوَالاً فِي الْحَيَاةِ الدُّنْيَا رَبَّنَا لِيُضِلُّواْ عَن سَبِيلِكَ رَبَّنَا اطْمِسْ عَلَى أَمْوَالِهِمْ وَاشْدُدْ عَلَى قُلُوبِهِمْ فَلاَ يُؤْمِنُواْ حَتَّى يَرَوُاْ الْعَذَابَ الأَلِيمَ (88))</a:t>
                </a:r>
                <a:endParaRPr lang="en-US" sz="32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154114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17</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36857248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0995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18</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71536673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341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7A6F798-8591-458B-B3B3-5B1550FA0328}"/>
              </a:ext>
            </a:extLst>
          </p:cNvPr>
          <p:cNvSpPr/>
          <p:nvPr/>
        </p:nvSpPr>
        <p:spPr>
          <a:xfrm>
            <a:off x="3377940" y="3048000"/>
            <a:ext cx="5436121" cy="835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3200" dirty="0">
                <a:latin typeface="Sakkal Majalla" panose="02000000000000000000" pitchFamily="2" charset="-78"/>
                <a:cs typeface="Sakkal Majalla" panose="02000000000000000000" pitchFamily="2" charset="-78"/>
              </a:rPr>
              <a:t>كم مرة ذُكرت (تتذكرون) وما الضابط</a:t>
            </a:r>
            <a:r>
              <a:rPr lang="en-US" sz="3200" dirty="0">
                <a:latin typeface="Sakkal Majalla" panose="02000000000000000000" pitchFamily="2" charset="-78"/>
                <a:cs typeface="Sakkal Majalla" panose="02000000000000000000" pitchFamily="2" charset="-78"/>
              </a:rPr>
              <a:t> </a:t>
            </a:r>
            <a:endParaRPr lang="en-US" sz="3200" dirty="0"/>
          </a:p>
        </p:txBody>
      </p:sp>
      <p:sp>
        <p:nvSpPr>
          <p:cNvPr id="6" name="Rectangle: Rounded Corners 5">
            <a:extLst>
              <a:ext uri="{FF2B5EF4-FFF2-40B4-BE49-F238E27FC236}">
                <a16:creationId xmlns:a16="http://schemas.microsoft.com/office/drawing/2014/main" id="{390459DD-34CA-41AD-9B01-C7768A721ADC}"/>
              </a:ext>
            </a:extLst>
          </p:cNvPr>
          <p:cNvSpPr/>
          <p:nvPr/>
        </p:nvSpPr>
        <p:spPr>
          <a:xfrm>
            <a:off x="5079476" y="3161906"/>
            <a:ext cx="2033048" cy="607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ثلاثة مواضع</a:t>
            </a:r>
            <a:endParaRPr lang="en-US" sz="2800" dirty="0">
              <a:latin typeface="Sakkal Majalla" panose="02000000000000000000" pitchFamily="2" charset="-78"/>
              <a:cs typeface="Sakkal Majalla" panose="02000000000000000000" pitchFamily="2" charset="-78"/>
            </a:endParaRPr>
          </a:p>
        </p:txBody>
      </p:sp>
      <p:sp>
        <p:nvSpPr>
          <p:cNvPr id="7" name="Rectangle: Rounded Corners 6">
            <a:extLst>
              <a:ext uri="{FF2B5EF4-FFF2-40B4-BE49-F238E27FC236}">
                <a16:creationId xmlns:a16="http://schemas.microsoft.com/office/drawing/2014/main" id="{9D5F7F0D-CF52-4365-89AB-4CF588E2EED0}"/>
              </a:ext>
            </a:extLst>
          </p:cNvPr>
          <p:cNvSpPr/>
          <p:nvPr/>
        </p:nvSpPr>
        <p:spPr>
          <a:xfrm>
            <a:off x="644167" y="636309"/>
            <a:ext cx="2733773" cy="73529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(قليلًا ما تتذكرون)</a:t>
            </a:r>
            <a:endParaRPr lang="en-US" sz="2800" dirty="0">
              <a:latin typeface="Sakkal Majalla" panose="02000000000000000000" pitchFamily="2" charset="-78"/>
              <a:cs typeface="Sakkal Majalla" panose="02000000000000000000" pitchFamily="2" charset="-78"/>
            </a:endParaRPr>
          </a:p>
        </p:txBody>
      </p:sp>
      <p:sp>
        <p:nvSpPr>
          <p:cNvPr id="8" name="Rectangle: Rounded Corners 7">
            <a:extLst>
              <a:ext uri="{FF2B5EF4-FFF2-40B4-BE49-F238E27FC236}">
                <a16:creationId xmlns:a16="http://schemas.microsoft.com/office/drawing/2014/main" id="{9658BC04-7194-45ED-BD1C-FEE5A7EFA0DA}"/>
              </a:ext>
            </a:extLst>
          </p:cNvPr>
          <p:cNvSpPr/>
          <p:nvPr/>
        </p:nvSpPr>
        <p:spPr>
          <a:xfrm>
            <a:off x="8814061" y="636309"/>
            <a:ext cx="2733773" cy="73529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(أفلا تتذكرون)</a:t>
            </a:r>
            <a:endParaRPr lang="en-US" sz="2800" dirty="0">
              <a:latin typeface="Sakkal Majalla" panose="02000000000000000000" pitchFamily="2" charset="-78"/>
              <a:cs typeface="Sakkal Majalla" panose="02000000000000000000" pitchFamily="2" charset="-78"/>
            </a:endParaRPr>
          </a:p>
        </p:txBody>
      </p:sp>
      <p:sp>
        <p:nvSpPr>
          <p:cNvPr id="9" name="Rectangle: Rounded Corners 8">
            <a:extLst>
              <a:ext uri="{FF2B5EF4-FFF2-40B4-BE49-F238E27FC236}">
                <a16:creationId xmlns:a16="http://schemas.microsoft.com/office/drawing/2014/main" id="{4AFBA816-121A-435A-A2E9-E23C7A08E558}"/>
              </a:ext>
            </a:extLst>
          </p:cNvPr>
          <p:cNvSpPr/>
          <p:nvPr/>
        </p:nvSpPr>
        <p:spPr>
          <a:xfrm>
            <a:off x="10099038" y="1554478"/>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السجدة</a:t>
            </a:r>
            <a:endParaRPr lang="en-US" sz="2800" dirty="0">
              <a:latin typeface="Sakkal Majalla" panose="02000000000000000000" pitchFamily="2" charset="-78"/>
              <a:cs typeface="Sakkal Majalla" panose="02000000000000000000" pitchFamily="2" charset="-78"/>
            </a:endParaRPr>
          </a:p>
        </p:txBody>
      </p:sp>
      <p:sp>
        <p:nvSpPr>
          <p:cNvPr id="10" name="Rectangle: Rounded Corners 9">
            <a:extLst>
              <a:ext uri="{FF2B5EF4-FFF2-40B4-BE49-F238E27FC236}">
                <a16:creationId xmlns:a16="http://schemas.microsoft.com/office/drawing/2014/main" id="{F8C06E5A-67FD-45A4-B032-37A5F63EB20A}"/>
              </a:ext>
            </a:extLst>
          </p:cNvPr>
          <p:cNvSpPr/>
          <p:nvPr/>
        </p:nvSpPr>
        <p:spPr>
          <a:xfrm>
            <a:off x="10099038" y="2346957"/>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الأنعام</a:t>
            </a:r>
            <a:endParaRPr lang="en-US" sz="2800" dirty="0">
              <a:latin typeface="Sakkal Majalla" panose="02000000000000000000" pitchFamily="2" charset="-78"/>
              <a:cs typeface="Sakkal Majalla" panose="02000000000000000000" pitchFamily="2" charset="-78"/>
            </a:endParaRPr>
          </a:p>
        </p:txBody>
      </p:sp>
      <p:sp>
        <p:nvSpPr>
          <p:cNvPr id="11" name="Rectangle: Rounded Corners 10">
            <a:extLst>
              <a:ext uri="{FF2B5EF4-FFF2-40B4-BE49-F238E27FC236}">
                <a16:creationId xmlns:a16="http://schemas.microsoft.com/office/drawing/2014/main" id="{17FFD98C-657E-4731-964A-FC961956F400}"/>
              </a:ext>
            </a:extLst>
          </p:cNvPr>
          <p:cNvSpPr/>
          <p:nvPr/>
        </p:nvSpPr>
        <p:spPr>
          <a:xfrm>
            <a:off x="669828" y="1554477"/>
            <a:ext cx="1448793" cy="60960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غافر</a:t>
            </a:r>
            <a:endParaRPr lang="en-US" sz="2800" dirty="0">
              <a:latin typeface="Sakkal Majalla" panose="02000000000000000000" pitchFamily="2" charset="-78"/>
              <a:cs typeface="Sakkal Majalla" panose="02000000000000000000" pitchFamily="2" charset="-78"/>
            </a:endParaRPr>
          </a:p>
        </p:txBody>
      </p:sp>
      <p:sp>
        <p:nvSpPr>
          <p:cNvPr id="13" name="Rectangle: Rounded Corners 12">
            <a:extLst>
              <a:ext uri="{FF2B5EF4-FFF2-40B4-BE49-F238E27FC236}">
                <a16:creationId xmlns:a16="http://schemas.microsoft.com/office/drawing/2014/main" id="{30FD7B17-0F9F-400B-BFA2-97BE4007E2B9}"/>
              </a:ext>
            </a:extLst>
          </p:cNvPr>
          <p:cNvSpPr/>
          <p:nvPr/>
        </p:nvSpPr>
        <p:spPr>
          <a:xfrm>
            <a:off x="10099038" y="1554477"/>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سجدت</a:t>
            </a:r>
            <a:endParaRPr lang="en-US" sz="2800" dirty="0">
              <a:latin typeface="Sakkal Majalla" panose="02000000000000000000" pitchFamily="2" charset="-78"/>
              <a:cs typeface="Sakkal Majalla" panose="02000000000000000000" pitchFamily="2" charset="-78"/>
            </a:endParaRPr>
          </a:p>
        </p:txBody>
      </p:sp>
      <p:sp>
        <p:nvSpPr>
          <p:cNvPr id="14" name="Rectangle: Rounded Corners 13">
            <a:extLst>
              <a:ext uri="{FF2B5EF4-FFF2-40B4-BE49-F238E27FC236}">
                <a16:creationId xmlns:a16="http://schemas.microsoft.com/office/drawing/2014/main" id="{B13183AA-888B-4601-901F-0815652A8DDC}"/>
              </a:ext>
            </a:extLst>
          </p:cNvPr>
          <p:cNvSpPr/>
          <p:nvPr/>
        </p:nvSpPr>
        <p:spPr>
          <a:xfrm>
            <a:off x="10099038" y="2346953"/>
            <a:ext cx="1448793" cy="60960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rtl="1"/>
            <a:r>
              <a:rPr lang="ar-SA" sz="2800" dirty="0">
                <a:latin typeface="Sakkal Majalla" panose="02000000000000000000" pitchFamily="2" charset="-78"/>
                <a:cs typeface="Sakkal Majalla" panose="02000000000000000000" pitchFamily="2" charset="-78"/>
              </a:rPr>
              <a:t>الأنعام</a:t>
            </a:r>
            <a:endParaRPr lang="en-US" sz="2800" dirty="0">
              <a:latin typeface="Sakkal Majalla" panose="02000000000000000000" pitchFamily="2" charset="-78"/>
              <a:cs typeface="Sakkal Majalla" panose="02000000000000000000" pitchFamily="2" charset="-78"/>
            </a:endParaRPr>
          </a:p>
        </p:txBody>
      </p:sp>
      <p:sp>
        <p:nvSpPr>
          <p:cNvPr id="17" name="Rectangle: Rounded Corners 16">
            <a:extLst>
              <a:ext uri="{FF2B5EF4-FFF2-40B4-BE49-F238E27FC236}">
                <a16:creationId xmlns:a16="http://schemas.microsoft.com/office/drawing/2014/main" id="{22685027-F24D-4D2C-965B-BE720FE1E976}"/>
              </a:ext>
            </a:extLst>
          </p:cNvPr>
          <p:cNvSpPr/>
          <p:nvPr/>
        </p:nvSpPr>
        <p:spPr>
          <a:xfrm>
            <a:off x="663860" y="1554476"/>
            <a:ext cx="1448793" cy="60960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ar-SA" sz="2800" dirty="0">
                <a:latin typeface="Sakkal Majalla" panose="02000000000000000000" pitchFamily="2" charset="-78"/>
                <a:cs typeface="Sakkal Majalla" panose="02000000000000000000" pitchFamily="2" charset="-78"/>
              </a:rPr>
              <a:t>للغافر</a:t>
            </a:r>
            <a:endParaRPr lang="en-US"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62062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4.07407E-6 L 0 -0.25 " pathEditMode="relative" rAng="0" ptsTypes="AA">
                                      <p:cBhvr>
                                        <p:cTn id="6" dur="2000" fill="hold"/>
                                        <p:tgtEl>
                                          <p:spTgt spid="5"/>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ppt_x"/>
                                          </p:val>
                                        </p:tav>
                                        <p:tav tm="100000">
                                          <p:val>
                                            <p:strVal val="#ppt_x"/>
                                          </p:val>
                                        </p:tav>
                                      </p:tavLst>
                                    </p:anim>
                                    <p:anim calcmode="lin" valueType="num">
                                      <p:cBhvr additive="base">
                                        <p:cTn id="31" dur="1000" fill="hold"/>
                                        <p:tgtEl>
                                          <p:spTgt spid="9"/>
                                        </p:tgtEl>
                                        <p:attrNameLst>
                                          <p:attrName>ppt_y</p:attrName>
                                        </p:attrNameLst>
                                      </p:cBhvr>
                                      <p:tavLst>
                                        <p:tav tm="0">
                                          <p:val>
                                            <p:strVal val="1+#ppt_h/2"/>
                                          </p:val>
                                        </p:tav>
                                        <p:tav tm="100000">
                                          <p:val>
                                            <p:strVal val="#ppt_y"/>
                                          </p:val>
                                        </p:tav>
                                      </p:tavLst>
                                    </p:anim>
                                  </p:childTnLst>
                                </p:cTn>
                              </p:par>
                              <p:par>
                                <p:cTn id="32" presetID="2" presetClass="exit" presetSubtype="4" fill="hold" grpId="1" nodeType="withEffect">
                                  <p:stCondLst>
                                    <p:cond delay="0"/>
                                  </p:stCondLst>
                                  <p:childTnLst>
                                    <p:anim calcmode="lin" valueType="num">
                                      <p:cBhvr additive="base">
                                        <p:cTn id="33" dur="500"/>
                                        <p:tgtEl>
                                          <p:spTgt spid="6"/>
                                        </p:tgtEl>
                                        <p:attrNameLst>
                                          <p:attrName>ppt_x</p:attrName>
                                        </p:attrNameLst>
                                      </p:cBhvr>
                                      <p:tavLst>
                                        <p:tav tm="0">
                                          <p:val>
                                            <p:strVal val="ppt_x"/>
                                          </p:val>
                                        </p:tav>
                                        <p:tav tm="100000">
                                          <p:val>
                                            <p:strVal val="ppt_x"/>
                                          </p:val>
                                        </p:tav>
                                      </p:tavLst>
                                    </p:anim>
                                    <p:anim calcmode="lin" valueType="num">
                                      <p:cBhvr additive="base">
                                        <p:cTn id="34" dur="500"/>
                                        <p:tgtEl>
                                          <p:spTgt spid="6"/>
                                        </p:tgtEl>
                                        <p:attrNameLst>
                                          <p:attrName>ppt_y</p:attrName>
                                        </p:attrNameLst>
                                      </p:cBhvr>
                                      <p:tavLst>
                                        <p:tav tm="0">
                                          <p:val>
                                            <p:strVal val="ppt_y"/>
                                          </p:val>
                                        </p:tav>
                                        <p:tav tm="100000">
                                          <p:val>
                                            <p:strVal val="1+ppt_h/2"/>
                                          </p:val>
                                        </p:tav>
                                      </p:tavLst>
                                    </p:anim>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ppt_x"/>
                                          </p:val>
                                        </p:tav>
                                        <p:tav tm="100000">
                                          <p:val>
                                            <p:strVal val="#ppt_x"/>
                                          </p:val>
                                        </p:tav>
                                      </p:tavLst>
                                    </p:anim>
                                    <p:anim calcmode="lin" valueType="num">
                                      <p:cBhvr additive="base">
                                        <p:cTn id="41"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Effect transition="in" filter="fade">
                                      <p:cBhvr>
                                        <p:cTn id="54" dur="1000"/>
                                        <p:tgtEl>
                                          <p:spTgt spid="13"/>
                                        </p:tgtEl>
                                      </p:cBhvr>
                                    </p:animEffect>
                                  </p:childTnLst>
                                </p:cTn>
                              </p:par>
                              <p:par>
                                <p:cTn id="55" presetID="50" presetClass="path" presetSubtype="0" accel="50000" decel="50000" fill="hold" grpId="1" nodeType="withEffect">
                                  <p:stCondLst>
                                    <p:cond delay="0"/>
                                  </p:stCondLst>
                                  <p:childTnLst>
                                    <p:animMotion origin="layout" path="M -4.16667E-7 -4.81481E-6 L -0.11562 -4.81481E-6 C -0.16745 -4.81481E-6 -0.23112 0.06899 -0.23112 0.12524 L -0.23112 0.25047 " pathEditMode="relative" rAng="0" ptsTypes="AAAA">
                                      <p:cBhvr>
                                        <p:cTn id="56" dur="2000" fill="hold"/>
                                        <p:tgtEl>
                                          <p:spTgt spid="13"/>
                                        </p:tgtEl>
                                        <p:attrNameLst>
                                          <p:attrName>ppt_x</p:attrName>
                                          <p:attrName>ppt_y</p:attrName>
                                        </p:attrNameLst>
                                      </p:cBhvr>
                                      <p:rCtr x="-11563" y="12523"/>
                                    </p:animMotion>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Effect transition="in" filter="fade">
                                      <p:cBhvr>
                                        <p:cTn id="63" dur="1000"/>
                                        <p:tgtEl>
                                          <p:spTgt spid="14"/>
                                        </p:tgtEl>
                                      </p:cBhvr>
                                    </p:animEffect>
                                  </p:childTnLst>
                                </p:cTn>
                              </p:par>
                              <p:par>
                                <p:cTn id="64" presetID="50" presetClass="path" presetSubtype="0" accel="50000" decel="50000" fill="hold" grpId="1" nodeType="withEffect">
                                  <p:stCondLst>
                                    <p:cond delay="0"/>
                                  </p:stCondLst>
                                  <p:childTnLst>
                                    <p:animMotion origin="layout" path="M -4.16667E-7 -4.07407E-6 L -0.17643 -4.07407E-6 C -0.25547 -4.07407E-6 -0.35195 0.03658 -0.35195 0.0669 L -0.35195 0.13496 " pathEditMode="relative" rAng="0" ptsTypes="AAAA">
                                      <p:cBhvr>
                                        <p:cTn id="65" dur="2000" fill="hold"/>
                                        <p:tgtEl>
                                          <p:spTgt spid="14"/>
                                        </p:tgtEl>
                                        <p:attrNameLst>
                                          <p:attrName>ppt_x</p:attrName>
                                          <p:attrName>ppt_y</p:attrName>
                                        </p:attrNameLst>
                                      </p:cBhvr>
                                      <p:rCtr x="-17604" y="6736"/>
                                    </p:animMotion>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1000" fill="hold"/>
                                        <p:tgtEl>
                                          <p:spTgt spid="17"/>
                                        </p:tgtEl>
                                        <p:attrNameLst>
                                          <p:attrName>ppt_w</p:attrName>
                                        </p:attrNameLst>
                                      </p:cBhvr>
                                      <p:tavLst>
                                        <p:tav tm="0">
                                          <p:val>
                                            <p:fltVal val="0"/>
                                          </p:val>
                                        </p:tav>
                                        <p:tav tm="100000">
                                          <p:val>
                                            <p:strVal val="#ppt_w"/>
                                          </p:val>
                                        </p:tav>
                                      </p:tavLst>
                                    </p:anim>
                                    <p:anim calcmode="lin" valueType="num">
                                      <p:cBhvr>
                                        <p:cTn id="71" dur="1000" fill="hold"/>
                                        <p:tgtEl>
                                          <p:spTgt spid="17"/>
                                        </p:tgtEl>
                                        <p:attrNameLst>
                                          <p:attrName>ppt_h</p:attrName>
                                        </p:attrNameLst>
                                      </p:cBhvr>
                                      <p:tavLst>
                                        <p:tav tm="0">
                                          <p:val>
                                            <p:fltVal val="0"/>
                                          </p:val>
                                        </p:tav>
                                        <p:tav tm="100000">
                                          <p:val>
                                            <p:strVal val="#ppt_h"/>
                                          </p:val>
                                        </p:tav>
                                      </p:tavLst>
                                    </p:anim>
                                    <p:animEffect transition="in" filter="fade">
                                      <p:cBhvr>
                                        <p:cTn id="72" dur="1000"/>
                                        <p:tgtEl>
                                          <p:spTgt spid="17"/>
                                        </p:tgtEl>
                                      </p:cBhvr>
                                    </p:animEffect>
                                  </p:childTnLst>
                                </p:cTn>
                              </p:par>
                              <p:par>
                                <p:cTn id="73" presetID="50" presetClass="path" presetSubtype="0" accel="50000" decel="50000" fill="hold" grpId="1" nodeType="withEffect">
                                  <p:stCondLst>
                                    <p:cond delay="0"/>
                                  </p:stCondLst>
                                  <p:childTnLst>
                                    <p:animMotion origin="layout" path="M -2.08333E-6 -4.81481E-6 L 0.15143 -4.81481E-6 C 0.21914 -4.81481E-6 0.30287 0.06899 0.30287 0.12524 L 0.30287 0.25047 " pathEditMode="relative" rAng="0" ptsTypes="AAAA">
                                      <p:cBhvr>
                                        <p:cTn id="74" dur="2000" fill="hold"/>
                                        <p:tgtEl>
                                          <p:spTgt spid="17"/>
                                        </p:tgtEl>
                                        <p:attrNameLst>
                                          <p:attrName>ppt_x</p:attrName>
                                          <p:attrName>ppt_y</p:attrName>
                                        </p:attrNameLst>
                                      </p:cBhvr>
                                      <p:rCtr x="15143" y="12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animBg="1"/>
      <p:bldP spid="9" grpId="0" animBg="1"/>
      <p:bldP spid="10" grpId="0" animBg="1"/>
      <p:bldP spid="11" grpId="0" animBg="1"/>
      <p:bldP spid="13" grpId="0" animBg="1"/>
      <p:bldP spid="13" grpId="1" animBg="1"/>
      <p:bldP spid="14" grpId="0" animBg="1"/>
      <p:bldP spid="14" grpId="1" animBg="1"/>
      <p:bldP spid="17" grpId="0" animBg="1"/>
      <p:bldP spid="1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هود</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(7) تنبيهات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416681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1</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550863967"/>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8933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2</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1302333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5595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3</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87510465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298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428185130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8907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4</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039390703"/>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43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(5)</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71264686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F0A87EE1-966B-4C40-A6C3-06853A7AE6FF}"/>
              </a:ext>
            </a:extLst>
          </p:cNvPr>
          <p:cNvGrpSpPr/>
          <p:nvPr/>
        </p:nvGrpSpPr>
        <p:grpSpPr>
          <a:xfrm>
            <a:off x="700942" y="4090287"/>
            <a:ext cx="10790114" cy="2018936"/>
            <a:chOff x="1440179" y="2089972"/>
            <a:chExt cx="8161017" cy="895702"/>
          </a:xfrm>
        </p:grpSpPr>
        <p:sp>
          <p:nvSpPr>
            <p:cNvPr id="12" name="Rectangle: Rounded Corners 11">
              <a:extLst>
                <a:ext uri="{FF2B5EF4-FFF2-40B4-BE49-F238E27FC236}">
                  <a16:creationId xmlns:a16="http://schemas.microsoft.com/office/drawing/2014/main" id="{B812D384-D17E-4E9E-86AB-F073282F63DA}"/>
                </a:ext>
              </a:extLst>
            </p:cNvPr>
            <p:cNvSpPr/>
            <p:nvPr/>
          </p:nvSpPr>
          <p:spPr>
            <a:xfrm>
              <a:off x="1440179"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3" name="Rectangle: Rounded Corners 4">
              <a:extLst>
                <a:ext uri="{FF2B5EF4-FFF2-40B4-BE49-F238E27FC236}">
                  <a16:creationId xmlns:a16="http://schemas.microsoft.com/office/drawing/2014/main" id="{3D0C6162-12BB-407C-8E07-8C84AAAF922C}"/>
                </a:ext>
              </a:extLst>
            </p:cNvPr>
            <p:cNvSpPr txBox="1"/>
            <p:nvPr/>
          </p:nvSpPr>
          <p:spPr>
            <a:xfrm>
              <a:off x="1466413" y="2116206"/>
              <a:ext cx="7751338"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ar-SA" sz="3200" dirty="0">
                  <a:latin typeface="Sakkal Majalla" panose="02000000000000000000" pitchFamily="2" charset="-78"/>
                  <a:cs typeface="Sakkal Majalla" panose="02000000000000000000" pitchFamily="2" charset="-78"/>
                </a:rPr>
                <a:t>(وَإِلَى مَدْيَنَ أَخَاهُمْ شُعَيْبًا قَالَ يَا قَوْمِ اعْبُدُواْ اللَّهَ مَا لَكُم مِّنْ إِلَهٍ غَيْرُهُ وَلاَ تَنقُصُواْ </a:t>
              </a:r>
              <a:r>
                <a:rPr lang="ar-SA" sz="3200" u="sng" dirty="0">
                  <a:solidFill>
                    <a:schemeClr val="tx1"/>
                  </a:solidFill>
                  <a:latin typeface="Sakkal Majalla" panose="02000000000000000000" pitchFamily="2" charset="-78"/>
                  <a:cs typeface="Sakkal Majalla" panose="02000000000000000000" pitchFamily="2" charset="-78"/>
                </a:rPr>
                <a:t>الْمِكْيَالَ</a:t>
              </a:r>
              <a:r>
                <a:rPr lang="ar-SA" sz="3200" dirty="0">
                  <a:solidFill>
                    <a:schemeClr val="tx1"/>
                  </a:solidFill>
                  <a:latin typeface="Sakkal Majalla" panose="02000000000000000000" pitchFamily="2" charset="-78"/>
                  <a:cs typeface="Sakkal Majalla" panose="02000000000000000000" pitchFamily="2" charset="-78"/>
                </a:rPr>
                <a:t> </a:t>
              </a:r>
              <a:r>
                <a:rPr lang="ar-SA" sz="3200" dirty="0">
                  <a:latin typeface="Sakkal Majalla" panose="02000000000000000000" pitchFamily="2" charset="-78"/>
                  <a:cs typeface="Sakkal Majalla" panose="02000000000000000000" pitchFamily="2" charset="-78"/>
                </a:rPr>
                <a:t>وَالْمِيزَانَ إِنِّيَ أَرَاكُم بِخَيْرٍ وَإِنِّيَ أَخَافُ عَلَيْكُمْ عَذَابَ يَوْمٍ مُّحِيطٍ (84) </a:t>
              </a:r>
              <a:r>
                <a:rPr lang="ar-SA" sz="3200" dirty="0" err="1">
                  <a:latin typeface="Sakkal Majalla" panose="02000000000000000000" pitchFamily="2" charset="-78"/>
                  <a:cs typeface="Sakkal Majalla" panose="02000000000000000000" pitchFamily="2" charset="-78"/>
                </a:rPr>
                <a:t>وَيَا</a:t>
              </a:r>
              <a:r>
                <a:rPr lang="ar-SA" sz="3200" dirty="0">
                  <a:latin typeface="Sakkal Majalla" panose="02000000000000000000" pitchFamily="2" charset="-78"/>
                  <a:cs typeface="Sakkal Majalla" panose="02000000000000000000" pitchFamily="2" charset="-78"/>
                </a:rPr>
                <a:t> قَوْمِ أَوْفُواْ</a:t>
              </a:r>
              <a:r>
                <a:rPr lang="ar-SA" sz="3200" u="sng" dirty="0">
                  <a:solidFill>
                    <a:schemeClr val="tx1"/>
                  </a:solidFill>
                  <a:latin typeface="Sakkal Majalla" panose="02000000000000000000" pitchFamily="2" charset="-78"/>
                  <a:cs typeface="Sakkal Majalla" panose="02000000000000000000" pitchFamily="2" charset="-78"/>
                </a:rPr>
                <a:t> الْمِكْيَالَ </a:t>
              </a:r>
              <a:r>
                <a:rPr lang="ar-SA" sz="3200" dirty="0">
                  <a:latin typeface="Sakkal Majalla" panose="02000000000000000000" pitchFamily="2" charset="-78"/>
                  <a:cs typeface="Sakkal Majalla" panose="02000000000000000000" pitchFamily="2" charset="-78"/>
                </a:rPr>
                <a:t>وَالْمِيزَانَ بِالْقِسْطِ وَلاَ تَبْخَسُواْ النَّاسَ أَشْيَاءَهُمْ وَلاَ تَعْثَوْا فِي الأَرْضِ مُفْسِدِينَ (85))</a:t>
              </a:r>
              <a:endParaRPr lang="en-US" sz="8800" kern="1200" dirty="0">
                <a:latin typeface="Sakkal Majalla" panose="02000000000000000000" pitchFamily="2" charset="-78"/>
                <a:cs typeface="Sakkal Majalla" panose="02000000000000000000" pitchFamily="2" charset="-78"/>
              </a:endParaRPr>
            </a:p>
          </p:txBody>
        </p:sp>
      </p:grpSp>
      <p:grpSp>
        <p:nvGrpSpPr>
          <p:cNvPr id="14" name="Group 13">
            <a:extLst>
              <a:ext uri="{FF2B5EF4-FFF2-40B4-BE49-F238E27FC236}">
                <a16:creationId xmlns:a16="http://schemas.microsoft.com/office/drawing/2014/main" id="{A37D050C-8B5B-449C-9468-28C784C62FF5}"/>
              </a:ext>
            </a:extLst>
          </p:cNvPr>
          <p:cNvGrpSpPr/>
          <p:nvPr/>
        </p:nvGrpSpPr>
        <p:grpSpPr>
          <a:xfrm>
            <a:off x="8590576" y="3664703"/>
            <a:ext cx="873309" cy="873309"/>
            <a:chOff x="7287707" y="1056182"/>
            <a:chExt cx="873309" cy="873309"/>
          </a:xfrm>
        </p:grpSpPr>
        <p:sp>
          <p:nvSpPr>
            <p:cNvPr id="15" name="Arrow: Down 14">
              <a:extLst>
                <a:ext uri="{FF2B5EF4-FFF2-40B4-BE49-F238E27FC236}">
                  <a16:creationId xmlns:a16="http://schemas.microsoft.com/office/drawing/2014/main" id="{DF190AB8-5E5B-44EF-98E0-087D5C667DCC}"/>
                </a:ext>
              </a:extLst>
            </p:cNvPr>
            <p:cNvSpPr/>
            <p:nvPr/>
          </p:nvSpPr>
          <p:spPr>
            <a:xfrm>
              <a:off x="7287707" y="1056182"/>
              <a:ext cx="873309" cy="873309"/>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Arrow: Down 4">
              <a:extLst>
                <a:ext uri="{FF2B5EF4-FFF2-40B4-BE49-F238E27FC236}">
                  <a16:creationId xmlns:a16="http://schemas.microsoft.com/office/drawing/2014/main" id="{FCC3BF25-B3A2-4D69-BED1-1EC9186CBCFC}"/>
                </a:ext>
              </a:extLst>
            </p:cNvPr>
            <p:cNvSpPr txBox="1"/>
            <p:nvPr/>
          </p:nvSpPr>
          <p:spPr>
            <a:xfrm>
              <a:off x="7484202" y="1056182"/>
              <a:ext cx="480319" cy="6571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13376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5DE96AE0-10EE-459A-AEA5-A13D27E2FD80}"/>
                                            </p:graphicEl>
                                          </p:spTgt>
                                        </p:tgtEl>
                                        <p:attrNameLst>
                                          <p:attrName>style.visibility</p:attrName>
                                        </p:attrNameLst>
                                      </p:cBhvr>
                                      <p:to>
                                        <p:strVal val="visible"/>
                                      </p:to>
                                    </p:set>
                                    <p:animEffect transition="in" filter="wipe(down)">
                                      <p:cBhvr>
                                        <p:cTn id="7" dur="580">
                                          <p:stCondLst>
                                            <p:cond delay="0"/>
                                          </p:stCondLst>
                                        </p:cTn>
                                        <p:tgtEl>
                                          <p:spTgt spid="5">
                                            <p:graphicEl>
                                              <a:dgm id="{5DE96AE0-10EE-459A-AEA5-A13D27E2FD80}"/>
                                            </p:graphicEl>
                                          </p:spTgt>
                                        </p:tgtEl>
                                      </p:cBhvr>
                                    </p:animEffect>
                                    <p:anim calcmode="lin" valueType="num">
                                      <p:cBhvr>
                                        <p:cTn id="8" dur="1822" tmFilter="0,0; 0.14,0.36; 0.43,0.73; 0.71,0.91; 1.0,1.0">
                                          <p:stCondLst>
                                            <p:cond delay="0"/>
                                          </p:stCondLst>
                                        </p:cTn>
                                        <p:tgtEl>
                                          <p:spTgt spid="5">
                                            <p:graphicEl>
                                              <a:dgm id="{5DE96AE0-10EE-459A-AEA5-A13D27E2FD80}"/>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5DE96AE0-10EE-459A-AEA5-A13D27E2FD80}"/>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5DE96AE0-10EE-459A-AEA5-A13D27E2FD80}"/>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5DE96AE0-10EE-459A-AEA5-A13D27E2FD80}"/>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5DE96AE0-10EE-459A-AEA5-A13D27E2FD80}"/>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5DE96AE0-10EE-459A-AEA5-A13D27E2FD80}"/>
                                            </p:graphicEl>
                                          </p:spTgt>
                                        </p:tgtEl>
                                      </p:cBhvr>
                                      <p:to x="100000" y="60000"/>
                                    </p:animScale>
                                    <p:animScale>
                                      <p:cBhvr>
                                        <p:cTn id="14" dur="166" decel="50000">
                                          <p:stCondLst>
                                            <p:cond delay="676"/>
                                          </p:stCondLst>
                                        </p:cTn>
                                        <p:tgtEl>
                                          <p:spTgt spid="5">
                                            <p:graphicEl>
                                              <a:dgm id="{5DE96AE0-10EE-459A-AEA5-A13D27E2FD80}"/>
                                            </p:graphicEl>
                                          </p:spTgt>
                                        </p:tgtEl>
                                      </p:cBhvr>
                                      <p:to x="100000" y="100000"/>
                                    </p:animScale>
                                    <p:animScale>
                                      <p:cBhvr>
                                        <p:cTn id="15" dur="26">
                                          <p:stCondLst>
                                            <p:cond delay="1312"/>
                                          </p:stCondLst>
                                        </p:cTn>
                                        <p:tgtEl>
                                          <p:spTgt spid="5">
                                            <p:graphicEl>
                                              <a:dgm id="{5DE96AE0-10EE-459A-AEA5-A13D27E2FD80}"/>
                                            </p:graphicEl>
                                          </p:spTgt>
                                        </p:tgtEl>
                                      </p:cBhvr>
                                      <p:to x="100000" y="80000"/>
                                    </p:animScale>
                                    <p:animScale>
                                      <p:cBhvr>
                                        <p:cTn id="16" dur="166" decel="50000">
                                          <p:stCondLst>
                                            <p:cond delay="1338"/>
                                          </p:stCondLst>
                                        </p:cTn>
                                        <p:tgtEl>
                                          <p:spTgt spid="5">
                                            <p:graphicEl>
                                              <a:dgm id="{5DE96AE0-10EE-459A-AEA5-A13D27E2FD80}"/>
                                            </p:graphicEl>
                                          </p:spTgt>
                                        </p:tgtEl>
                                      </p:cBhvr>
                                      <p:to x="100000" y="100000"/>
                                    </p:animScale>
                                    <p:animScale>
                                      <p:cBhvr>
                                        <p:cTn id="17" dur="26">
                                          <p:stCondLst>
                                            <p:cond delay="1642"/>
                                          </p:stCondLst>
                                        </p:cTn>
                                        <p:tgtEl>
                                          <p:spTgt spid="5">
                                            <p:graphicEl>
                                              <a:dgm id="{5DE96AE0-10EE-459A-AEA5-A13D27E2FD80}"/>
                                            </p:graphicEl>
                                          </p:spTgt>
                                        </p:tgtEl>
                                      </p:cBhvr>
                                      <p:to x="100000" y="90000"/>
                                    </p:animScale>
                                    <p:animScale>
                                      <p:cBhvr>
                                        <p:cTn id="18" dur="166" decel="50000">
                                          <p:stCondLst>
                                            <p:cond delay="1668"/>
                                          </p:stCondLst>
                                        </p:cTn>
                                        <p:tgtEl>
                                          <p:spTgt spid="5">
                                            <p:graphicEl>
                                              <a:dgm id="{5DE96AE0-10EE-459A-AEA5-A13D27E2FD80}"/>
                                            </p:graphicEl>
                                          </p:spTgt>
                                        </p:tgtEl>
                                      </p:cBhvr>
                                      <p:to x="100000" y="100000"/>
                                    </p:animScale>
                                    <p:animScale>
                                      <p:cBhvr>
                                        <p:cTn id="19" dur="26">
                                          <p:stCondLst>
                                            <p:cond delay="1808"/>
                                          </p:stCondLst>
                                        </p:cTn>
                                        <p:tgtEl>
                                          <p:spTgt spid="5">
                                            <p:graphicEl>
                                              <a:dgm id="{5DE96AE0-10EE-459A-AEA5-A13D27E2FD80}"/>
                                            </p:graphicEl>
                                          </p:spTgt>
                                        </p:tgtEl>
                                      </p:cBhvr>
                                      <p:to x="100000" y="95000"/>
                                    </p:animScale>
                                    <p:animScale>
                                      <p:cBhvr>
                                        <p:cTn id="20" dur="166" decel="50000">
                                          <p:stCondLst>
                                            <p:cond delay="1834"/>
                                          </p:stCondLst>
                                        </p:cTn>
                                        <p:tgtEl>
                                          <p:spTgt spid="5">
                                            <p:graphicEl>
                                              <a:dgm id="{5DE96AE0-10EE-459A-AEA5-A13D27E2FD80}"/>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0EF69E04-975C-4640-B305-EE56606C7100}"/>
                                            </p:graphicEl>
                                          </p:spTgt>
                                        </p:tgtEl>
                                        <p:attrNameLst>
                                          <p:attrName>style.visibility</p:attrName>
                                        </p:attrNameLst>
                                      </p:cBhvr>
                                      <p:to>
                                        <p:strVal val="visible"/>
                                      </p:to>
                                    </p:set>
                                    <p:animEffect transition="in" filter="wipe(down)">
                                      <p:cBhvr>
                                        <p:cTn id="25" dur="580">
                                          <p:stCondLst>
                                            <p:cond delay="0"/>
                                          </p:stCondLst>
                                        </p:cTn>
                                        <p:tgtEl>
                                          <p:spTgt spid="5">
                                            <p:graphicEl>
                                              <a:dgm id="{0EF69E04-975C-4640-B305-EE56606C7100}"/>
                                            </p:graphicEl>
                                          </p:spTgt>
                                        </p:tgtEl>
                                      </p:cBhvr>
                                    </p:animEffect>
                                    <p:anim calcmode="lin" valueType="num">
                                      <p:cBhvr>
                                        <p:cTn id="26" dur="1822" tmFilter="0,0; 0.14,0.36; 0.43,0.73; 0.71,0.91; 1.0,1.0">
                                          <p:stCondLst>
                                            <p:cond delay="0"/>
                                          </p:stCondLst>
                                        </p:cTn>
                                        <p:tgtEl>
                                          <p:spTgt spid="5">
                                            <p:graphicEl>
                                              <a:dgm id="{0EF69E04-975C-4640-B305-EE56606C7100}"/>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0EF69E04-975C-4640-B305-EE56606C7100}"/>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0EF69E04-975C-4640-B305-EE56606C7100}"/>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0EF69E04-975C-4640-B305-EE56606C7100}"/>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0EF69E04-975C-4640-B305-EE56606C7100}"/>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0EF69E04-975C-4640-B305-EE56606C7100}"/>
                                            </p:graphicEl>
                                          </p:spTgt>
                                        </p:tgtEl>
                                      </p:cBhvr>
                                      <p:to x="100000" y="60000"/>
                                    </p:animScale>
                                    <p:animScale>
                                      <p:cBhvr>
                                        <p:cTn id="32" dur="166" decel="50000">
                                          <p:stCondLst>
                                            <p:cond delay="676"/>
                                          </p:stCondLst>
                                        </p:cTn>
                                        <p:tgtEl>
                                          <p:spTgt spid="5">
                                            <p:graphicEl>
                                              <a:dgm id="{0EF69E04-975C-4640-B305-EE56606C7100}"/>
                                            </p:graphicEl>
                                          </p:spTgt>
                                        </p:tgtEl>
                                      </p:cBhvr>
                                      <p:to x="100000" y="100000"/>
                                    </p:animScale>
                                    <p:animScale>
                                      <p:cBhvr>
                                        <p:cTn id="33" dur="26">
                                          <p:stCondLst>
                                            <p:cond delay="1312"/>
                                          </p:stCondLst>
                                        </p:cTn>
                                        <p:tgtEl>
                                          <p:spTgt spid="5">
                                            <p:graphicEl>
                                              <a:dgm id="{0EF69E04-975C-4640-B305-EE56606C7100}"/>
                                            </p:graphicEl>
                                          </p:spTgt>
                                        </p:tgtEl>
                                      </p:cBhvr>
                                      <p:to x="100000" y="80000"/>
                                    </p:animScale>
                                    <p:animScale>
                                      <p:cBhvr>
                                        <p:cTn id="34" dur="166" decel="50000">
                                          <p:stCondLst>
                                            <p:cond delay="1338"/>
                                          </p:stCondLst>
                                        </p:cTn>
                                        <p:tgtEl>
                                          <p:spTgt spid="5">
                                            <p:graphicEl>
                                              <a:dgm id="{0EF69E04-975C-4640-B305-EE56606C7100}"/>
                                            </p:graphicEl>
                                          </p:spTgt>
                                        </p:tgtEl>
                                      </p:cBhvr>
                                      <p:to x="100000" y="100000"/>
                                    </p:animScale>
                                    <p:animScale>
                                      <p:cBhvr>
                                        <p:cTn id="35" dur="26">
                                          <p:stCondLst>
                                            <p:cond delay="1642"/>
                                          </p:stCondLst>
                                        </p:cTn>
                                        <p:tgtEl>
                                          <p:spTgt spid="5">
                                            <p:graphicEl>
                                              <a:dgm id="{0EF69E04-975C-4640-B305-EE56606C7100}"/>
                                            </p:graphicEl>
                                          </p:spTgt>
                                        </p:tgtEl>
                                      </p:cBhvr>
                                      <p:to x="100000" y="90000"/>
                                    </p:animScale>
                                    <p:animScale>
                                      <p:cBhvr>
                                        <p:cTn id="36" dur="166" decel="50000">
                                          <p:stCondLst>
                                            <p:cond delay="1668"/>
                                          </p:stCondLst>
                                        </p:cTn>
                                        <p:tgtEl>
                                          <p:spTgt spid="5">
                                            <p:graphicEl>
                                              <a:dgm id="{0EF69E04-975C-4640-B305-EE56606C7100}"/>
                                            </p:graphicEl>
                                          </p:spTgt>
                                        </p:tgtEl>
                                      </p:cBhvr>
                                      <p:to x="100000" y="100000"/>
                                    </p:animScale>
                                    <p:animScale>
                                      <p:cBhvr>
                                        <p:cTn id="37" dur="26">
                                          <p:stCondLst>
                                            <p:cond delay="1808"/>
                                          </p:stCondLst>
                                        </p:cTn>
                                        <p:tgtEl>
                                          <p:spTgt spid="5">
                                            <p:graphicEl>
                                              <a:dgm id="{0EF69E04-975C-4640-B305-EE56606C7100}"/>
                                            </p:graphicEl>
                                          </p:spTgt>
                                        </p:tgtEl>
                                      </p:cBhvr>
                                      <p:to x="100000" y="95000"/>
                                    </p:animScale>
                                    <p:animScale>
                                      <p:cBhvr>
                                        <p:cTn id="38" dur="166" decel="50000">
                                          <p:stCondLst>
                                            <p:cond delay="1834"/>
                                          </p:stCondLst>
                                        </p:cTn>
                                        <p:tgtEl>
                                          <p:spTgt spid="5">
                                            <p:graphicEl>
                                              <a:dgm id="{0EF69E04-975C-4640-B305-EE56606C7100}"/>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01A6965C-E983-4A41-A174-C508B24E1782}"/>
                                            </p:graphicEl>
                                          </p:spTgt>
                                        </p:tgtEl>
                                        <p:attrNameLst>
                                          <p:attrName>style.visibility</p:attrName>
                                        </p:attrNameLst>
                                      </p:cBhvr>
                                      <p:to>
                                        <p:strVal val="visible"/>
                                      </p:to>
                                    </p:set>
                                    <p:animEffect transition="in" filter="wipe(down)">
                                      <p:cBhvr>
                                        <p:cTn id="41" dur="580">
                                          <p:stCondLst>
                                            <p:cond delay="0"/>
                                          </p:stCondLst>
                                        </p:cTn>
                                        <p:tgtEl>
                                          <p:spTgt spid="5">
                                            <p:graphicEl>
                                              <a:dgm id="{01A6965C-E983-4A41-A174-C508B24E1782}"/>
                                            </p:graphicEl>
                                          </p:spTgt>
                                        </p:tgtEl>
                                      </p:cBhvr>
                                    </p:animEffect>
                                    <p:anim calcmode="lin" valueType="num">
                                      <p:cBhvr>
                                        <p:cTn id="42" dur="1822" tmFilter="0,0; 0.14,0.36; 0.43,0.73; 0.71,0.91; 1.0,1.0">
                                          <p:stCondLst>
                                            <p:cond delay="0"/>
                                          </p:stCondLst>
                                        </p:cTn>
                                        <p:tgtEl>
                                          <p:spTgt spid="5">
                                            <p:graphicEl>
                                              <a:dgm id="{01A6965C-E983-4A41-A174-C508B24E1782}"/>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01A6965C-E983-4A41-A174-C508B24E1782}"/>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01A6965C-E983-4A41-A174-C508B24E1782}"/>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01A6965C-E983-4A41-A174-C508B24E1782}"/>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01A6965C-E983-4A41-A174-C508B24E1782}"/>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01A6965C-E983-4A41-A174-C508B24E1782}"/>
                                            </p:graphicEl>
                                          </p:spTgt>
                                        </p:tgtEl>
                                      </p:cBhvr>
                                      <p:to x="100000" y="60000"/>
                                    </p:animScale>
                                    <p:animScale>
                                      <p:cBhvr>
                                        <p:cTn id="48" dur="166" decel="50000">
                                          <p:stCondLst>
                                            <p:cond delay="676"/>
                                          </p:stCondLst>
                                        </p:cTn>
                                        <p:tgtEl>
                                          <p:spTgt spid="5">
                                            <p:graphicEl>
                                              <a:dgm id="{01A6965C-E983-4A41-A174-C508B24E1782}"/>
                                            </p:graphicEl>
                                          </p:spTgt>
                                        </p:tgtEl>
                                      </p:cBhvr>
                                      <p:to x="100000" y="100000"/>
                                    </p:animScale>
                                    <p:animScale>
                                      <p:cBhvr>
                                        <p:cTn id="49" dur="26">
                                          <p:stCondLst>
                                            <p:cond delay="1312"/>
                                          </p:stCondLst>
                                        </p:cTn>
                                        <p:tgtEl>
                                          <p:spTgt spid="5">
                                            <p:graphicEl>
                                              <a:dgm id="{01A6965C-E983-4A41-A174-C508B24E1782}"/>
                                            </p:graphicEl>
                                          </p:spTgt>
                                        </p:tgtEl>
                                      </p:cBhvr>
                                      <p:to x="100000" y="80000"/>
                                    </p:animScale>
                                    <p:animScale>
                                      <p:cBhvr>
                                        <p:cTn id="50" dur="166" decel="50000">
                                          <p:stCondLst>
                                            <p:cond delay="1338"/>
                                          </p:stCondLst>
                                        </p:cTn>
                                        <p:tgtEl>
                                          <p:spTgt spid="5">
                                            <p:graphicEl>
                                              <a:dgm id="{01A6965C-E983-4A41-A174-C508B24E1782}"/>
                                            </p:graphicEl>
                                          </p:spTgt>
                                        </p:tgtEl>
                                      </p:cBhvr>
                                      <p:to x="100000" y="100000"/>
                                    </p:animScale>
                                    <p:animScale>
                                      <p:cBhvr>
                                        <p:cTn id="51" dur="26">
                                          <p:stCondLst>
                                            <p:cond delay="1642"/>
                                          </p:stCondLst>
                                        </p:cTn>
                                        <p:tgtEl>
                                          <p:spTgt spid="5">
                                            <p:graphicEl>
                                              <a:dgm id="{01A6965C-E983-4A41-A174-C508B24E1782}"/>
                                            </p:graphicEl>
                                          </p:spTgt>
                                        </p:tgtEl>
                                      </p:cBhvr>
                                      <p:to x="100000" y="90000"/>
                                    </p:animScale>
                                    <p:animScale>
                                      <p:cBhvr>
                                        <p:cTn id="52" dur="166" decel="50000">
                                          <p:stCondLst>
                                            <p:cond delay="1668"/>
                                          </p:stCondLst>
                                        </p:cTn>
                                        <p:tgtEl>
                                          <p:spTgt spid="5">
                                            <p:graphicEl>
                                              <a:dgm id="{01A6965C-E983-4A41-A174-C508B24E1782}"/>
                                            </p:graphicEl>
                                          </p:spTgt>
                                        </p:tgtEl>
                                      </p:cBhvr>
                                      <p:to x="100000" y="100000"/>
                                    </p:animScale>
                                    <p:animScale>
                                      <p:cBhvr>
                                        <p:cTn id="53" dur="26">
                                          <p:stCondLst>
                                            <p:cond delay="1808"/>
                                          </p:stCondLst>
                                        </p:cTn>
                                        <p:tgtEl>
                                          <p:spTgt spid="5">
                                            <p:graphicEl>
                                              <a:dgm id="{01A6965C-E983-4A41-A174-C508B24E1782}"/>
                                            </p:graphicEl>
                                          </p:spTgt>
                                        </p:tgtEl>
                                      </p:cBhvr>
                                      <p:to x="100000" y="95000"/>
                                    </p:animScale>
                                    <p:animScale>
                                      <p:cBhvr>
                                        <p:cTn id="54" dur="166" decel="50000">
                                          <p:stCondLst>
                                            <p:cond delay="1834"/>
                                          </p:stCondLst>
                                        </p:cTn>
                                        <p:tgtEl>
                                          <p:spTgt spid="5">
                                            <p:graphicEl>
                                              <a:dgm id="{01A6965C-E983-4A41-A174-C508B24E1782}"/>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80">
                                          <p:stCondLst>
                                            <p:cond delay="0"/>
                                          </p:stCondLst>
                                        </p:cTn>
                                        <p:tgtEl>
                                          <p:spTgt spid="8"/>
                                        </p:tgtEl>
                                      </p:cBhvr>
                                    </p:animEffect>
                                    <p:anim calcmode="lin" valueType="num">
                                      <p:cBhvr>
                                        <p:cTn id="6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5" dur="26">
                                          <p:stCondLst>
                                            <p:cond delay="650"/>
                                          </p:stCondLst>
                                        </p:cTn>
                                        <p:tgtEl>
                                          <p:spTgt spid="8"/>
                                        </p:tgtEl>
                                      </p:cBhvr>
                                      <p:to x="100000" y="60000"/>
                                    </p:animScale>
                                    <p:animScale>
                                      <p:cBhvr>
                                        <p:cTn id="66" dur="166" decel="50000">
                                          <p:stCondLst>
                                            <p:cond delay="676"/>
                                          </p:stCondLst>
                                        </p:cTn>
                                        <p:tgtEl>
                                          <p:spTgt spid="8"/>
                                        </p:tgtEl>
                                      </p:cBhvr>
                                      <p:to x="100000" y="100000"/>
                                    </p:animScale>
                                    <p:animScale>
                                      <p:cBhvr>
                                        <p:cTn id="67" dur="26">
                                          <p:stCondLst>
                                            <p:cond delay="1312"/>
                                          </p:stCondLst>
                                        </p:cTn>
                                        <p:tgtEl>
                                          <p:spTgt spid="8"/>
                                        </p:tgtEl>
                                      </p:cBhvr>
                                      <p:to x="100000" y="80000"/>
                                    </p:animScale>
                                    <p:animScale>
                                      <p:cBhvr>
                                        <p:cTn id="68" dur="166" decel="50000">
                                          <p:stCondLst>
                                            <p:cond delay="1338"/>
                                          </p:stCondLst>
                                        </p:cTn>
                                        <p:tgtEl>
                                          <p:spTgt spid="8"/>
                                        </p:tgtEl>
                                      </p:cBhvr>
                                      <p:to x="100000" y="100000"/>
                                    </p:animScale>
                                    <p:animScale>
                                      <p:cBhvr>
                                        <p:cTn id="69" dur="26">
                                          <p:stCondLst>
                                            <p:cond delay="1642"/>
                                          </p:stCondLst>
                                        </p:cTn>
                                        <p:tgtEl>
                                          <p:spTgt spid="8"/>
                                        </p:tgtEl>
                                      </p:cBhvr>
                                      <p:to x="100000" y="90000"/>
                                    </p:animScale>
                                    <p:animScale>
                                      <p:cBhvr>
                                        <p:cTn id="70" dur="166" decel="50000">
                                          <p:stCondLst>
                                            <p:cond delay="1668"/>
                                          </p:stCondLst>
                                        </p:cTn>
                                        <p:tgtEl>
                                          <p:spTgt spid="8"/>
                                        </p:tgtEl>
                                      </p:cBhvr>
                                      <p:to x="100000" y="100000"/>
                                    </p:animScale>
                                    <p:animScale>
                                      <p:cBhvr>
                                        <p:cTn id="71" dur="26">
                                          <p:stCondLst>
                                            <p:cond delay="1808"/>
                                          </p:stCondLst>
                                        </p:cTn>
                                        <p:tgtEl>
                                          <p:spTgt spid="8"/>
                                        </p:tgtEl>
                                      </p:cBhvr>
                                      <p:to x="100000" y="95000"/>
                                    </p:animScale>
                                    <p:animScale>
                                      <p:cBhvr>
                                        <p:cTn id="72" dur="166" decel="50000">
                                          <p:stCondLst>
                                            <p:cond delay="1834"/>
                                          </p:stCondLst>
                                        </p:cTn>
                                        <p:tgtEl>
                                          <p:spTgt spid="8"/>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80">
                                          <p:stCondLst>
                                            <p:cond delay="0"/>
                                          </p:stCondLst>
                                        </p:cTn>
                                        <p:tgtEl>
                                          <p:spTgt spid="14"/>
                                        </p:tgtEl>
                                      </p:cBhvr>
                                    </p:animEffect>
                                    <p:anim calcmode="lin" valueType="num">
                                      <p:cBhvr>
                                        <p:cTn id="7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1" dur="26">
                                          <p:stCondLst>
                                            <p:cond delay="650"/>
                                          </p:stCondLst>
                                        </p:cTn>
                                        <p:tgtEl>
                                          <p:spTgt spid="14"/>
                                        </p:tgtEl>
                                      </p:cBhvr>
                                      <p:to x="100000" y="60000"/>
                                    </p:animScale>
                                    <p:animScale>
                                      <p:cBhvr>
                                        <p:cTn id="82" dur="166" decel="50000">
                                          <p:stCondLst>
                                            <p:cond delay="676"/>
                                          </p:stCondLst>
                                        </p:cTn>
                                        <p:tgtEl>
                                          <p:spTgt spid="14"/>
                                        </p:tgtEl>
                                      </p:cBhvr>
                                      <p:to x="100000" y="100000"/>
                                    </p:animScale>
                                    <p:animScale>
                                      <p:cBhvr>
                                        <p:cTn id="83" dur="26">
                                          <p:stCondLst>
                                            <p:cond delay="1312"/>
                                          </p:stCondLst>
                                        </p:cTn>
                                        <p:tgtEl>
                                          <p:spTgt spid="14"/>
                                        </p:tgtEl>
                                      </p:cBhvr>
                                      <p:to x="100000" y="80000"/>
                                    </p:animScale>
                                    <p:animScale>
                                      <p:cBhvr>
                                        <p:cTn id="84" dur="166" decel="50000">
                                          <p:stCondLst>
                                            <p:cond delay="1338"/>
                                          </p:stCondLst>
                                        </p:cTn>
                                        <p:tgtEl>
                                          <p:spTgt spid="14"/>
                                        </p:tgtEl>
                                      </p:cBhvr>
                                      <p:to x="100000" y="100000"/>
                                    </p:animScale>
                                    <p:animScale>
                                      <p:cBhvr>
                                        <p:cTn id="85" dur="26">
                                          <p:stCondLst>
                                            <p:cond delay="1642"/>
                                          </p:stCondLst>
                                        </p:cTn>
                                        <p:tgtEl>
                                          <p:spTgt spid="14"/>
                                        </p:tgtEl>
                                      </p:cBhvr>
                                      <p:to x="100000" y="90000"/>
                                    </p:animScale>
                                    <p:animScale>
                                      <p:cBhvr>
                                        <p:cTn id="86" dur="166" decel="50000">
                                          <p:stCondLst>
                                            <p:cond delay="1668"/>
                                          </p:stCondLst>
                                        </p:cTn>
                                        <p:tgtEl>
                                          <p:spTgt spid="14"/>
                                        </p:tgtEl>
                                      </p:cBhvr>
                                      <p:to x="100000" y="100000"/>
                                    </p:animScale>
                                    <p:animScale>
                                      <p:cBhvr>
                                        <p:cTn id="87" dur="26">
                                          <p:stCondLst>
                                            <p:cond delay="1808"/>
                                          </p:stCondLst>
                                        </p:cTn>
                                        <p:tgtEl>
                                          <p:spTgt spid="14"/>
                                        </p:tgtEl>
                                      </p:cBhvr>
                                      <p:to x="100000" y="95000"/>
                                    </p:animScale>
                                    <p:animScale>
                                      <p:cBhvr>
                                        <p:cTn id="8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(6)</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49742240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80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(7)</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87024580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12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E7003C-ECD3-4BE0-8AA6-3207CCC6C8EA}"/>
              </a:ext>
            </a:extLst>
          </p:cNvPr>
          <p:cNvSpPr/>
          <p:nvPr/>
        </p:nvSpPr>
        <p:spPr>
          <a:xfrm>
            <a:off x="3261360" y="3048000"/>
            <a:ext cx="5669282" cy="835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3200" dirty="0">
                <a:latin typeface="Sakkal Majalla" panose="02000000000000000000" pitchFamily="2" charset="-78"/>
                <a:cs typeface="Sakkal Majalla" panose="02000000000000000000" pitchFamily="2" charset="-78"/>
              </a:rPr>
              <a:t>كم مرة ذُكرت (إنّ الله سميعٌ بصير) وما الضابط</a:t>
            </a:r>
            <a:r>
              <a:rPr lang="en-US" sz="3200" dirty="0">
                <a:latin typeface="Sakkal Majalla" panose="02000000000000000000" pitchFamily="2" charset="-78"/>
                <a:cs typeface="Sakkal Majalla" panose="02000000000000000000" pitchFamily="2" charset="-78"/>
              </a:rPr>
              <a:t> </a:t>
            </a:r>
            <a:endParaRPr lang="en-US" sz="3200" dirty="0"/>
          </a:p>
        </p:txBody>
      </p:sp>
      <p:sp>
        <p:nvSpPr>
          <p:cNvPr id="5" name="Rectangle: Rounded Corners 4">
            <a:extLst>
              <a:ext uri="{FF2B5EF4-FFF2-40B4-BE49-F238E27FC236}">
                <a16:creationId xmlns:a16="http://schemas.microsoft.com/office/drawing/2014/main" id="{FF8D42A7-2987-4A60-98D5-FD58D83E7687}"/>
              </a:ext>
            </a:extLst>
          </p:cNvPr>
          <p:cNvSpPr/>
          <p:nvPr/>
        </p:nvSpPr>
        <p:spPr>
          <a:xfrm>
            <a:off x="2214880" y="2255520"/>
            <a:ext cx="7762240" cy="69088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rtl="1"/>
            <a:r>
              <a:rPr lang="ar-EG" sz="2800" b="1" dirty="0">
                <a:latin typeface="Sakkal Majalla" panose="02000000000000000000" pitchFamily="2" charset="-78"/>
                <a:cs typeface="Sakkal Majalla" panose="02000000000000000000" pitchFamily="2" charset="-78"/>
              </a:rPr>
              <a:t>الحج</a:t>
            </a:r>
            <a:r>
              <a:rPr lang="ar-EG" sz="2800"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اللَّهُ يَصْطَفِي مِنَ الْمَلَائِكَةِ رُسُلًا وَمِنَ النَّاسِ </a:t>
            </a:r>
            <a:r>
              <a:rPr lang="ar-EG" sz="2800" u="sng" dirty="0">
                <a:latin typeface="Sakkal Majalla" panose="02000000000000000000" pitchFamily="2" charset="-78"/>
                <a:cs typeface="Sakkal Majalla" panose="02000000000000000000" pitchFamily="2" charset="-78"/>
              </a:rPr>
              <a:t>إِنَّ اللَّهَ سَمِيعٌ بَصِيرٌ</a:t>
            </a:r>
            <a:r>
              <a:rPr lang="ar-EG" sz="2800" dirty="0">
                <a:latin typeface="Sakkal Majalla" panose="02000000000000000000" pitchFamily="2" charset="-78"/>
                <a:cs typeface="Sakkal Majalla" panose="02000000000000000000" pitchFamily="2" charset="-78"/>
              </a:rPr>
              <a:t>(75)</a:t>
            </a:r>
            <a:r>
              <a:rPr lang="ar-EG" sz="2800" b="1" dirty="0">
                <a:latin typeface="Sakkal Majalla" panose="02000000000000000000" pitchFamily="2" charset="-78"/>
                <a:cs typeface="Sakkal Majalla" panose="02000000000000000000" pitchFamily="2" charset="-78"/>
              </a:rPr>
              <a:t>)</a:t>
            </a:r>
            <a:endParaRPr lang="en-US" sz="2800" dirty="0">
              <a:latin typeface="Sakkal Majalla" panose="02000000000000000000" pitchFamily="2" charset="-78"/>
              <a:cs typeface="Sakkal Majalla" panose="02000000000000000000" pitchFamily="2" charset="-78"/>
            </a:endParaRPr>
          </a:p>
        </p:txBody>
      </p:sp>
      <p:sp>
        <p:nvSpPr>
          <p:cNvPr id="6" name="Rectangle: Rounded Corners 5">
            <a:extLst>
              <a:ext uri="{FF2B5EF4-FFF2-40B4-BE49-F238E27FC236}">
                <a16:creationId xmlns:a16="http://schemas.microsoft.com/office/drawing/2014/main" id="{A6C5FF0E-9DF6-407E-9D2D-1748797A1CF0}"/>
              </a:ext>
            </a:extLst>
          </p:cNvPr>
          <p:cNvSpPr/>
          <p:nvPr/>
        </p:nvSpPr>
        <p:spPr>
          <a:xfrm>
            <a:off x="2214880" y="3120444"/>
            <a:ext cx="7762240" cy="6908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ar-EG" sz="2800" b="1" dirty="0">
                <a:latin typeface="Sakkal Majalla" panose="02000000000000000000" pitchFamily="2" charset="-78"/>
                <a:cs typeface="Sakkal Majalla" panose="02000000000000000000" pitchFamily="2" charset="-78"/>
              </a:rPr>
              <a:t>لقمان</a:t>
            </a:r>
            <a:r>
              <a:rPr lang="ar-EG" sz="2800"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a:t>
            </a:r>
            <a:r>
              <a:rPr lang="ar-SA" sz="2800" dirty="0">
                <a:latin typeface="Sakkal Majalla" panose="02000000000000000000" pitchFamily="2" charset="-78"/>
                <a:cs typeface="Sakkal Majalla" panose="02000000000000000000" pitchFamily="2" charset="-78"/>
              </a:rPr>
              <a:t> </a:t>
            </a:r>
            <a:r>
              <a:rPr lang="ar-SA" sz="2800" b="1" dirty="0">
                <a:latin typeface="Sakkal Majalla" panose="02000000000000000000" pitchFamily="2" charset="-78"/>
                <a:cs typeface="Sakkal Majalla" panose="02000000000000000000" pitchFamily="2" charset="-78"/>
              </a:rPr>
              <a:t>( </a:t>
            </a:r>
            <a:r>
              <a:rPr lang="ar-EG" sz="2800" dirty="0">
                <a:latin typeface="Sakkal Majalla" panose="02000000000000000000" pitchFamily="2" charset="-78"/>
                <a:cs typeface="Sakkal Majalla" panose="02000000000000000000" pitchFamily="2" charset="-78"/>
              </a:rPr>
              <a:t>مَا خَلْقُكُمْ وَلَا بَعْثُكُمْ إِلَّا كَنَفْسٍ وَاحِدَةٍ  </a:t>
            </a:r>
            <a:r>
              <a:rPr lang="ar-EG" sz="2800" u="sng" dirty="0">
                <a:latin typeface="Sakkal Majalla" panose="02000000000000000000" pitchFamily="2" charset="-78"/>
                <a:cs typeface="Sakkal Majalla" panose="02000000000000000000" pitchFamily="2" charset="-78"/>
              </a:rPr>
              <a:t>إِنَّ اللَّهَ سَمِيعٌ بَصِيرٌ</a:t>
            </a:r>
            <a:r>
              <a:rPr lang="ar-EG" sz="2800" dirty="0">
                <a:latin typeface="Sakkal Majalla" panose="02000000000000000000" pitchFamily="2" charset="-78"/>
                <a:cs typeface="Sakkal Majalla" panose="02000000000000000000" pitchFamily="2" charset="-78"/>
              </a:rPr>
              <a:t>(28)</a:t>
            </a:r>
            <a:r>
              <a:rPr lang="ar-EG" sz="2800" b="1" dirty="0">
                <a:latin typeface="Sakkal Majalla" panose="02000000000000000000" pitchFamily="2" charset="-78"/>
                <a:cs typeface="Sakkal Majalla" panose="02000000000000000000" pitchFamily="2" charset="-78"/>
              </a:rPr>
              <a:t>)</a:t>
            </a:r>
            <a:endParaRPr lang="en-US" sz="4000" dirty="0">
              <a:latin typeface="Sakkal Majalla" panose="02000000000000000000" pitchFamily="2" charset="-78"/>
              <a:cs typeface="Sakkal Majalla" panose="02000000000000000000" pitchFamily="2" charset="-78"/>
            </a:endParaRPr>
          </a:p>
        </p:txBody>
      </p:sp>
      <p:sp>
        <p:nvSpPr>
          <p:cNvPr id="7" name="Rectangle: Rounded Corners 6">
            <a:extLst>
              <a:ext uri="{FF2B5EF4-FFF2-40B4-BE49-F238E27FC236}">
                <a16:creationId xmlns:a16="http://schemas.microsoft.com/office/drawing/2014/main" id="{6338E112-517D-42F4-8EE2-E8565FFF4187}"/>
              </a:ext>
            </a:extLst>
          </p:cNvPr>
          <p:cNvSpPr/>
          <p:nvPr/>
        </p:nvSpPr>
        <p:spPr>
          <a:xfrm>
            <a:off x="2214880" y="3956212"/>
            <a:ext cx="7762240" cy="69088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rtl="1"/>
            <a:r>
              <a:rPr lang="ar-EG" sz="2400" b="1" dirty="0">
                <a:latin typeface="Sakkal Majalla" panose="02000000000000000000" pitchFamily="2" charset="-78"/>
                <a:cs typeface="Sakkal Majalla" panose="02000000000000000000" pitchFamily="2" charset="-78"/>
              </a:rPr>
              <a:t>المجادلة</a:t>
            </a:r>
            <a:r>
              <a:rPr lang="ar-EG" sz="2400"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a:t>
            </a:r>
            <a:r>
              <a:rPr lang="ar-SA" sz="2400" dirty="0">
                <a:latin typeface="Sakkal Majalla" panose="02000000000000000000" pitchFamily="2" charset="-78"/>
                <a:cs typeface="Sakkal Majalla" panose="02000000000000000000" pitchFamily="2" charset="-78"/>
              </a:rPr>
              <a:t> </a:t>
            </a:r>
            <a:r>
              <a:rPr lang="ar-SA" sz="2400" b="1" dirty="0">
                <a:latin typeface="Sakkal Majalla" panose="02000000000000000000" pitchFamily="2" charset="-78"/>
                <a:cs typeface="Sakkal Majalla" panose="02000000000000000000" pitchFamily="2" charset="-78"/>
              </a:rPr>
              <a:t>( </a:t>
            </a:r>
            <a:r>
              <a:rPr lang="ar-EG" sz="2400" dirty="0">
                <a:latin typeface="Sakkal Majalla" panose="02000000000000000000" pitchFamily="2" charset="-78"/>
                <a:cs typeface="Sakkal Majalla" panose="02000000000000000000" pitchFamily="2" charset="-78"/>
              </a:rPr>
              <a:t>قد سمع الله قول التي تجادلك في زوجها وتشتكي إلى الله والله يسمع تحاوركما </a:t>
            </a:r>
            <a:r>
              <a:rPr lang="ar-EG" sz="2400" u="sng" dirty="0">
                <a:latin typeface="Sakkal Majalla" panose="02000000000000000000" pitchFamily="2" charset="-78"/>
                <a:cs typeface="Sakkal Majalla" panose="02000000000000000000" pitchFamily="2" charset="-78"/>
              </a:rPr>
              <a:t>إِنَّ اللَّهَ سَمِيعٌ بَصِيرٌ</a:t>
            </a:r>
            <a:r>
              <a:rPr lang="ar-EG" sz="2400" dirty="0">
                <a:latin typeface="Sakkal Majalla" panose="02000000000000000000" pitchFamily="2" charset="-78"/>
                <a:cs typeface="Sakkal Majalla" panose="02000000000000000000" pitchFamily="2" charset="-78"/>
              </a:rPr>
              <a:t> (1)</a:t>
            </a:r>
            <a:r>
              <a:rPr lang="ar-EG" sz="2400" b="1" dirty="0">
                <a:latin typeface="Sakkal Majalla" panose="02000000000000000000" pitchFamily="2" charset="-78"/>
                <a:cs typeface="Sakkal Majalla" panose="02000000000000000000" pitchFamily="2" charset="-78"/>
              </a:rPr>
              <a:t>)</a:t>
            </a:r>
            <a:endParaRPr lang="en-US" sz="4800" dirty="0">
              <a:latin typeface="Sakkal Majalla" panose="02000000000000000000" pitchFamily="2" charset="-78"/>
              <a:cs typeface="Sakkal Majalla" panose="02000000000000000000" pitchFamily="2" charset="-78"/>
            </a:endParaRPr>
          </a:p>
        </p:txBody>
      </p:sp>
      <p:sp>
        <p:nvSpPr>
          <p:cNvPr id="8" name="Scroll: Horizontal 7">
            <a:extLst>
              <a:ext uri="{FF2B5EF4-FFF2-40B4-BE49-F238E27FC236}">
                <a16:creationId xmlns:a16="http://schemas.microsoft.com/office/drawing/2014/main" id="{11CF7344-87F1-4F50-BD99-6266F414FDFB}"/>
              </a:ext>
            </a:extLst>
          </p:cNvPr>
          <p:cNvSpPr/>
          <p:nvPr/>
        </p:nvSpPr>
        <p:spPr>
          <a:xfrm>
            <a:off x="3403600" y="2912164"/>
            <a:ext cx="5384800" cy="1107440"/>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rtl="1"/>
            <a:r>
              <a:rPr lang="ar-SA" sz="2800">
                <a:latin typeface="Sakkal Majalla" panose="02000000000000000000" pitchFamily="2" charset="-78"/>
                <a:cs typeface="Sakkal Majalla" panose="02000000000000000000" pitchFamily="2" charset="-78"/>
              </a:rPr>
              <a:t>حج </a:t>
            </a:r>
            <a:r>
              <a:rPr lang="ar-SA" sz="2800" dirty="0">
                <a:latin typeface="Sakkal Majalla" panose="02000000000000000000" pitchFamily="2" charset="-78"/>
                <a:cs typeface="Sakkal Majalla" panose="02000000000000000000" pitchFamily="2" charset="-78"/>
              </a:rPr>
              <a:t>لقمان دون جِدال</a:t>
            </a:r>
            <a:endParaRPr lang="en-US"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03932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grpId="0" nodeType="clickEffect">
                                  <p:stCondLst>
                                    <p:cond delay="0"/>
                                  </p:stCondLst>
                                  <p:childTnLst>
                                    <p:animMotion origin="layout" path="M 0 -4.07407E-6 L 0 -0.25 " pathEditMode="relative" rAng="0" ptsTypes="AA">
                                      <p:cBhvr>
                                        <p:cTn id="12" dur="2000" fill="hold"/>
                                        <p:tgtEl>
                                          <p:spTgt spid="4"/>
                                        </p:tgtEl>
                                        <p:attrNameLst>
                                          <p:attrName>ppt_x</p:attrName>
                                          <p:attrName>ppt_y</p:attrName>
                                        </p:attrNameLst>
                                      </p:cBhvr>
                                      <p:rCtr x="0" y="-12500"/>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8180F-1715-49D5-B297-712C05654FD3}"/>
              </a:ext>
            </a:extLst>
          </p:cNvPr>
          <p:cNvSpPr>
            <a:spLocks noGrp="1"/>
          </p:cNvSpPr>
          <p:nvPr>
            <p:ph type="ctrTitle"/>
          </p:nvPr>
        </p:nvSpPr>
        <p:spPr/>
        <p:txBody>
          <a:bodyPr/>
          <a:lstStyle/>
          <a:p>
            <a:pPr rtl="1"/>
            <a:r>
              <a:rPr lang="ar-SA" dirty="0">
                <a:latin typeface="Sakkal Majalla" panose="02000000000000000000" pitchFamily="2" charset="-78"/>
                <a:cs typeface="Sakkal Majalla" panose="02000000000000000000" pitchFamily="2" charset="-78"/>
              </a:rPr>
              <a:t>سورة يوسف</a:t>
            </a:r>
            <a:endParaRPr lang="en-US" dirty="0">
              <a:latin typeface="Sakkal Majalla" panose="02000000000000000000" pitchFamily="2" charset="-78"/>
              <a:cs typeface="Sakkal Majalla" panose="02000000000000000000" pitchFamily="2" charset="-78"/>
            </a:endParaRPr>
          </a:p>
        </p:txBody>
      </p:sp>
      <p:sp>
        <p:nvSpPr>
          <p:cNvPr id="5" name="Subtitle 4">
            <a:extLst>
              <a:ext uri="{FF2B5EF4-FFF2-40B4-BE49-F238E27FC236}">
                <a16:creationId xmlns:a16="http://schemas.microsoft.com/office/drawing/2014/main" id="{3E06E2B7-4FA7-48E9-AEA1-ACC98468180E}"/>
              </a:ext>
            </a:extLst>
          </p:cNvPr>
          <p:cNvSpPr>
            <a:spLocks noGrp="1"/>
          </p:cNvSpPr>
          <p:nvPr>
            <p:ph type="subTitle" idx="1"/>
          </p:nvPr>
        </p:nvSpPr>
        <p:spPr/>
        <p:txBody>
          <a:bodyPr>
            <a:normAutofit/>
          </a:bodyPr>
          <a:lstStyle/>
          <a:p>
            <a:r>
              <a:rPr lang="ar-SA" sz="2800" dirty="0">
                <a:latin typeface="Sakkal Majalla" panose="02000000000000000000" pitchFamily="2" charset="-78"/>
                <a:cs typeface="Sakkal Majalla" panose="02000000000000000000" pitchFamily="2" charset="-78"/>
              </a:rPr>
              <a:t>وفيها (4) تنبيهات للحفاظ</a:t>
            </a:r>
            <a:endParaRPr lang="en-US" sz="2800" dirty="0">
              <a:latin typeface="Sakkal Majalla" panose="02000000000000000000" pitchFamily="2" charset="-78"/>
              <a:cs typeface="Sakkal Majalla" panose="02000000000000000000" pitchFamily="2" charset="-78"/>
            </a:endParaRPr>
          </a:p>
        </p:txBody>
      </p:sp>
      <p:pic>
        <p:nvPicPr>
          <p:cNvPr id="6" name="Graphic 5" descr="Open Book">
            <a:extLst>
              <a:ext uri="{FF2B5EF4-FFF2-40B4-BE49-F238E27FC236}">
                <a16:creationId xmlns:a16="http://schemas.microsoft.com/office/drawing/2014/main" id="{87BC4B83-1FB4-45D2-B76B-CE43307505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3436" y="4046566"/>
            <a:ext cx="1325128" cy="1325128"/>
          </a:xfrm>
          <a:prstGeom prst="rect">
            <a:avLst/>
          </a:prstGeom>
        </p:spPr>
      </p:pic>
    </p:spTree>
    <p:extLst>
      <p:ext uri="{BB962C8B-B14F-4D97-AF65-F5344CB8AC3E}">
        <p14:creationId xmlns:p14="http://schemas.microsoft.com/office/powerpoint/2010/main" val="143550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(1)</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04972969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71B016E2-E571-4082-B0D8-C398520F7CA6}"/>
              </a:ext>
            </a:extLst>
          </p:cNvPr>
          <p:cNvGrpSpPr/>
          <p:nvPr/>
        </p:nvGrpSpPr>
        <p:grpSpPr>
          <a:xfrm>
            <a:off x="2827021" y="4394078"/>
            <a:ext cx="8161017" cy="1267419"/>
            <a:chOff x="2828291" y="4394078"/>
            <a:chExt cx="8161017" cy="1267419"/>
          </a:xfrm>
        </p:grpSpPr>
        <p:grpSp>
          <p:nvGrpSpPr>
            <p:cNvPr id="11" name="Group 10">
              <a:extLst>
                <a:ext uri="{FF2B5EF4-FFF2-40B4-BE49-F238E27FC236}">
                  <a16:creationId xmlns:a16="http://schemas.microsoft.com/office/drawing/2014/main" id="{DA285E82-F777-4263-9A11-0D6922C53A28}"/>
                </a:ext>
              </a:extLst>
            </p:cNvPr>
            <p:cNvGrpSpPr/>
            <p:nvPr/>
          </p:nvGrpSpPr>
          <p:grpSpPr>
            <a:xfrm>
              <a:off x="2828291" y="4765795"/>
              <a:ext cx="8161017" cy="895702"/>
              <a:chOff x="1508568" y="2089972"/>
              <a:chExt cx="8161017" cy="895702"/>
            </a:xfrm>
          </p:grpSpPr>
          <p:sp>
            <p:nvSpPr>
              <p:cNvPr id="15" name="Rectangle: Rounded Corners 14">
                <a:extLst>
                  <a:ext uri="{FF2B5EF4-FFF2-40B4-BE49-F238E27FC236}">
                    <a16:creationId xmlns:a16="http://schemas.microsoft.com/office/drawing/2014/main" id="{FF256F36-1583-48B9-9845-22C7C4F9CC25}"/>
                  </a:ext>
                </a:extLst>
              </p:cNvPr>
              <p:cNvSpPr/>
              <p:nvPr/>
            </p:nvSpPr>
            <p:spPr>
              <a:xfrm>
                <a:off x="1508568" y="2089972"/>
                <a:ext cx="8161017" cy="895702"/>
              </a:xfrm>
              <a:prstGeom prst="roundRect">
                <a:avLst>
                  <a:gd name="adj" fmla="val 10000"/>
                </a:avLst>
              </a:prstGeom>
            </p:spPr>
            <p:style>
              <a:lnRef idx="2">
                <a:schemeClr val="lt1">
                  <a:hueOff val="0"/>
                  <a:satOff val="0"/>
                  <a:lumOff val="0"/>
                  <a:alphaOff val="0"/>
                </a:schemeClr>
              </a:lnRef>
              <a:fillRef idx="1">
                <a:schemeClr val="accent2">
                  <a:hueOff val="3363155"/>
                  <a:satOff val="-3572"/>
                  <a:lumOff val="2745"/>
                  <a:alphaOff val="0"/>
                </a:schemeClr>
              </a:fillRef>
              <a:effectRef idx="0">
                <a:schemeClr val="accent2">
                  <a:hueOff val="3363155"/>
                  <a:satOff val="-3572"/>
                  <a:lumOff val="2745"/>
                  <a:alphaOff val="0"/>
                </a:schemeClr>
              </a:effectRef>
              <a:fontRef idx="minor">
                <a:schemeClr val="lt1"/>
              </a:fontRef>
            </p:style>
          </p:sp>
          <p:sp>
            <p:nvSpPr>
              <p:cNvPr id="16" name="Rectangle: Rounded Corners 4">
                <a:extLst>
                  <a:ext uri="{FF2B5EF4-FFF2-40B4-BE49-F238E27FC236}">
                    <a16:creationId xmlns:a16="http://schemas.microsoft.com/office/drawing/2014/main" id="{83D1E355-2ECD-481F-A83A-3401C9FC7B07}"/>
                  </a:ext>
                </a:extLst>
              </p:cNvPr>
              <p:cNvSpPr txBox="1"/>
              <p:nvPr/>
            </p:nvSpPr>
            <p:spPr>
              <a:xfrm>
                <a:off x="1534802" y="2116206"/>
                <a:ext cx="6806253" cy="843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dirty="0">
                    <a:latin typeface="Sakkal Majalla" panose="02000000000000000000" pitchFamily="2" charset="-78"/>
                    <a:cs typeface="Sakkal Majalla" panose="02000000000000000000" pitchFamily="2" charset="-78"/>
                  </a:rPr>
                  <a:t>(وَاذْكُرْ عِبَادَنَا </a:t>
                </a:r>
                <a:r>
                  <a:rPr lang="ar-SA" sz="2800" u="sng" dirty="0">
                    <a:solidFill>
                      <a:schemeClr val="tx1"/>
                    </a:solidFill>
                    <a:latin typeface="Sakkal Majalla" panose="02000000000000000000" pitchFamily="2" charset="-78"/>
                    <a:cs typeface="Sakkal Majalla" panose="02000000000000000000" pitchFamily="2" charset="-78"/>
                  </a:rPr>
                  <a:t>إِبْرَاهِيمَ وَإِسْحَاقَ وَيَعْقُوبَ</a:t>
                </a:r>
                <a:r>
                  <a:rPr lang="ar-SA" sz="2800" dirty="0">
                    <a:solidFill>
                      <a:schemeClr val="tx1"/>
                    </a:solidFill>
                    <a:latin typeface="Sakkal Majalla" panose="02000000000000000000" pitchFamily="2" charset="-78"/>
                    <a:cs typeface="Sakkal Majalla" panose="02000000000000000000" pitchFamily="2" charset="-78"/>
                  </a:rPr>
                  <a:t> </a:t>
                </a:r>
                <a:r>
                  <a:rPr lang="ar-SA" sz="2800" dirty="0">
                    <a:latin typeface="Sakkal Majalla" panose="02000000000000000000" pitchFamily="2" charset="-78"/>
                    <a:cs typeface="Sakkal Majalla" panose="02000000000000000000" pitchFamily="2" charset="-78"/>
                  </a:rPr>
                  <a:t>أُولِي الأَيْدِي وَالأَبْصَارِ (45)) سورة ص</a:t>
                </a:r>
                <a:endParaRPr lang="en-US" sz="4000" kern="1200" dirty="0">
                  <a:latin typeface="Sakkal Majalla" panose="02000000000000000000" pitchFamily="2" charset="-78"/>
                  <a:cs typeface="Sakkal Majalla" panose="02000000000000000000" pitchFamily="2" charset="-78"/>
                </a:endParaRPr>
              </a:p>
            </p:txBody>
          </p:sp>
        </p:grpSp>
        <p:grpSp>
          <p:nvGrpSpPr>
            <p:cNvPr id="12" name="Group 11">
              <a:extLst>
                <a:ext uri="{FF2B5EF4-FFF2-40B4-BE49-F238E27FC236}">
                  <a16:creationId xmlns:a16="http://schemas.microsoft.com/office/drawing/2014/main" id="{E3CD14FB-8161-4E88-BDD9-DB3B5E9C39B1}"/>
                </a:ext>
              </a:extLst>
            </p:cNvPr>
            <p:cNvGrpSpPr/>
            <p:nvPr/>
          </p:nvGrpSpPr>
          <p:grpSpPr>
            <a:xfrm>
              <a:off x="9687012" y="4394078"/>
              <a:ext cx="582206" cy="582206"/>
              <a:chOff x="8367289" y="1718255"/>
              <a:chExt cx="582206" cy="582206"/>
            </a:xfrm>
          </p:grpSpPr>
          <p:sp>
            <p:nvSpPr>
              <p:cNvPr id="13" name="Arrow: Down 12">
                <a:extLst>
                  <a:ext uri="{FF2B5EF4-FFF2-40B4-BE49-F238E27FC236}">
                    <a16:creationId xmlns:a16="http://schemas.microsoft.com/office/drawing/2014/main" id="{2855C1FB-124C-4D08-9BCD-146D350BB843}"/>
                  </a:ext>
                </a:extLst>
              </p:cNvPr>
              <p:cNvSpPr/>
              <p:nvPr/>
            </p:nvSpPr>
            <p:spPr>
              <a:xfrm>
                <a:off x="8367289" y="1718255"/>
                <a:ext cx="582206" cy="582206"/>
              </a:xfrm>
              <a:prstGeom prst="downArrow">
                <a:avLst>
                  <a:gd name="adj1" fmla="val 55000"/>
                  <a:gd name="adj2" fmla="val 45000"/>
                </a:avLst>
              </a:prstGeom>
            </p:spPr>
            <p:style>
              <a:lnRef idx="2">
                <a:schemeClr val="accent2">
                  <a:tint val="40000"/>
                  <a:alpha val="90000"/>
                  <a:hueOff val="4183470"/>
                  <a:satOff val="1428"/>
                  <a:lumOff val="439"/>
                  <a:alphaOff val="0"/>
                </a:schemeClr>
              </a:lnRef>
              <a:fillRef idx="1">
                <a:schemeClr val="accent2">
                  <a:tint val="40000"/>
                  <a:alpha val="90000"/>
                  <a:hueOff val="4183470"/>
                  <a:satOff val="1428"/>
                  <a:lumOff val="439"/>
                  <a:alphaOff val="0"/>
                </a:schemeClr>
              </a:fillRef>
              <a:effectRef idx="0">
                <a:schemeClr val="accent2">
                  <a:tint val="40000"/>
                  <a:alpha val="90000"/>
                  <a:hueOff val="4183470"/>
                  <a:satOff val="1428"/>
                  <a:lumOff val="439"/>
                  <a:alphaOff val="0"/>
                </a:schemeClr>
              </a:effectRef>
              <a:fontRef idx="minor">
                <a:schemeClr val="dk1">
                  <a:hueOff val="0"/>
                  <a:satOff val="0"/>
                  <a:lumOff val="0"/>
                  <a:alphaOff val="0"/>
                </a:schemeClr>
              </a:fontRef>
            </p:style>
          </p:sp>
          <p:sp>
            <p:nvSpPr>
              <p:cNvPr id="14" name="Arrow: Down 6">
                <a:extLst>
                  <a:ext uri="{FF2B5EF4-FFF2-40B4-BE49-F238E27FC236}">
                    <a16:creationId xmlns:a16="http://schemas.microsoft.com/office/drawing/2014/main" id="{3CF7C485-44FF-44FD-A624-2E913D043C6D}"/>
                  </a:ext>
                </a:extLst>
              </p:cNvPr>
              <p:cNvSpPr txBox="1"/>
              <p:nvPr/>
            </p:nvSpPr>
            <p:spPr>
              <a:xfrm>
                <a:off x="8498285" y="1718255"/>
                <a:ext cx="320214" cy="438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grpSp>
    </p:spTree>
    <p:extLst>
      <p:ext uri="{BB962C8B-B14F-4D97-AF65-F5344CB8AC3E}">
        <p14:creationId xmlns:p14="http://schemas.microsoft.com/office/powerpoint/2010/main" val="3561140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wipe(down)">
                                      <p:cBhvr>
                                        <p:cTn id="93" dur="580">
                                          <p:stCondLst>
                                            <p:cond delay="0"/>
                                          </p:stCondLst>
                                        </p:cTn>
                                        <p:tgtEl>
                                          <p:spTgt spid="3"/>
                                        </p:tgtEl>
                                      </p:cBhvr>
                                    </p:animEffect>
                                    <p:anim calcmode="lin" valueType="num">
                                      <p:cBhvr>
                                        <p:cTn id="9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gtEl>
                                      </p:cBhvr>
                                      <p:to x="100000" y="60000"/>
                                    </p:animScale>
                                    <p:animScale>
                                      <p:cBhvr>
                                        <p:cTn id="100" dur="166" decel="50000">
                                          <p:stCondLst>
                                            <p:cond delay="676"/>
                                          </p:stCondLst>
                                        </p:cTn>
                                        <p:tgtEl>
                                          <p:spTgt spid="3"/>
                                        </p:tgtEl>
                                      </p:cBhvr>
                                      <p:to x="100000" y="100000"/>
                                    </p:animScale>
                                    <p:animScale>
                                      <p:cBhvr>
                                        <p:cTn id="101" dur="26">
                                          <p:stCondLst>
                                            <p:cond delay="1312"/>
                                          </p:stCondLst>
                                        </p:cTn>
                                        <p:tgtEl>
                                          <p:spTgt spid="3"/>
                                        </p:tgtEl>
                                      </p:cBhvr>
                                      <p:to x="100000" y="80000"/>
                                    </p:animScale>
                                    <p:animScale>
                                      <p:cBhvr>
                                        <p:cTn id="102" dur="166" decel="50000">
                                          <p:stCondLst>
                                            <p:cond delay="1338"/>
                                          </p:stCondLst>
                                        </p:cTn>
                                        <p:tgtEl>
                                          <p:spTgt spid="3"/>
                                        </p:tgtEl>
                                      </p:cBhvr>
                                      <p:to x="100000" y="100000"/>
                                    </p:animScale>
                                    <p:animScale>
                                      <p:cBhvr>
                                        <p:cTn id="103" dur="26">
                                          <p:stCondLst>
                                            <p:cond delay="1642"/>
                                          </p:stCondLst>
                                        </p:cTn>
                                        <p:tgtEl>
                                          <p:spTgt spid="3"/>
                                        </p:tgtEl>
                                      </p:cBhvr>
                                      <p:to x="100000" y="90000"/>
                                    </p:animScale>
                                    <p:animScale>
                                      <p:cBhvr>
                                        <p:cTn id="104" dur="166" decel="50000">
                                          <p:stCondLst>
                                            <p:cond delay="1668"/>
                                          </p:stCondLst>
                                        </p:cTn>
                                        <p:tgtEl>
                                          <p:spTgt spid="3"/>
                                        </p:tgtEl>
                                      </p:cBhvr>
                                      <p:to x="100000" y="100000"/>
                                    </p:animScale>
                                    <p:animScale>
                                      <p:cBhvr>
                                        <p:cTn id="105" dur="26">
                                          <p:stCondLst>
                                            <p:cond delay="1808"/>
                                          </p:stCondLst>
                                        </p:cTn>
                                        <p:tgtEl>
                                          <p:spTgt spid="3"/>
                                        </p:tgtEl>
                                      </p:cBhvr>
                                      <p:to x="100000" y="95000"/>
                                    </p:animScale>
                                    <p:animScale>
                                      <p:cBhvr>
                                        <p:cTn id="10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(2)</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64107483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193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(3)</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567113064"/>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155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366697094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88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(4)</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129415407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880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5</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240345123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49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8004-498D-43AA-8773-6DA5F041EA1F}"/>
              </a:ext>
            </a:extLst>
          </p:cNvPr>
          <p:cNvSpPr>
            <a:spLocks noGrp="1"/>
          </p:cNvSpPr>
          <p:nvPr>
            <p:ph type="title"/>
          </p:nvPr>
        </p:nvSpPr>
        <p:spPr>
          <a:xfrm>
            <a:off x="1295402" y="982132"/>
            <a:ext cx="9601196" cy="1303867"/>
          </a:xfrm>
        </p:spPr>
        <p:txBody>
          <a:bodyPr>
            <a:normAutofit/>
          </a:bodyPr>
          <a:lstStyle/>
          <a:p>
            <a:pPr rtl="1"/>
            <a:r>
              <a:rPr lang="ar-SA" dirty="0">
                <a:solidFill>
                  <a:srgbClr val="262626"/>
                </a:solidFill>
                <a:latin typeface="Sakkal Majalla" panose="02000000000000000000" pitchFamily="2" charset="-78"/>
                <a:cs typeface="Sakkal Majalla" panose="02000000000000000000" pitchFamily="2" charset="-78"/>
              </a:rPr>
              <a:t>للحفاظ (</a:t>
            </a:r>
            <a:r>
              <a:rPr lang="en-US" dirty="0">
                <a:solidFill>
                  <a:srgbClr val="262626"/>
                </a:solidFill>
                <a:latin typeface="Sakkal Majalla" panose="02000000000000000000" pitchFamily="2" charset="-78"/>
                <a:cs typeface="Sakkal Majalla" panose="02000000000000000000" pitchFamily="2" charset="-78"/>
              </a:rPr>
              <a:t>6</a:t>
            </a:r>
            <a:r>
              <a:rPr lang="ar-SA" dirty="0">
                <a:solidFill>
                  <a:srgbClr val="262626"/>
                </a:solidFill>
                <a:latin typeface="Sakkal Majalla" panose="02000000000000000000" pitchFamily="2" charset="-78"/>
                <a:cs typeface="Sakkal Majalla" panose="02000000000000000000" pitchFamily="2" charset="-78"/>
              </a:rPr>
              <a:t>)</a:t>
            </a:r>
            <a:endParaRPr lang="en-US" dirty="0">
              <a:solidFill>
                <a:srgbClr val="262626"/>
              </a:solidFill>
              <a:latin typeface="Sakkal Majalla" panose="02000000000000000000" pitchFamily="2" charset="-78"/>
              <a:cs typeface="Sakkal Majalla" panose="02000000000000000000" pitchFamily="2" charset="-78"/>
            </a:endParaRPr>
          </a:p>
        </p:txBody>
      </p:sp>
      <p:graphicFrame>
        <p:nvGraphicFramePr>
          <p:cNvPr id="5" name="Content Placeholder 2">
            <a:extLst>
              <a:ext uri="{FF2B5EF4-FFF2-40B4-BE49-F238E27FC236}">
                <a16:creationId xmlns:a16="http://schemas.microsoft.com/office/drawing/2014/main" id="{88FA6B1A-F6A5-4314-BDAC-CE9DCE055B28}"/>
              </a:ext>
            </a:extLst>
          </p:cNvPr>
          <p:cNvGraphicFramePr>
            <a:graphicFrameLocks noGrp="1"/>
          </p:cNvGraphicFramePr>
          <p:nvPr>
            <p:ph idx="1"/>
            <p:extLst>
              <p:ext uri="{D42A27DB-BD31-4B8C-83A1-F6EECF244321}">
                <p14:modId xmlns:p14="http://schemas.microsoft.com/office/powerpoint/2010/main" val="66894240"/>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156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graphicEl>
                                              <a:dgm id="{1BEC1CC2-7978-46CE-8A75-67A769C03883}"/>
                                            </p:graphicEl>
                                          </p:spTgt>
                                        </p:tgtEl>
                                        <p:attrNameLst>
                                          <p:attrName>style.visibility</p:attrName>
                                        </p:attrNameLst>
                                      </p:cBhvr>
                                      <p:to>
                                        <p:strVal val="visible"/>
                                      </p:to>
                                    </p:set>
                                    <p:animEffect transition="in" filter="wipe(down)">
                                      <p:cBhvr>
                                        <p:cTn id="7" dur="580">
                                          <p:stCondLst>
                                            <p:cond delay="0"/>
                                          </p:stCondLst>
                                        </p:cTn>
                                        <p:tgtEl>
                                          <p:spTgt spid="5">
                                            <p:graphicEl>
                                              <a:dgm id="{1BEC1CC2-7978-46CE-8A75-67A769C03883}"/>
                                            </p:graphicEl>
                                          </p:spTgt>
                                        </p:tgtEl>
                                      </p:cBhvr>
                                    </p:animEffect>
                                    <p:anim calcmode="lin" valueType="num">
                                      <p:cBhvr>
                                        <p:cTn id="8" dur="1822" tmFilter="0,0; 0.14,0.36; 0.43,0.73; 0.71,0.91; 1.0,1.0">
                                          <p:stCondLst>
                                            <p:cond delay="0"/>
                                          </p:stCondLst>
                                        </p:cTn>
                                        <p:tgtEl>
                                          <p:spTgt spid="5">
                                            <p:graphicEl>
                                              <a:dgm id="{1BEC1CC2-7978-46CE-8A75-67A769C03883}"/>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graphicEl>
                                              <a:dgm id="{1BEC1CC2-7978-46CE-8A75-67A769C03883}"/>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graphicEl>
                                              <a:dgm id="{1BEC1CC2-7978-46CE-8A75-67A769C03883}"/>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graphicEl>
                                              <a:dgm id="{1BEC1CC2-7978-46CE-8A75-67A769C03883}"/>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graphicEl>
                                              <a:dgm id="{1BEC1CC2-7978-46CE-8A75-67A769C03883}"/>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graphicEl>
                                              <a:dgm id="{1BEC1CC2-7978-46CE-8A75-67A769C03883}"/>
                                            </p:graphicEl>
                                          </p:spTgt>
                                        </p:tgtEl>
                                      </p:cBhvr>
                                      <p:to x="100000" y="60000"/>
                                    </p:animScale>
                                    <p:animScale>
                                      <p:cBhvr>
                                        <p:cTn id="14" dur="166" decel="50000">
                                          <p:stCondLst>
                                            <p:cond delay="676"/>
                                          </p:stCondLst>
                                        </p:cTn>
                                        <p:tgtEl>
                                          <p:spTgt spid="5">
                                            <p:graphicEl>
                                              <a:dgm id="{1BEC1CC2-7978-46CE-8A75-67A769C03883}"/>
                                            </p:graphicEl>
                                          </p:spTgt>
                                        </p:tgtEl>
                                      </p:cBhvr>
                                      <p:to x="100000" y="100000"/>
                                    </p:animScale>
                                    <p:animScale>
                                      <p:cBhvr>
                                        <p:cTn id="15" dur="26">
                                          <p:stCondLst>
                                            <p:cond delay="1312"/>
                                          </p:stCondLst>
                                        </p:cTn>
                                        <p:tgtEl>
                                          <p:spTgt spid="5">
                                            <p:graphicEl>
                                              <a:dgm id="{1BEC1CC2-7978-46CE-8A75-67A769C03883}"/>
                                            </p:graphicEl>
                                          </p:spTgt>
                                        </p:tgtEl>
                                      </p:cBhvr>
                                      <p:to x="100000" y="80000"/>
                                    </p:animScale>
                                    <p:animScale>
                                      <p:cBhvr>
                                        <p:cTn id="16" dur="166" decel="50000">
                                          <p:stCondLst>
                                            <p:cond delay="1338"/>
                                          </p:stCondLst>
                                        </p:cTn>
                                        <p:tgtEl>
                                          <p:spTgt spid="5">
                                            <p:graphicEl>
                                              <a:dgm id="{1BEC1CC2-7978-46CE-8A75-67A769C03883}"/>
                                            </p:graphicEl>
                                          </p:spTgt>
                                        </p:tgtEl>
                                      </p:cBhvr>
                                      <p:to x="100000" y="100000"/>
                                    </p:animScale>
                                    <p:animScale>
                                      <p:cBhvr>
                                        <p:cTn id="17" dur="26">
                                          <p:stCondLst>
                                            <p:cond delay="1642"/>
                                          </p:stCondLst>
                                        </p:cTn>
                                        <p:tgtEl>
                                          <p:spTgt spid="5">
                                            <p:graphicEl>
                                              <a:dgm id="{1BEC1CC2-7978-46CE-8A75-67A769C03883}"/>
                                            </p:graphicEl>
                                          </p:spTgt>
                                        </p:tgtEl>
                                      </p:cBhvr>
                                      <p:to x="100000" y="90000"/>
                                    </p:animScale>
                                    <p:animScale>
                                      <p:cBhvr>
                                        <p:cTn id="18" dur="166" decel="50000">
                                          <p:stCondLst>
                                            <p:cond delay="1668"/>
                                          </p:stCondLst>
                                        </p:cTn>
                                        <p:tgtEl>
                                          <p:spTgt spid="5">
                                            <p:graphicEl>
                                              <a:dgm id="{1BEC1CC2-7978-46CE-8A75-67A769C03883}"/>
                                            </p:graphicEl>
                                          </p:spTgt>
                                        </p:tgtEl>
                                      </p:cBhvr>
                                      <p:to x="100000" y="100000"/>
                                    </p:animScale>
                                    <p:animScale>
                                      <p:cBhvr>
                                        <p:cTn id="19" dur="26">
                                          <p:stCondLst>
                                            <p:cond delay="1808"/>
                                          </p:stCondLst>
                                        </p:cTn>
                                        <p:tgtEl>
                                          <p:spTgt spid="5">
                                            <p:graphicEl>
                                              <a:dgm id="{1BEC1CC2-7978-46CE-8A75-67A769C03883}"/>
                                            </p:graphicEl>
                                          </p:spTgt>
                                        </p:tgtEl>
                                      </p:cBhvr>
                                      <p:to x="100000" y="95000"/>
                                    </p:animScale>
                                    <p:animScale>
                                      <p:cBhvr>
                                        <p:cTn id="20" dur="166" decel="50000">
                                          <p:stCondLst>
                                            <p:cond delay="1834"/>
                                          </p:stCondLst>
                                        </p:cTn>
                                        <p:tgtEl>
                                          <p:spTgt spid="5">
                                            <p:graphicEl>
                                              <a:dgm id="{1BEC1CC2-7978-46CE-8A75-67A769C03883}"/>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graphicEl>
                                              <a:dgm id="{D5997FB6-A5FE-4C06-BF9E-64807667A1D9}"/>
                                            </p:graphicEl>
                                          </p:spTgt>
                                        </p:tgtEl>
                                        <p:attrNameLst>
                                          <p:attrName>style.visibility</p:attrName>
                                        </p:attrNameLst>
                                      </p:cBhvr>
                                      <p:to>
                                        <p:strVal val="visible"/>
                                      </p:to>
                                    </p:set>
                                    <p:animEffect transition="in" filter="wipe(down)">
                                      <p:cBhvr>
                                        <p:cTn id="25" dur="580">
                                          <p:stCondLst>
                                            <p:cond delay="0"/>
                                          </p:stCondLst>
                                        </p:cTn>
                                        <p:tgtEl>
                                          <p:spTgt spid="5">
                                            <p:graphicEl>
                                              <a:dgm id="{D5997FB6-A5FE-4C06-BF9E-64807667A1D9}"/>
                                            </p:graphicEl>
                                          </p:spTgt>
                                        </p:tgtEl>
                                      </p:cBhvr>
                                    </p:animEffect>
                                    <p:anim calcmode="lin" valueType="num">
                                      <p:cBhvr>
                                        <p:cTn id="26" dur="1822" tmFilter="0,0; 0.14,0.36; 0.43,0.73; 0.71,0.91; 1.0,1.0">
                                          <p:stCondLst>
                                            <p:cond delay="0"/>
                                          </p:stCondLst>
                                        </p:cTn>
                                        <p:tgtEl>
                                          <p:spTgt spid="5">
                                            <p:graphicEl>
                                              <a:dgm id="{D5997FB6-A5FE-4C06-BF9E-64807667A1D9}"/>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graphicEl>
                                              <a:dgm id="{D5997FB6-A5FE-4C06-BF9E-64807667A1D9}"/>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graphicEl>
                                              <a:dgm id="{D5997FB6-A5FE-4C06-BF9E-64807667A1D9}"/>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graphicEl>
                                              <a:dgm id="{D5997FB6-A5FE-4C06-BF9E-64807667A1D9}"/>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graphicEl>
                                              <a:dgm id="{D5997FB6-A5FE-4C06-BF9E-64807667A1D9}"/>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graphicEl>
                                              <a:dgm id="{D5997FB6-A5FE-4C06-BF9E-64807667A1D9}"/>
                                            </p:graphicEl>
                                          </p:spTgt>
                                        </p:tgtEl>
                                      </p:cBhvr>
                                      <p:to x="100000" y="60000"/>
                                    </p:animScale>
                                    <p:animScale>
                                      <p:cBhvr>
                                        <p:cTn id="32" dur="166" decel="50000">
                                          <p:stCondLst>
                                            <p:cond delay="676"/>
                                          </p:stCondLst>
                                        </p:cTn>
                                        <p:tgtEl>
                                          <p:spTgt spid="5">
                                            <p:graphicEl>
                                              <a:dgm id="{D5997FB6-A5FE-4C06-BF9E-64807667A1D9}"/>
                                            </p:graphicEl>
                                          </p:spTgt>
                                        </p:tgtEl>
                                      </p:cBhvr>
                                      <p:to x="100000" y="100000"/>
                                    </p:animScale>
                                    <p:animScale>
                                      <p:cBhvr>
                                        <p:cTn id="33" dur="26">
                                          <p:stCondLst>
                                            <p:cond delay="1312"/>
                                          </p:stCondLst>
                                        </p:cTn>
                                        <p:tgtEl>
                                          <p:spTgt spid="5">
                                            <p:graphicEl>
                                              <a:dgm id="{D5997FB6-A5FE-4C06-BF9E-64807667A1D9}"/>
                                            </p:graphicEl>
                                          </p:spTgt>
                                        </p:tgtEl>
                                      </p:cBhvr>
                                      <p:to x="100000" y="80000"/>
                                    </p:animScale>
                                    <p:animScale>
                                      <p:cBhvr>
                                        <p:cTn id="34" dur="166" decel="50000">
                                          <p:stCondLst>
                                            <p:cond delay="1338"/>
                                          </p:stCondLst>
                                        </p:cTn>
                                        <p:tgtEl>
                                          <p:spTgt spid="5">
                                            <p:graphicEl>
                                              <a:dgm id="{D5997FB6-A5FE-4C06-BF9E-64807667A1D9}"/>
                                            </p:graphicEl>
                                          </p:spTgt>
                                        </p:tgtEl>
                                      </p:cBhvr>
                                      <p:to x="100000" y="100000"/>
                                    </p:animScale>
                                    <p:animScale>
                                      <p:cBhvr>
                                        <p:cTn id="35" dur="26">
                                          <p:stCondLst>
                                            <p:cond delay="1642"/>
                                          </p:stCondLst>
                                        </p:cTn>
                                        <p:tgtEl>
                                          <p:spTgt spid="5">
                                            <p:graphicEl>
                                              <a:dgm id="{D5997FB6-A5FE-4C06-BF9E-64807667A1D9}"/>
                                            </p:graphicEl>
                                          </p:spTgt>
                                        </p:tgtEl>
                                      </p:cBhvr>
                                      <p:to x="100000" y="90000"/>
                                    </p:animScale>
                                    <p:animScale>
                                      <p:cBhvr>
                                        <p:cTn id="36" dur="166" decel="50000">
                                          <p:stCondLst>
                                            <p:cond delay="1668"/>
                                          </p:stCondLst>
                                        </p:cTn>
                                        <p:tgtEl>
                                          <p:spTgt spid="5">
                                            <p:graphicEl>
                                              <a:dgm id="{D5997FB6-A5FE-4C06-BF9E-64807667A1D9}"/>
                                            </p:graphicEl>
                                          </p:spTgt>
                                        </p:tgtEl>
                                      </p:cBhvr>
                                      <p:to x="100000" y="100000"/>
                                    </p:animScale>
                                    <p:animScale>
                                      <p:cBhvr>
                                        <p:cTn id="37" dur="26">
                                          <p:stCondLst>
                                            <p:cond delay="1808"/>
                                          </p:stCondLst>
                                        </p:cTn>
                                        <p:tgtEl>
                                          <p:spTgt spid="5">
                                            <p:graphicEl>
                                              <a:dgm id="{D5997FB6-A5FE-4C06-BF9E-64807667A1D9}"/>
                                            </p:graphicEl>
                                          </p:spTgt>
                                        </p:tgtEl>
                                      </p:cBhvr>
                                      <p:to x="100000" y="95000"/>
                                    </p:animScale>
                                    <p:animScale>
                                      <p:cBhvr>
                                        <p:cTn id="38" dur="166" decel="50000">
                                          <p:stCondLst>
                                            <p:cond delay="1834"/>
                                          </p:stCondLst>
                                        </p:cTn>
                                        <p:tgtEl>
                                          <p:spTgt spid="5">
                                            <p:graphicEl>
                                              <a:dgm id="{D5997FB6-A5FE-4C06-BF9E-64807667A1D9}"/>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5">
                                            <p:graphicEl>
                                              <a:dgm id="{918FF342-9837-4234-8DD7-A0A2BD624B00}"/>
                                            </p:graphicEl>
                                          </p:spTgt>
                                        </p:tgtEl>
                                        <p:attrNameLst>
                                          <p:attrName>style.visibility</p:attrName>
                                        </p:attrNameLst>
                                      </p:cBhvr>
                                      <p:to>
                                        <p:strVal val="visible"/>
                                      </p:to>
                                    </p:set>
                                    <p:animEffect transition="in" filter="wipe(down)">
                                      <p:cBhvr>
                                        <p:cTn id="41" dur="580">
                                          <p:stCondLst>
                                            <p:cond delay="0"/>
                                          </p:stCondLst>
                                        </p:cTn>
                                        <p:tgtEl>
                                          <p:spTgt spid="5">
                                            <p:graphicEl>
                                              <a:dgm id="{918FF342-9837-4234-8DD7-A0A2BD624B00}"/>
                                            </p:graphicEl>
                                          </p:spTgt>
                                        </p:tgtEl>
                                      </p:cBhvr>
                                    </p:animEffect>
                                    <p:anim calcmode="lin" valueType="num">
                                      <p:cBhvr>
                                        <p:cTn id="42" dur="1822" tmFilter="0,0; 0.14,0.36; 0.43,0.73; 0.71,0.91; 1.0,1.0">
                                          <p:stCondLst>
                                            <p:cond delay="0"/>
                                          </p:stCondLst>
                                        </p:cTn>
                                        <p:tgtEl>
                                          <p:spTgt spid="5">
                                            <p:graphicEl>
                                              <a:dgm id="{918FF342-9837-4234-8DD7-A0A2BD624B00}"/>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graphicEl>
                                              <a:dgm id="{918FF342-9837-4234-8DD7-A0A2BD624B00}"/>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graphicEl>
                                              <a:dgm id="{918FF342-9837-4234-8DD7-A0A2BD624B00}"/>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graphicEl>
                                              <a:dgm id="{918FF342-9837-4234-8DD7-A0A2BD624B00}"/>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graphicEl>
                                              <a:dgm id="{918FF342-9837-4234-8DD7-A0A2BD624B00}"/>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graphicEl>
                                              <a:dgm id="{918FF342-9837-4234-8DD7-A0A2BD624B00}"/>
                                            </p:graphicEl>
                                          </p:spTgt>
                                        </p:tgtEl>
                                      </p:cBhvr>
                                      <p:to x="100000" y="60000"/>
                                    </p:animScale>
                                    <p:animScale>
                                      <p:cBhvr>
                                        <p:cTn id="48" dur="166" decel="50000">
                                          <p:stCondLst>
                                            <p:cond delay="676"/>
                                          </p:stCondLst>
                                        </p:cTn>
                                        <p:tgtEl>
                                          <p:spTgt spid="5">
                                            <p:graphicEl>
                                              <a:dgm id="{918FF342-9837-4234-8DD7-A0A2BD624B00}"/>
                                            </p:graphicEl>
                                          </p:spTgt>
                                        </p:tgtEl>
                                      </p:cBhvr>
                                      <p:to x="100000" y="100000"/>
                                    </p:animScale>
                                    <p:animScale>
                                      <p:cBhvr>
                                        <p:cTn id="49" dur="26">
                                          <p:stCondLst>
                                            <p:cond delay="1312"/>
                                          </p:stCondLst>
                                        </p:cTn>
                                        <p:tgtEl>
                                          <p:spTgt spid="5">
                                            <p:graphicEl>
                                              <a:dgm id="{918FF342-9837-4234-8DD7-A0A2BD624B00}"/>
                                            </p:graphicEl>
                                          </p:spTgt>
                                        </p:tgtEl>
                                      </p:cBhvr>
                                      <p:to x="100000" y="80000"/>
                                    </p:animScale>
                                    <p:animScale>
                                      <p:cBhvr>
                                        <p:cTn id="50" dur="166" decel="50000">
                                          <p:stCondLst>
                                            <p:cond delay="1338"/>
                                          </p:stCondLst>
                                        </p:cTn>
                                        <p:tgtEl>
                                          <p:spTgt spid="5">
                                            <p:graphicEl>
                                              <a:dgm id="{918FF342-9837-4234-8DD7-A0A2BD624B00}"/>
                                            </p:graphicEl>
                                          </p:spTgt>
                                        </p:tgtEl>
                                      </p:cBhvr>
                                      <p:to x="100000" y="100000"/>
                                    </p:animScale>
                                    <p:animScale>
                                      <p:cBhvr>
                                        <p:cTn id="51" dur="26">
                                          <p:stCondLst>
                                            <p:cond delay="1642"/>
                                          </p:stCondLst>
                                        </p:cTn>
                                        <p:tgtEl>
                                          <p:spTgt spid="5">
                                            <p:graphicEl>
                                              <a:dgm id="{918FF342-9837-4234-8DD7-A0A2BD624B00}"/>
                                            </p:graphicEl>
                                          </p:spTgt>
                                        </p:tgtEl>
                                      </p:cBhvr>
                                      <p:to x="100000" y="90000"/>
                                    </p:animScale>
                                    <p:animScale>
                                      <p:cBhvr>
                                        <p:cTn id="52" dur="166" decel="50000">
                                          <p:stCondLst>
                                            <p:cond delay="1668"/>
                                          </p:stCondLst>
                                        </p:cTn>
                                        <p:tgtEl>
                                          <p:spTgt spid="5">
                                            <p:graphicEl>
                                              <a:dgm id="{918FF342-9837-4234-8DD7-A0A2BD624B00}"/>
                                            </p:graphicEl>
                                          </p:spTgt>
                                        </p:tgtEl>
                                      </p:cBhvr>
                                      <p:to x="100000" y="100000"/>
                                    </p:animScale>
                                    <p:animScale>
                                      <p:cBhvr>
                                        <p:cTn id="53" dur="26">
                                          <p:stCondLst>
                                            <p:cond delay="1808"/>
                                          </p:stCondLst>
                                        </p:cTn>
                                        <p:tgtEl>
                                          <p:spTgt spid="5">
                                            <p:graphicEl>
                                              <a:dgm id="{918FF342-9837-4234-8DD7-A0A2BD624B00}"/>
                                            </p:graphicEl>
                                          </p:spTgt>
                                        </p:tgtEl>
                                      </p:cBhvr>
                                      <p:to x="100000" y="95000"/>
                                    </p:animScale>
                                    <p:animScale>
                                      <p:cBhvr>
                                        <p:cTn id="54" dur="166" decel="50000">
                                          <p:stCondLst>
                                            <p:cond delay="1834"/>
                                          </p:stCondLst>
                                        </p:cTn>
                                        <p:tgtEl>
                                          <p:spTgt spid="5">
                                            <p:graphicEl>
                                              <a:dgm id="{918FF342-9837-4234-8DD7-A0A2BD624B00}"/>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5">
                                            <p:graphicEl>
                                              <a:dgm id="{AE1BFBB7-50E2-4D16-953E-843707232272}"/>
                                            </p:graphicEl>
                                          </p:spTgt>
                                        </p:tgtEl>
                                        <p:attrNameLst>
                                          <p:attrName>style.visibility</p:attrName>
                                        </p:attrNameLst>
                                      </p:cBhvr>
                                      <p:to>
                                        <p:strVal val="visible"/>
                                      </p:to>
                                    </p:set>
                                    <p:animEffect transition="in" filter="wipe(down)">
                                      <p:cBhvr>
                                        <p:cTn id="59" dur="580">
                                          <p:stCondLst>
                                            <p:cond delay="0"/>
                                          </p:stCondLst>
                                        </p:cTn>
                                        <p:tgtEl>
                                          <p:spTgt spid="5">
                                            <p:graphicEl>
                                              <a:dgm id="{AE1BFBB7-50E2-4D16-953E-843707232272}"/>
                                            </p:graphicEl>
                                          </p:spTgt>
                                        </p:tgtEl>
                                      </p:cBhvr>
                                    </p:animEffect>
                                    <p:anim calcmode="lin" valueType="num">
                                      <p:cBhvr>
                                        <p:cTn id="60" dur="1822" tmFilter="0,0; 0.14,0.36; 0.43,0.73; 0.71,0.91; 1.0,1.0">
                                          <p:stCondLst>
                                            <p:cond delay="0"/>
                                          </p:stCondLst>
                                        </p:cTn>
                                        <p:tgtEl>
                                          <p:spTgt spid="5">
                                            <p:graphicEl>
                                              <a:dgm id="{AE1BFBB7-50E2-4D16-953E-843707232272}"/>
                                            </p:graphic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graphicEl>
                                              <a:dgm id="{AE1BFBB7-50E2-4D16-953E-843707232272}"/>
                                            </p:graphic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graphicEl>
                                              <a:dgm id="{AE1BFBB7-50E2-4D16-953E-843707232272}"/>
                                            </p:graphic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graphicEl>
                                              <a:dgm id="{AE1BFBB7-50E2-4D16-953E-843707232272}"/>
                                            </p:graphic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graphicEl>
                                              <a:dgm id="{AE1BFBB7-50E2-4D16-953E-843707232272}"/>
                                            </p:graphic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graphicEl>
                                              <a:dgm id="{AE1BFBB7-50E2-4D16-953E-843707232272}"/>
                                            </p:graphicEl>
                                          </p:spTgt>
                                        </p:tgtEl>
                                      </p:cBhvr>
                                      <p:to x="100000" y="60000"/>
                                    </p:animScale>
                                    <p:animScale>
                                      <p:cBhvr>
                                        <p:cTn id="66" dur="166" decel="50000">
                                          <p:stCondLst>
                                            <p:cond delay="676"/>
                                          </p:stCondLst>
                                        </p:cTn>
                                        <p:tgtEl>
                                          <p:spTgt spid="5">
                                            <p:graphicEl>
                                              <a:dgm id="{AE1BFBB7-50E2-4D16-953E-843707232272}"/>
                                            </p:graphicEl>
                                          </p:spTgt>
                                        </p:tgtEl>
                                      </p:cBhvr>
                                      <p:to x="100000" y="100000"/>
                                    </p:animScale>
                                    <p:animScale>
                                      <p:cBhvr>
                                        <p:cTn id="67" dur="26">
                                          <p:stCondLst>
                                            <p:cond delay="1312"/>
                                          </p:stCondLst>
                                        </p:cTn>
                                        <p:tgtEl>
                                          <p:spTgt spid="5">
                                            <p:graphicEl>
                                              <a:dgm id="{AE1BFBB7-50E2-4D16-953E-843707232272}"/>
                                            </p:graphicEl>
                                          </p:spTgt>
                                        </p:tgtEl>
                                      </p:cBhvr>
                                      <p:to x="100000" y="80000"/>
                                    </p:animScale>
                                    <p:animScale>
                                      <p:cBhvr>
                                        <p:cTn id="68" dur="166" decel="50000">
                                          <p:stCondLst>
                                            <p:cond delay="1338"/>
                                          </p:stCondLst>
                                        </p:cTn>
                                        <p:tgtEl>
                                          <p:spTgt spid="5">
                                            <p:graphicEl>
                                              <a:dgm id="{AE1BFBB7-50E2-4D16-953E-843707232272}"/>
                                            </p:graphicEl>
                                          </p:spTgt>
                                        </p:tgtEl>
                                      </p:cBhvr>
                                      <p:to x="100000" y="100000"/>
                                    </p:animScale>
                                    <p:animScale>
                                      <p:cBhvr>
                                        <p:cTn id="69" dur="26">
                                          <p:stCondLst>
                                            <p:cond delay="1642"/>
                                          </p:stCondLst>
                                        </p:cTn>
                                        <p:tgtEl>
                                          <p:spTgt spid="5">
                                            <p:graphicEl>
                                              <a:dgm id="{AE1BFBB7-50E2-4D16-953E-843707232272}"/>
                                            </p:graphicEl>
                                          </p:spTgt>
                                        </p:tgtEl>
                                      </p:cBhvr>
                                      <p:to x="100000" y="90000"/>
                                    </p:animScale>
                                    <p:animScale>
                                      <p:cBhvr>
                                        <p:cTn id="70" dur="166" decel="50000">
                                          <p:stCondLst>
                                            <p:cond delay="1668"/>
                                          </p:stCondLst>
                                        </p:cTn>
                                        <p:tgtEl>
                                          <p:spTgt spid="5">
                                            <p:graphicEl>
                                              <a:dgm id="{AE1BFBB7-50E2-4D16-953E-843707232272}"/>
                                            </p:graphicEl>
                                          </p:spTgt>
                                        </p:tgtEl>
                                      </p:cBhvr>
                                      <p:to x="100000" y="100000"/>
                                    </p:animScale>
                                    <p:animScale>
                                      <p:cBhvr>
                                        <p:cTn id="71" dur="26">
                                          <p:stCondLst>
                                            <p:cond delay="1808"/>
                                          </p:stCondLst>
                                        </p:cTn>
                                        <p:tgtEl>
                                          <p:spTgt spid="5">
                                            <p:graphicEl>
                                              <a:dgm id="{AE1BFBB7-50E2-4D16-953E-843707232272}"/>
                                            </p:graphicEl>
                                          </p:spTgt>
                                        </p:tgtEl>
                                      </p:cBhvr>
                                      <p:to x="100000" y="95000"/>
                                    </p:animScale>
                                    <p:animScale>
                                      <p:cBhvr>
                                        <p:cTn id="72" dur="166" decel="50000">
                                          <p:stCondLst>
                                            <p:cond delay="1834"/>
                                          </p:stCondLst>
                                        </p:cTn>
                                        <p:tgtEl>
                                          <p:spTgt spid="5">
                                            <p:graphicEl>
                                              <a:dgm id="{AE1BFBB7-50E2-4D16-953E-843707232272}"/>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
                                            <p:graphicEl>
                                              <a:dgm id="{AC77514B-0541-443E-AFE6-08C360B90EC1}"/>
                                            </p:graphicEl>
                                          </p:spTgt>
                                        </p:tgtEl>
                                        <p:attrNameLst>
                                          <p:attrName>style.visibility</p:attrName>
                                        </p:attrNameLst>
                                      </p:cBhvr>
                                      <p:to>
                                        <p:strVal val="visible"/>
                                      </p:to>
                                    </p:set>
                                    <p:animEffect transition="in" filter="wipe(down)">
                                      <p:cBhvr>
                                        <p:cTn id="75" dur="580">
                                          <p:stCondLst>
                                            <p:cond delay="0"/>
                                          </p:stCondLst>
                                        </p:cTn>
                                        <p:tgtEl>
                                          <p:spTgt spid="5">
                                            <p:graphicEl>
                                              <a:dgm id="{AC77514B-0541-443E-AFE6-08C360B90EC1}"/>
                                            </p:graphicEl>
                                          </p:spTgt>
                                        </p:tgtEl>
                                      </p:cBhvr>
                                    </p:animEffect>
                                    <p:anim calcmode="lin" valueType="num">
                                      <p:cBhvr>
                                        <p:cTn id="76" dur="1822" tmFilter="0,0; 0.14,0.36; 0.43,0.73; 0.71,0.91; 1.0,1.0">
                                          <p:stCondLst>
                                            <p:cond delay="0"/>
                                          </p:stCondLst>
                                        </p:cTn>
                                        <p:tgtEl>
                                          <p:spTgt spid="5">
                                            <p:graphicEl>
                                              <a:dgm id="{AC77514B-0541-443E-AFE6-08C360B90EC1}"/>
                                            </p:graphic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graphicEl>
                                              <a:dgm id="{AC77514B-0541-443E-AFE6-08C360B90EC1}"/>
                                            </p:graphic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graphicEl>
                                              <a:dgm id="{AC77514B-0541-443E-AFE6-08C360B90EC1}"/>
                                            </p:graphic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graphicEl>
                                              <a:dgm id="{AC77514B-0541-443E-AFE6-08C360B90EC1}"/>
                                            </p:graphic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graphicEl>
                                              <a:dgm id="{AC77514B-0541-443E-AFE6-08C360B90EC1}"/>
                                            </p:graphic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graphicEl>
                                              <a:dgm id="{AC77514B-0541-443E-AFE6-08C360B90EC1}"/>
                                            </p:graphicEl>
                                          </p:spTgt>
                                        </p:tgtEl>
                                      </p:cBhvr>
                                      <p:to x="100000" y="60000"/>
                                    </p:animScale>
                                    <p:animScale>
                                      <p:cBhvr>
                                        <p:cTn id="82" dur="166" decel="50000">
                                          <p:stCondLst>
                                            <p:cond delay="676"/>
                                          </p:stCondLst>
                                        </p:cTn>
                                        <p:tgtEl>
                                          <p:spTgt spid="5">
                                            <p:graphicEl>
                                              <a:dgm id="{AC77514B-0541-443E-AFE6-08C360B90EC1}"/>
                                            </p:graphicEl>
                                          </p:spTgt>
                                        </p:tgtEl>
                                      </p:cBhvr>
                                      <p:to x="100000" y="100000"/>
                                    </p:animScale>
                                    <p:animScale>
                                      <p:cBhvr>
                                        <p:cTn id="83" dur="26">
                                          <p:stCondLst>
                                            <p:cond delay="1312"/>
                                          </p:stCondLst>
                                        </p:cTn>
                                        <p:tgtEl>
                                          <p:spTgt spid="5">
                                            <p:graphicEl>
                                              <a:dgm id="{AC77514B-0541-443E-AFE6-08C360B90EC1}"/>
                                            </p:graphicEl>
                                          </p:spTgt>
                                        </p:tgtEl>
                                      </p:cBhvr>
                                      <p:to x="100000" y="80000"/>
                                    </p:animScale>
                                    <p:animScale>
                                      <p:cBhvr>
                                        <p:cTn id="84" dur="166" decel="50000">
                                          <p:stCondLst>
                                            <p:cond delay="1338"/>
                                          </p:stCondLst>
                                        </p:cTn>
                                        <p:tgtEl>
                                          <p:spTgt spid="5">
                                            <p:graphicEl>
                                              <a:dgm id="{AC77514B-0541-443E-AFE6-08C360B90EC1}"/>
                                            </p:graphicEl>
                                          </p:spTgt>
                                        </p:tgtEl>
                                      </p:cBhvr>
                                      <p:to x="100000" y="100000"/>
                                    </p:animScale>
                                    <p:animScale>
                                      <p:cBhvr>
                                        <p:cTn id="85" dur="26">
                                          <p:stCondLst>
                                            <p:cond delay="1642"/>
                                          </p:stCondLst>
                                        </p:cTn>
                                        <p:tgtEl>
                                          <p:spTgt spid="5">
                                            <p:graphicEl>
                                              <a:dgm id="{AC77514B-0541-443E-AFE6-08C360B90EC1}"/>
                                            </p:graphicEl>
                                          </p:spTgt>
                                        </p:tgtEl>
                                      </p:cBhvr>
                                      <p:to x="100000" y="90000"/>
                                    </p:animScale>
                                    <p:animScale>
                                      <p:cBhvr>
                                        <p:cTn id="86" dur="166" decel="50000">
                                          <p:stCondLst>
                                            <p:cond delay="1668"/>
                                          </p:stCondLst>
                                        </p:cTn>
                                        <p:tgtEl>
                                          <p:spTgt spid="5">
                                            <p:graphicEl>
                                              <a:dgm id="{AC77514B-0541-443E-AFE6-08C360B90EC1}"/>
                                            </p:graphicEl>
                                          </p:spTgt>
                                        </p:tgtEl>
                                      </p:cBhvr>
                                      <p:to x="100000" y="100000"/>
                                    </p:animScale>
                                    <p:animScale>
                                      <p:cBhvr>
                                        <p:cTn id="87" dur="26">
                                          <p:stCondLst>
                                            <p:cond delay="1808"/>
                                          </p:stCondLst>
                                        </p:cTn>
                                        <p:tgtEl>
                                          <p:spTgt spid="5">
                                            <p:graphicEl>
                                              <a:dgm id="{AC77514B-0541-443E-AFE6-08C360B90EC1}"/>
                                            </p:graphicEl>
                                          </p:spTgt>
                                        </p:tgtEl>
                                      </p:cBhvr>
                                      <p:to x="100000" y="95000"/>
                                    </p:animScale>
                                    <p:animScale>
                                      <p:cBhvr>
                                        <p:cTn id="88" dur="166" decel="50000">
                                          <p:stCondLst>
                                            <p:cond delay="1834"/>
                                          </p:stCondLst>
                                        </p:cTn>
                                        <p:tgtEl>
                                          <p:spTgt spid="5">
                                            <p:graphicEl>
                                              <a:dgm id="{AC77514B-0541-443E-AFE6-08C360B90EC1}"/>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3520</Words>
  <Application>Microsoft Office PowerPoint</Application>
  <PresentationFormat>Widescreen</PresentationFormat>
  <Paragraphs>281</Paragraphs>
  <Slides>69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Garamond</vt:lpstr>
      <vt:lpstr>Sakkal Majalla</vt:lpstr>
      <vt:lpstr>Organic</vt:lpstr>
      <vt:lpstr>PowerPoint Presentation</vt:lpstr>
      <vt:lpstr>الدورة التحضيرية  في المتشابهات</vt:lpstr>
      <vt:lpstr>سورة الأعراف</vt:lpstr>
      <vt:lpstr>للحفاظ (1)</vt:lpstr>
      <vt:lpstr>للحفاظ (2)</vt:lpstr>
      <vt:lpstr>للحفاظ (3)</vt:lpstr>
      <vt:lpstr>للحفاظ (4)</vt:lpstr>
      <vt:lpstr>للحفاظ (5)</vt:lpstr>
      <vt:lpstr>للحفاظ (6)</vt:lpstr>
      <vt:lpstr>للحفاظ (7)</vt:lpstr>
      <vt:lpstr>للحفاظ (8)</vt:lpstr>
      <vt:lpstr>للحفاظ (9)</vt:lpstr>
      <vt:lpstr>للحفاظ (10)</vt:lpstr>
      <vt:lpstr>الحفظ والمراجعة وظيفة العمر</vt:lpstr>
      <vt:lpstr>للحفاظ (11)</vt:lpstr>
      <vt:lpstr>للحفاظ (12)</vt:lpstr>
      <vt:lpstr>للحفاظ (13)</vt:lpstr>
      <vt:lpstr>للحفاظ (14)</vt:lpstr>
      <vt:lpstr>سورة الأنفال</vt:lpstr>
      <vt:lpstr>للحفاظ (1)</vt:lpstr>
      <vt:lpstr>للحفاظ (2)</vt:lpstr>
      <vt:lpstr>للحفاظ (3)</vt:lpstr>
      <vt:lpstr>للحفاظ (4)</vt:lpstr>
      <vt:lpstr>للحفاظ (5)</vt:lpstr>
      <vt:lpstr>للحفاظ (6)</vt:lpstr>
      <vt:lpstr>سؤال ؟</vt:lpstr>
      <vt:lpstr>سورة التوبة</vt:lpstr>
      <vt:lpstr>للحفاظ (1)</vt:lpstr>
      <vt:lpstr>للحفاظ (2)</vt:lpstr>
      <vt:lpstr>للحفاظ (3)</vt:lpstr>
      <vt:lpstr>للحفاظ (4)</vt:lpstr>
      <vt:lpstr>للحفاظ (5)</vt:lpstr>
      <vt:lpstr>للحفاظ (6)</vt:lpstr>
      <vt:lpstr>سؤال ؟</vt:lpstr>
      <vt:lpstr>سورة يونس</vt:lpstr>
      <vt:lpstr>للحفاظ (1)</vt:lpstr>
      <vt:lpstr>للحفاظ (2)</vt:lpstr>
      <vt:lpstr>للحفاظ (3)</vt:lpstr>
      <vt:lpstr>للحفاظ (4)</vt:lpstr>
      <vt:lpstr>للحفاظ (5)</vt:lpstr>
      <vt:lpstr>للحفاظ (6)</vt:lpstr>
      <vt:lpstr>للحفاظ (7)</vt:lpstr>
      <vt:lpstr>للحفاظ (8)</vt:lpstr>
      <vt:lpstr>للحفاظ (9)</vt:lpstr>
      <vt:lpstr>PowerPoint Presentation</vt:lpstr>
      <vt:lpstr>للحفاظ (10)</vt:lpstr>
      <vt:lpstr>للحفاظ (11)</vt:lpstr>
      <vt:lpstr>للحفاظ (12)</vt:lpstr>
      <vt:lpstr>للحفاظ (13)</vt:lpstr>
      <vt:lpstr>للحفاظ (14)</vt:lpstr>
      <vt:lpstr>للحفاظ (15)</vt:lpstr>
      <vt:lpstr>للحفاظ (16)</vt:lpstr>
      <vt:lpstr>للحفاظ (17)</vt:lpstr>
      <vt:lpstr>للحفاظ (18)</vt:lpstr>
      <vt:lpstr>PowerPoint Presentation</vt:lpstr>
      <vt:lpstr>سورة هود</vt:lpstr>
      <vt:lpstr>للحفاظ (1)</vt:lpstr>
      <vt:lpstr>للحفاظ (2)</vt:lpstr>
      <vt:lpstr>للحفاظ (3)</vt:lpstr>
      <vt:lpstr>للحفاظ (4)</vt:lpstr>
      <vt:lpstr>للحفاظ (5)</vt:lpstr>
      <vt:lpstr>للحفاظ (6)</vt:lpstr>
      <vt:lpstr>للحفاظ (7)</vt:lpstr>
      <vt:lpstr>PowerPoint Presentation</vt:lpstr>
      <vt:lpstr>سورة يوسف</vt:lpstr>
      <vt:lpstr>للحفاظ (1)</vt:lpstr>
      <vt:lpstr>للحفاظ (2)</vt:lpstr>
      <vt:lpstr>للحفاظ (3)</vt:lpstr>
      <vt:lpstr>للحفاظ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wael saqallah</dc:creator>
  <cp:lastModifiedBy>wael saqallah</cp:lastModifiedBy>
  <cp:revision>55</cp:revision>
  <dcterms:created xsi:type="dcterms:W3CDTF">2019-07-14T22:23:11Z</dcterms:created>
  <dcterms:modified xsi:type="dcterms:W3CDTF">2019-09-01T13:16:42Z</dcterms:modified>
</cp:coreProperties>
</file>