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1.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66" r:id="rId2"/>
    <p:sldId id="256" r:id="rId3"/>
    <p:sldId id="302" r:id="rId4"/>
    <p:sldId id="354" r:id="rId5"/>
    <p:sldId id="258" r:id="rId6"/>
    <p:sldId id="355" r:id="rId7"/>
    <p:sldId id="356" r:id="rId8"/>
    <p:sldId id="267" r:id="rId9"/>
    <p:sldId id="357" r:id="rId10"/>
    <p:sldId id="358" r:id="rId11"/>
    <p:sldId id="359" r:id="rId12"/>
    <p:sldId id="360" r:id="rId13"/>
    <p:sldId id="268" r:id="rId14"/>
    <p:sldId id="271" r:id="rId15"/>
    <p:sldId id="272" r:id="rId16"/>
    <p:sldId id="273" r:id="rId17"/>
    <p:sldId id="274" r:id="rId18"/>
    <p:sldId id="351" r:id="rId19"/>
    <p:sldId id="361" r:id="rId20"/>
    <p:sldId id="275" r:id="rId21"/>
    <p:sldId id="276" r:id="rId22"/>
    <p:sldId id="277" r:id="rId23"/>
    <p:sldId id="278" r:id="rId24"/>
    <p:sldId id="362" r:id="rId25"/>
    <p:sldId id="279" r:id="rId26"/>
    <p:sldId id="280" r:id="rId27"/>
    <p:sldId id="282" r:id="rId28"/>
    <p:sldId id="283" r:id="rId29"/>
    <p:sldId id="363" r:id="rId30"/>
    <p:sldId id="284" r:id="rId31"/>
    <p:sldId id="378" r:id="rId32"/>
    <p:sldId id="364" r:id="rId33"/>
    <p:sldId id="365" r:id="rId34"/>
    <p:sldId id="285" r:id="rId35"/>
    <p:sldId id="288" r:id="rId36"/>
    <p:sldId id="289" r:id="rId37"/>
    <p:sldId id="339" r:id="rId38"/>
    <p:sldId id="366" r:id="rId39"/>
    <p:sldId id="290" r:id="rId40"/>
    <p:sldId id="291" r:id="rId41"/>
    <p:sldId id="382" r:id="rId42"/>
    <p:sldId id="367" r:id="rId43"/>
    <p:sldId id="292" r:id="rId44"/>
    <p:sldId id="293" r:id="rId45"/>
    <p:sldId id="294" r:id="rId46"/>
    <p:sldId id="297" r:id="rId47"/>
    <p:sldId id="298" r:id="rId48"/>
    <p:sldId id="368" r:id="rId49"/>
    <p:sldId id="299" r:id="rId50"/>
    <p:sldId id="369" r:id="rId51"/>
    <p:sldId id="380" r:id="rId52"/>
    <p:sldId id="370" r:id="rId53"/>
    <p:sldId id="300" r:id="rId54"/>
    <p:sldId id="341" r:id="rId55"/>
    <p:sldId id="371" r:id="rId56"/>
    <p:sldId id="301" r:id="rId57"/>
    <p:sldId id="312" r:id="rId58"/>
    <p:sldId id="372" r:id="rId59"/>
    <p:sldId id="373" r:id="rId60"/>
    <p:sldId id="342" r:id="rId61"/>
    <p:sldId id="313" r:id="rId62"/>
    <p:sldId id="374" r:id="rId63"/>
    <p:sldId id="383" r:id="rId64"/>
    <p:sldId id="375" r:id="rId65"/>
    <p:sldId id="314" r:id="rId66"/>
    <p:sldId id="315" r:id="rId67"/>
    <p:sldId id="343" r:id="rId68"/>
    <p:sldId id="376" r:id="rId69"/>
    <p:sldId id="317" r:id="rId70"/>
    <p:sldId id="384"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8" autoAdjust="0"/>
    <p:restoredTop sz="94660"/>
  </p:normalViewPr>
  <p:slideViewPr>
    <p:cSldViewPr snapToGrid="0">
      <p:cViewPr varScale="1">
        <p:scale>
          <a:sx n="81" d="100"/>
          <a:sy n="81" d="100"/>
        </p:scale>
        <p:origin x="7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﴿وَحُسْنَ مَآَبٍ﴾</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a:t>
          </a:r>
          <a:r>
            <a:rPr lang="ar-SA" sz="2800" b="1" dirty="0">
              <a:solidFill>
                <a:schemeClr val="tx1"/>
              </a:solidFill>
              <a:latin typeface="Sakkal Majalla" panose="02000000000000000000" pitchFamily="2" charset="-78"/>
              <a:cs typeface="Sakkal Majalla" panose="02000000000000000000" pitchFamily="2" charset="-78"/>
            </a:rPr>
            <a:t>(وَحُسْنَ)</a:t>
          </a:r>
          <a:r>
            <a:rPr lang="ar-SA" sz="2800" dirty="0">
              <a:latin typeface="Sakkal Majalla" panose="02000000000000000000" pitchFamily="2" charset="-78"/>
              <a:cs typeface="Sakkal Majalla" panose="02000000000000000000" pitchFamily="2" charset="-78"/>
            </a:rPr>
            <a:t> </a:t>
          </a:r>
          <a:r>
            <a:rPr lang="ar-EG" sz="2800" b="1" dirty="0">
              <a:latin typeface="Sakkal Majalla" panose="02000000000000000000" pitchFamily="2" charset="-78"/>
              <a:cs typeface="Sakkal Majalla" panose="02000000000000000000" pitchFamily="2" charset="-78"/>
            </a:rPr>
            <a:t>منصوبة</a:t>
          </a:r>
          <a:endParaRPr lang="en-US" sz="2800" dirty="0">
            <a:solidFill>
              <a:schemeClr val="bg2">
                <a:lumMod val="10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الرعد (29) </a:t>
          </a:r>
          <a:r>
            <a:rPr lang="ar-SA" sz="2800" b="1" dirty="0">
              <a:solidFill>
                <a:schemeClr val="tx1"/>
              </a:solidFill>
              <a:latin typeface="Sakkal Majalla" panose="02000000000000000000" pitchFamily="2" charset="-78"/>
              <a:cs typeface="Sakkal Majalla" panose="02000000000000000000" pitchFamily="2" charset="-78"/>
            </a:rPr>
            <a:t>﴿وَحُسْنُ مَآبٍ﴾</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مرفوعة</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dgm:spPr/>
      <dgm:t>
        <a:bodyPr/>
        <a:lstStyle/>
        <a:p>
          <a:pPr rtl="1"/>
          <a:r>
            <a:rPr lang="ar-SA" dirty="0">
              <a:latin typeface="Sakkal Majalla" panose="02000000000000000000" pitchFamily="2" charset="-78"/>
              <a:cs typeface="Sakkal Majalla" panose="02000000000000000000" pitchFamily="2" charset="-78"/>
            </a:rPr>
            <a:t>(الَّذِينَ آمَنُواْ وَعَمِلُواْ الصَّالِحَاتِ طُوبَى لَهُمْ </a:t>
          </a:r>
          <a:r>
            <a:rPr lang="ar-SA" u="sng" dirty="0">
              <a:solidFill>
                <a:schemeClr val="tx1"/>
              </a:solidFill>
              <a:latin typeface="Sakkal Majalla" panose="02000000000000000000" pitchFamily="2" charset="-78"/>
              <a:cs typeface="Sakkal Majalla" panose="02000000000000000000" pitchFamily="2" charset="-78"/>
            </a:rPr>
            <a:t>وَحُسْنُ مَآبٍ</a:t>
          </a:r>
          <a:r>
            <a:rPr lang="ar-SA" dirty="0">
              <a:latin typeface="Sakkal Majalla" panose="02000000000000000000" pitchFamily="2" charset="-78"/>
              <a:cs typeface="Sakkal Majalla" panose="02000000000000000000" pitchFamily="2" charset="-78"/>
            </a:rPr>
            <a:t> (29))</a:t>
          </a:r>
          <a:endParaRPr lang="en-US"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﴿وَاللَّهُ يَعْلَمُ وَأَنْتُمْ لَا تَعْلَمُونَ﴾</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النحل (74) </a:t>
          </a:r>
          <a:r>
            <a:rPr lang="ar-SA" sz="2800" b="1" dirty="0">
              <a:solidFill>
                <a:schemeClr val="tx1"/>
              </a:solidFill>
              <a:latin typeface="Sakkal Majalla" panose="02000000000000000000" pitchFamily="2" charset="-78"/>
              <a:cs typeface="Sakkal Majalla" panose="02000000000000000000" pitchFamily="2" charset="-78"/>
            </a:rPr>
            <a:t>﴿إِنَّ اللَّهَ يَعْلَمُ وَأَنتُمْ لاَ تَعْلَمُونَ﴾</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بهذا اللفظ</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(فَلاَ تَضْرِبُواْ لِلَّهِ الأَمْثَالَ </a:t>
          </a:r>
          <a:r>
            <a:rPr lang="ar-SA" sz="2800" u="sng" dirty="0">
              <a:solidFill>
                <a:schemeClr val="tx1"/>
              </a:solidFill>
              <a:latin typeface="Sakkal Majalla" panose="02000000000000000000" pitchFamily="2" charset="-78"/>
              <a:cs typeface="Sakkal Majalla" panose="02000000000000000000" pitchFamily="2" charset="-78"/>
            </a:rPr>
            <a:t>إِنَّ اللَّهَ يَعْلَمُ وَأَنتُمْ لاَ تَعْلَمُونَ</a:t>
          </a:r>
          <a:r>
            <a:rPr lang="ar-SA" sz="2800" dirty="0">
              <a:latin typeface="Sakkal Majalla" panose="02000000000000000000" pitchFamily="2" charset="-78"/>
              <a:cs typeface="Sakkal Majalla" panose="02000000000000000000" pitchFamily="2" charset="-78"/>
            </a:rPr>
            <a:t> (74))</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400" kern="1200" dirty="0">
              <a:latin typeface="Sakkal Majalla" panose="02000000000000000000" pitchFamily="2" charset="-78"/>
              <a:cs typeface="Sakkal Majalla" panose="02000000000000000000" pitchFamily="2" charset="-78"/>
            </a:rPr>
            <a:t>كل آية فيها ذكر </a:t>
          </a:r>
          <a:r>
            <a:rPr lang="ar-SA" sz="2400" b="1" kern="1200" dirty="0">
              <a:solidFill>
                <a:schemeClr val="tx1"/>
              </a:solidFill>
              <a:latin typeface="Sakkal Majalla" panose="02000000000000000000" pitchFamily="2" charset="-78"/>
              <a:cs typeface="Sakkal Majalla" panose="02000000000000000000" pitchFamily="2" charset="-78"/>
            </a:rPr>
            <a:t>﴿ السمع والأبصار والأفئدة﴾</a:t>
          </a:r>
          <a:r>
            <a:rPr lang="ar-SA" sz="2400" kern="1200" dirty="0">
              <a:latin typeface="Sakkal Majalla" panose="02000000000000000000" pitchFamily="2" charset="-78"/>
              <a:cs typeface="Sakkal Majalla" panose="02000000000000000000" pitchFamily="2" charset="-78"/>
            </a:rPr>
            <a:t> </a:t>
          </a:r>
          <a:r>
            <a:rPr lang="ar-EG" sz="2400" kern="1200" dirty="0">
              <a:latin typeface="Sakkal Majalla" panose="02000000000000000000" pitchFamily="2" charset="-78"/>
              <a:cs typeface="Sakkal Majalla" panose="02000000000000000000" pitchFamily="2" charset="-78"/>
            </a:rPr>
            <a:t>فيعقبها </a:t>
          </a:r>
          <a:r>
            <a:rPr lang="ar-SA" sz="2400" b="1" kern="1200" dirty="0">
              <a:solidFill>
                <a:schemeClr val="tx1"/>
              </a:solidFill>
              <a:latin typeface="Sakkal Majalla" panose="02000000000000000000" pitchFamily="2" charset="-78"/>
              <a:cs typeface="Sakkal Majalla" panose="02000000000000000000" pitchFamily="2" charset="-78"/>
            </a:rPr>
            <a:t>﴿قَلِيلًا مَا تَشْكُرُونَ﴾</a:t>
          </a:r>
          <a:endParaRPr lang="en-US" sz="2800" kern="1200" dirty="0">
            <a:solidFill>
              <a:schemeClr val="tx1"/>
            </a:solidFill>
            <a:latin typeface="Sakkal Majalla" panose="02000000000000000000" pitchFamily="2" charset="-78"/>
            <a:ea typeface="+mn-ea"/>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النحل (78) فيعقبها </a:t>
          </a:r>
          <a:r>
            <a:rPr lang="ar-SA" sz="2800" b="1" dirty="0">
              <a:solidFill>
                <a:schemeClr val="tx1"/>
              </a:solidFill>
              <a:latin typeface="Sakkal Majalla" panose="02000000000000000000" pitchFamily="2" charset="-78"/>
              <a:cs typeface="Sakkal Majalla" panose="02000000000000000000" pitchFamily="2" charset="-78"/>
            </a:rPr>
            <a:t>﴿لَعَلَّكُمْ تَشْكُرُونَ﴾</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400" dirty="0">
              <a:latin typeface="Sakkal Majalla" panose="02000000000000000000" pitchFamily="2" charset="-78"/>
              <a:cs typeface="Sakkal Majalla" panose="02000000000000000000" pitchFamily="2" charset="-78"/>
            </a:rPr>
            <a:t>(وَاللَّهُ أَخْرَجَكُم مِّن بُطُونِ أُمَّهَاتِكُمْ لاَ تَعْلَمُونَ شَيْئًا وَجَعَلَ لَكُمُ السَّمْعَ وَالأَبْصَارَ وَالأَفْئِدَةَ </a:t>
          </a:r>
          <a:r>
            <a:rPr lang="ar-SA" sz="2400" u="sng" dirty="0">
              <a:solidFill>
                <a:schemeClr val="tx1"/>
              </a:solidFill>
              <a:latin typeface="Sakkal Majalla" panose="02000000000000000000" pitchFamily="2" charset="-78"/>
              <a:cs typeface="Sakkal Majalla" panose="02000000000000000000" pitchFamily="2" charset="-78"/>
            </a:rPr>
            <a:t>لَعَلَّكُمْ تَشْكُرُونَ</a:t>
          </a:r>
          <a:r>
            <a:rPr lang="ar-SA" sz="2400" dirty="0">
              <a:latin typeface="Sakkal Majalla" panose="02000000000000000000" pitchFamily="2" charset="-78"/>
              <a:cs typeface="Sakkal Majalla" panose="02000000000000000000" pitchFamily="2" charset="-78"/>
            </a:rPr>
            <a:t> (78))</a:t>
          </a:r>
          <a:endParaRPr lang="en-US" sz="24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custLinFactNeighborX="838">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﴿وَكَفَى بِاللَّهِ وَكِيلًا﴾</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بلفظ الجلالة </a:t>
          </a:r>
          <a:r>
            <a:rPr lang="ar-SA" sz="2800" b="1" dirty="0">
              <a:solidFill>
                <a:schemeClr val="tx1"/>
              </a:solidFill>
              <a:latin typeface="Sakkal Majalla" panose="02000000000000000000" pitchFamily="2" charset="-78"/>
              <a:cs typeface="Sakkal Majalla" panose="02000000000000000000" pitchFamily="2" charset="-78"/>
            </a:rPr>
            <a:t>﴿اللَّه﴾</a:t>
          </a:r>
          <a:r>
            <a:rPr lang="ar-SA" sz="2800" dirty="0">
              <a:latin typeface="Sakkal Majalla" panose="02000000000000000000" pitchFamily="2" charset="-78"/>
              <a:cs typeface="Sakkal Majalla" panose="02000000000000000000" pitchFamily="2" charset="-78"/>
            </a:rPr>
            <a:t> </a:t>
          </a:r>
          <a:endParaRPr lang="en-US" sz="2800" dirty="0">
            <a:solidFill>
              <a:schemeClr val="bg2">
                <a:lumMod val="10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الإسراء (65) </a:t>
          </a:r>
          <a:r>
            <a:rPr lang="ar-SA" sz="2800" b="1" dirty="0">
              <a:solidFill>
                <a:schemeClr val="tx1"/>
              </a:solidFill>
              <a:latin typeface="Sakkal Majalla" panose="02000000000000000000" pitchFamily="2" charset="-78"/>
              <a:cs typeface="Sakkal Majalla" panose="02000000000000000000" pitchFamily="2" charset="-78"/>
            </a:rPr>
            <a:t>﴿وَكَفَى بِرَبِّكَ وَكِيلاً﴾</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(إِنَّ عِبَادِي لَيْسَ لَكَ عَلَيْهِمْ سُلْطَانٌ </a:t>
          </a:r>
          <a:r>
            <a:rPr lang="ar-SA" sz="2800" u="sng" dirty="0">
              <a:solidFill>
                <a:schemeClr val="tx1"/>
              </a:solidFill>
              <a:latin typeface="Sakkal Majalla" panose="02000000000000000000" pitchFamily="2" charset="-78"/>
              <a:cs typeface="Sakkal Majalla" panose="02000000000000000000" pitchFamily="2" charset="-78"/>
            </a:rPr>
            <a:t>وَكَفَى بِرَبِّكَ وَكِيلاً</a:t>
          </a:r>
          <a:r>
            <a:rPr lang="ar-SA" sz="2800" dirty="0">
              <a:latin typeface="Sakkal Majalla" panose="02000000000000000000" pitchFamily="2" charset="-78"/>
              <a:cs typeface="Sakkal Majalla" panose="02000000000000000000" pitchFamily="2" charset="-78"/>
            </a:rPr>
            <a:t> (65))</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﴿وَلَنْ تَجِدَ﴾</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أو </a:t>
          </a:r>
          <a:r>
            <a:rPr lang="ar-SA" sz="2800" b="1" dirty="0">
              <a:solidFill>
                <a:schemeClr val="tx1"/>
              </a:solidFill>
              <a:latin typeface="Sakkal Majalla" panose="02000000000000000000" pitchFamily="2" charset="-78"/>
              <a:cs typeface="Sakkal Majalla" panose="02000000000000000000" pitchFamily="2" charset="-78"/>
            </a:rPr>
            <a:t>﴿فَلَنْ تَجِدَ لِسُنَّةِ اللَّهِ﴾</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بلفظ </a:t>
          </a:r>
          <a:r>
            <a:rPr lang="ar-SA" sz="2800" b="1" dirty="0">
              <a:solidFill>
                <a:schemeClr val="tx1"/>
              </a:solidFill>
              <a:latin typeface="Sakkal Majalla" panose="02000000000000000000" pitchFamily="2" charset="-78"/>
              <a:cs typeface="Sakkal Majalla" panose="02000000000000000000" pitchFamily="2" charset="-78"/>
            </a:rPr>
            <a:t>﴿َلَنْ</a:t>
          </a:r>
          <a:r>
            <a:rPr lang="ar-EG" sz="2800" b="1" dirty="0">
              <a:solidFill>
                <a:schemeClr val="tx1"/>
              </a:solidFill>
              <a:latin typeface="Sakkal Majalla" panose="02000000000000000000" pitchFamily="2" charset="-78"/>
              <a:cs typeface="Sakkal Majalla" panose="02000000000000000000" pitchFamily="2" charset="-78"/>
            </a:rPr>
            <a:t>﴾</a:t>
          </a:r>
          <a:r>
            <a:rPr lang="ar-EG" sz="2800" dirty="0">
              <a:latin typeface="Sakkal Majalla" panose="02000000000000000000" pitchFamily="2" charset="-78"/>
              <a:cs typeface="Sakkal Majalla" panose="02000000000000000000" pitchFamily="2" charset="-78"/>
            </a:rPr>
            <a:t> </a:t>
          </a:r>
          <a:endParaRPr lang="en-US" sz="2800" dirty="0">
            <a:solidFill>
              <a:schemeClr val="bg2">
                <a:lumMod val="10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الإسراء (77) </a:t>
          </a:r>
          <a:r>
            <a:rPr lang="ar-SA" sz="2800" b="1" dirty="0">
              <a:solidFill>
                <a:schemeClr val="tx1"/>
              </a:solidFill>
              <a:latin typeface="Sakkal Majalla" panose="02000000000000000000" pitchFamily="2" charset="-78"/>
              <a:cs typeface="Sakkal Majalla" panose="02000000000000000000" pitchFamily="2" charset="-78"/>
            </a:rPr>
            <a:t>﴿وَلاَ تَجِدُ لِسُنَّتِنَا﴾</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بلفظ </a:t>
          </a:r>
          <a:r>
            <a:rPr lang="ar-EG" sz="2800"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لاَ</a:t>
          </a:r>
          <a:r>
            <a:rPr lang="ar-EG" sz="2800" dirty="0">
              <a:solidFill>
                <a:schemeClr val="tx1"/>
              </a:solidFill>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(سُنَّةَ مَن قَدْ أَرْسَلْنَا قَبْلَكَ مِن رُّسُلِنَا </a:t>
          </a:r>
          <a:r>
            <a:rPr lang="ar-SA" sz="2800" u="sng" dirty="0">
              <a:solidFill>
                <a:schemeClr val="tx1"/>
              </a:solidFill>
              <a:latin typeface="Sakkal Majalla" panose="02000000000000000000" pitchFamily="2" charset="-78"/>
              <a:cs typeface="Sakkal Majalla" panose="02000000000000000000" pitchFamily="2" charset="-78"/>
            </a:rPr>
            <a:t>وَلاَ تَجِدُ لِسُنَّتِنَا</a:t>
          </a:r>
          <a:r>
            <a:rPr lang="ar-SA" sz="2800" dirty="0">
              <a:latin typeface="Sakkal Majalla" panose="02000000000000000000" pitchFamily="2" charset="-78"/>
              <a:cs typeface="Sakkal Majalla" panose="02000000000000000000" pitchFamily="2" charset="-78"/>
            </a:rPr>
            <a:t> تَحْوِيلاً (77))</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﴿مِنْ نَخِيلٍ وَأَعْنَابٍ﴾</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بجمع </a:t>
          </a:r>
          <a:r>
            <a:rPr lang="ar-SA" sz="2800" b="1" dirty="0">
              <a:solidFill>
                <a:schemeClr val="tx1"/>
              </a:solidFill>
              <a:latin typeface="Sakkal Majalla" panose="02000000000000000000" pitchFamily="2" charset="-78"/>
              <a:cs typeface="Sakkal Majalla" panose="02000000000000000000" pitchFamily="2" charset="-78"/>
            </a:rPr>
            <a:t>﴿أَعْنَابٍ﴾</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الإسراء (91) </a:t>
          </a:r>
          <a:r>
            <a:rPr lang="ar-SA" sz="2800" b="1" dirty="0">
              <a:solidFill>
                <a:schemeClr val="tx1"/>
              </a:solidFill>
              <a:latin typeface="Sakkal Majalla" panose="02000000000000000000" pitchFamily="2" charset="-78"/>
              <a:cs typeface="Sakkal Majalla" panose="02000000000000000000" pitchFamily="2" charset="-78"/>
            </a:rPr>
            <a:t>﴿مِّن نَّخِيلٍ وَعِنَبٍ﴾</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بالإفراد</a:t>
          </a:r>
          <a:endParaRPr lang="en-US" sz="2800" dirty="0">
            <a:solidFill>
              <a:schemeClr val="bg2">
                <a:lumMod val="10000"/>
              </a:schemeClr>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(أَوْ تَكُونَ لَكَ جَنَّةٌ </a:t>
          </a:r>
          <a:r>
            <a:rPr lang="ar-SA" sz="2800" u="sng" dirty="0">
              <a:solidFill>
                <a:schemeClr val="tx1"/>
              </a:solidFill>
              <a:latin typeface="Sakkal Majalla" panose="02000000000000000000" pitchFamily="2" charset="-78"/>
              <a:cs typeface="Sakkal Majalla" panose="02000000000000000000" pitchFamily="2" charset="-78"/>
            </a:rPr>
            <a:t>مِّن نَّخِيلٍ وَعِنَبٍ</a:t>
          </a:r>
          <a:r>
            <a:rPr lang="ar-SA" sz="2800" dirty="0">
              <a:latin typeface="Sakkal Majalla" panose="02000000000000000000" pitchFamily="2" charset="-78"/>
              <a:cs typeface="Sakkal Majalla" panose="02000000000000000000" pitchFamily="2" charset="-78"/>
            </a:rPr>
            <a:t> فَتُفَجِّرَ الأَنْهَارَ خِلالَهَا تَفْجِيرًا (91))</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﴿فَأَبَى أَكْثَرُ النَّاسِ إِلَّا كُفُورًا﴾</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الإسراء (99) </a:t>
          </a:r>
          <a:r>
            <a:rPr lang="ar-SA" sz="2800" b="1" dirty="0">
              <a:solidFill>
                <a:schemeClr val="tx1"/>
              </a:solidFill>
              <a:latin typeface="Sakkal Majalla" panose="02000000000000000000" pitchFamily="2" charset="-78"/>
              <a:cs typeface="Sakkal Majalla" panose="02000000000000000000" pitchFamily="2" charset="-78"/>
            </a:rPr>
            <a:t>﴿فَأَبَى الظَّالِمُونَ إِلاَّ كُفُورًا﴾</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(أَوَلَمْ يَرَوْا أَنَّ اللَّهَ الَّذِي خَلَقَ السَّمَاوَاتِ وَالأَرْضَ قَادِرٌ عَلَى أَن يَخْلُقَ مِثْلَهُمْ وَجَعَلَ لَهُمْ أَجَلاً لاَّ رَيْبَ فِيهِ </a:t>
          </a:r>
          <a:r>
            <a:rPr lang="ar-SA" sz="2800" u="sng" dirty="0">
              <a:solidFill>
                <a:schemeClr val="tx1"/>
              </a:solidFill>
              <a:latin typeface="Sakkal Majalla" panose="02000000000000000000" pitchFamily="2" charset="-78"/>
              <a:cs typeface="Sakkal Majalla" panose="02000000000000000000" pitchFamily="2" charset="-78"/>
            </a:rPr>
            <a:t>فَأَبَى الظَّالِمُونَ إِلاَّ كُفُورًا</a:t>
          </a:r>
          <a:r>
            <a:rPr lang="ar-SA" sz="2800" dirty="0">
              <a:latin typeface="Sakkal Majalla" panose="02000000000000000000" pitchFamily="2" charset="-78"/>
              <a:cs typeface="Sakkal Majalla" panose="02000000000000000000" pitchFamily="2" charset="-78"/>
            </a:rPr>
            <a:t> (99))</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﴿أَمْرَهُمْ بَيْنَهُمْ﴾</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a:t>
          </a:r>
          <a:endParaRPr lang="en-US" sz="2800" dirty="0">
            <a:solidFill>
              <a:schemeClr val="bg2">
                <a:lumMod val="10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الكهف </a:t>
          </a:r>
          <a:r>
            <a:rPr lang="ar-SA" sz="2800" b="1" dirty="0">
              <a:solidFill>
                <a:schemeClr val="tx1"/>
              </a:solidFill>
              <a:latin typeface="Sakkal Majalla" panose="02000000000000000000" pitchFamily="2" charset="-78"/>
              <a:cs typeface="Sakkal Majalla" panose="02000000000000000000" pitchFamily="2" charset="-78"/>
            </a:rPr>
            <a:t>﴿إِذْ يَتَنَازَعُونَ بَيْنَهُمْ أَمْرَهُمْ﴾</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بعكسها</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000" dirty="0">
              <a:latin typeface="Sakkal Majalla" panose="02000000000000000000" pitchFamily="2" charset="-78"/>
              <a:cs typeface="Sakkal Majalla" panose="02000000000000000000" pitchFamily="2" charset="-78"/>
            </a:rPr>
            <a:t>(وَكَذَلِكَ أَعْثَرْنَا عَلَيْهِمْ لِيَعْلَمُوا أَنَّ وَعْدَ اللَّهِ حَقٌّ وَأَنَّ السَّاعَةَ لا رَيْبَ فِيهَا </a:t>
          </a:r>
          <a:r>
            <a:rPr lang="ar-SA" sz="2000" u="sng" dirty="0">
              <a:solidFill>
                <a:schemeClr val="tx1"/>
              </a:solidFill>
              <a:latin typeface="Sakkal Majalla" panose="02000000000000000000" pitchFamily="2" charset="-78"/>
              <a:cs typeface="Sakkal Majalla" panose="02000000000000000000" pitchFamily="2" charset="-78"/>
            </a:rPr>
            <a:t>إِذْ يَتَنَازَعُونَ بَيْنَهُمْ أَمْرَهُمْ</a:t>
          </a:r>
          <a:r>
            <a:rPr lang="ar-SA" sz="2000" dirty="0">
              <a:latin typeface="Sakkal Majalla" panose="02000000000000000000" pitchFamily="2" charset="-78"/>
              <a:cs typeface="Sakkal Majalla" panose="02000000000000000000" pitchFamily="2" charset="-78"/>
            </a:rPr>
            <a:t> فَقَالُوا ابْنُوا عَلَيْهِم بُنْيَانًا رَّبُّهُمْ أَعْلَمُ بِهِمْ قَالَ الَّذِينَ غَلَبُوا عَلَى أَمْرِهِمْ لَنَتَّخِذَنَّ عَلَيْهِم مَّسْجِدًا (21))</a:t>
          </a:r>
          <a:endParaRPr lang="en-US" sz="20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﴿أَسَاوِرَ مِنْ ذَهَبٍ وَلُؤْلُؤًا﴾</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400" dirty="0">
              <a:latin typeface="Sakkal Majalla" panose="02000000000000000000" pitchFamily="2" charset="-78"/>
              <a:cs typeface="Sakkal Majalla" panose="02000000000000000000" pitchFamily="2" charset="-78"/>
            </a:rPr>
            <a:t>إلا موضع الكهف</a:t>
          </a:r>
          <a:r>
            <a:rPr lang="en-US" sz="2400" b="1" dirty="0">
              <a:solidFill>
                <a:schemeClr val="tx1"/>
              </a:solidFill>
              <a:latin typeface="Sakkal Majalla" panose="02000000000000000000" pitchFamily="2" charset="-78"/>
              <a:cs typeface="Sakkal Majalla" panose="02000000000000000000" pitchFamily="2" charset="-78"/>
            </a:rPr>
            <a:t>)</a:t>
          </a:r>
          <a:r>
            <a:rPr lang="ar-SA" sz="2400" b="1" dirty="0">
              <a:solidFill>
                <a:schemeClr val="tx1"/>
              </a:solidFill>
              <a:latin typeface="Sakkal Majalla" panose="02000000000000000000" pitchFamily="2" charset="-78"/>
              <a:cs typeface="Sakkal Majalla" panose="02000000000000000000" pitchFamily="2" charset="-78"/>
            </a:rPr>
            <a:t>أَسَاوِرَ مِن ذَهَبٍ وَيَلْبَسُونَ</a:t>
          </a:r>
          <a:r>
            <a:rPr lang="en-US" sz="2400" b="1" dirty="0">
              <a:solidFill>
                <a:schemeClr val="tx1"/>
              </a:solidFill>
              <a:latin typeface="Sakkal Majalla" panose="02000000000000000000" pitchFamily="2" charset="-78"/>
              <a:cs typeface="Sakkal Majalla" panose="02000000000000000000" pitchFamily="2" charset="-78"/>
            </a:rPr>
            <a:t>(</a:t>
          </a:r>
          <a:r>
            <a:rPr lang="en-US" sz="2400" dirty="0">
              <a:solidFill>
                <a:schemeClr val="tx1"/>
              </a:solidFill>
              <a:latin typeface="Sakkal Majalla" panose="02000000000000000000" pitchFamily="2" charset="-78"/>
              <a:cs typeface="Sakkal Majalla" panose="02000000000000000000" pitchFamily="2" charset="-78"/>
            </a:rPr>
            <a:t> </a:t>
          </a:r>
          <a:r>
            <a:rPr lang="ar-EG" sz="2400" dirty="0">
              <a:latin typeface="Sakkal Majalla" panose="02000000000000000000" pitchFamily="2" charset="-78"/>
              <a:cs typeface="Sakkal Majalla" panose="02000000000000000000" pitchFamily="2" charset="-78"/>
            </a:rPr>
            <a:t>من غير</a:t>
          </a:r>
          <a:r>
            <a:rPr lang="ar-SA" sz="2400" b="1" dirty="0">
              <a:solidFill>
                <a:schemeClr val="tx1"/>
              </a:solidFill>
              <a:latin typeface="Sakkal Majalla" panose="02000000000000000000" pitchFamily="2" charset="-78"/>
              <a:cs typeface="Sakkal Majalla" panose="02000000000000000000" pitchFamily="2" charset="-78"/>
            </a:rPr>
            <a:t>﴿لُؤْلُؤًا﴾</a:t>
          </a:r>
          <a:r>
            <a:rPr lang="ar-EG" sz="2400" dirty="0">
              <a:solidFill>
                <a:schemeClr val="tx1"/>
              </a:solidFill>
              <a:latin typeface="Sakkal Majalla" panose="02000000000000000000" pitchFamily="2" charset="-78"/>
              <a:cs typeface="Sakkal Majalla" panose="02000000000000000000" pitchFamily="2" charset="-78"/>
            </a:rPr>
            <a:t> </a:t>
          </a:r>
          <a:r>
            <a:rPr lang="ar-EG" sz="2400" dirty="0">
              <a:latin typeface="Sakkal Majalla" panose="02000000000000000000" pitchFamily="2" charset="-78"/>
              <a:cs typeface="Sakkal Majalla" panose="02000000000000000000" pitchFamily="2" charset="-78"/>
            </a:rPr>
            <a:t>أول موضع</a:t>
          </a:r>
          <a:endParaRPr lang="en-US" sz="24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000" dirty="0">
              <a:latin typeface="Sakkal Majalla" panose="02000000000000000000" pitchFamily="2" charset="-78"/>
              <a:cs typeface="Sakkal Majalla" panose="02000000000000000000" pitchFamily="2" charset="-78"/>
            </a:rPr>
            <a:t>(أُوْلَئِكَ لَهُمْ جَنَّاتُ عَدْنٍ تَجْرِي مِن تَحْتِهِمُ الأَنْهَارُ يُحَلَّوْنَ فِيهَا مِنْ </a:t>
          </a:r>
          <a:r>
            <a:rPr lang="ar-SA" sz="2000" u="sng" dirty="0">
              <a:solidFill>
                <a:schemeClr val="tx1"/>
              </a:solidFill>
              <a:latin typeface="Sakkal Majalla" panose="02000000000000000000" pitchFamily="2" charset="-78"/>
              <a:cs typeface="Sakkal Majalla" panose="02000000000000000000" pitchFamily="2" charset="-78"/>
            </a:rPr>
            <a:t>أَسَاوِرَ مِن ذَهَبٍ وَيَلْبَسُونَ</a:t>
          </a:r>
          <a:r>
            <a:rPr lang="ar-SA" sz="2000" dirty="0">
              <a:solidFill>
                <a:schemeClr val="tx1"/>
              </a:solidFill>
              <a:latin typeface="Sakkal Majalla" panose="02000000000000000000" pitchFamily="2" charset="-78"/>
              <a:cs typeface="Sakkal Majalla" panose="02000000000000000000" pitchFamily="2" charset="-78"/>
            </a:rPr>
            <a:t> </a:t>
          </a:r>
          <a:r>
            <a:rPr lang="ar-SA" sz="2000" dirty="0">
              <a:latin typeface="Sakkal Majalla" panose="02000000000000000000" pitchFamily="2" charset="-78"/>
              <a:cs typeface="Sakkal Majalla" panose="02000000000000000000" pitchFamily="2" charset="-78"/>
            </a:rPr>
            <a:t>ثِيَابًا خُضْرًا مِّن سُندُسٍ وَإِسْتَبْرَقٍ مُّتَّكِئِينَ فِيهَا عَلَى الأَرَائِكِ نِعْمَ الثَّوَابُ وَحَسُنَتْ مُرْتَفَقًا (31))</a:t>
          </a:r>
          <a:endParaRPr lang="en-US" sz="20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﴿وَلَقَدْ صَرَّفْنَا﴾ </a:t>
          </a:r>
          <a:r>
            <a:rPr lang="ar-EG" sz="2800" dirty="0">
              <a:latin typeface="Sakkal Majalla" panose="02000000000000000000" pitchFamily="2" charset="-78"/>
              <a:cs typeface="Sakkal Majalla" panose="02000000000000000000" pitchFamily="2" charset="-78"/>
            </a:rPr>
            <a:t>أو</a:t>
          </a:r>
          <a:r>
            <a:rPr lang="ar-SA" sz="2800" b="1" dirty="0">
              <a:solidFill>
                <a:schemeClr val="tx1"/>
              </a:solidFill>
              <a:latin typeface="Sakkal Majalla" panose="02000000000000000000" pitchFamily="2" charset="-78"/>
              <a:cs typeface="Sakkal Majalla" panose="02000000000000000000" pitchFamily="2" charset="-78"/>
            </a:rPr>
            <a:t>﴿ضَرَبْنَا لِلنَّاسِ فِي هَذَا الْقُرْآَنِ﴾</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الكهف (54) </a:t>
          </a:r>
          <a:r>
            <a:rPr lang="ar-SA" sz="2800" b="1" dirty="0">
              <a:solidFill>
                <a:schemeClr val="tx1"/>
              </a:solidFill>
              <a:latin typeface="Sakkal Majalla" panose="02000000000000000000" pitchFamily="2" charset="-78"/>
              <a:cs typeface="Sakkal Majalla" panose="02000000000000000000" pitchFamily="2" charset="-78"/>
            </a:rPr>
            <a:t>﴿وَلَقَدْ صَرَّفْنَا فِي هَذَا الْقُرْآنِ لِلنَّاسِ﴾</a:t>
          </a:r>
          <a:r>
            <a:rPr lang="ar-SA" sz="2800" dirty="0">
              <a:solidFill>
                <a:schemeClr val="tx1"/>
              </a:solidFill>
              <a:latin typeface="Sakkal Majalla" panose="02000000000000000000" pitchFamily="2" charset="-78"/>
              <a:cs typeface="Sakkal Majalla" panose="02000000000000000000" pitchFamily="2" charset="-78"/>
            </a:rPr>
            <a:t> </a:t>
          </a:r>
          <a:r>
            <a:rPr lang="ar-EG" sz="2800" b="1" dirty="0">
              <a:latin typeface="Sakkal Majalla" panose="02000000000000000000" pitchFamily="2" charset="-78"/>
              <a:cs typeface="Sakkal Majalla" panose="02000000000000000000" pitchFamily="2" charset="-78"/>
            </a:rPr>
            <a:t>فبعكسها</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وَلَقَدْ صَرَّفْنَا فِي هَذَا الْقُرْآنِ لِلنَّاسِ</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مِن كُلِّ مَثَلٍ وَكَانَ الإِنسَانُ أَكْثَرَ شَيْءٍ جَدَلا (54))</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﴿بَيْنِي وَبَيْنَكَ﴾</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a:t>
          </a:r>
          <a:r>
            <a:rPr lang="ar-SA" sz="2800" b="1" dirty="0">
              <a:solidFill>
                <a:schemeClr val="tx1"/>
              </a:solidFill>
              <a:latin typeface="Sakkal Majalla" panose="02000000000000000000" pitchFamily="2" charset="-78"/>
              <a:cs typeface="Sakkal Majalla" panose="02000000000000000000" pitchFamily="2" charset="-78"/>
            </a:rPr>
            <a:t>﴿وَبَيْنَكَ﴾</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بفتح النون</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الكهف (78) </a:t>
          </a:r>
          <a:r>
            <a:rPr lang="ar-SA" sz="2800" b="1" dirty="0">
              <a:solidFill>
                <a:schemeClr val="tx1"/>
              </a:solidFill>
              <a:latin typeface="Sakkal Majalla" panose="02000000000000000000" pitchFamily="2" charset="-78"/>
              <a:cs typeface="Sakkal Majalla" panose="02000000000000000000" pitchFamily="2" charset="-78"/>
            </a:rPr>
            <a:t>﴿فِرَاقُ بَيْنِي وَبَيْنِكَ﴾</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بكسر النون</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400" dirty="0">
              <a:latin typeface="Sakkal Majalla" panose="02000000000000000000" pitchFamily="2" charset="-78"/>
              <a:cs typeface="Sakkal Majalla" panose="02000000000000000000" pitchFamily="2" charset="-78"/>
            </a:rPr>
            <a:t>(قَالَ هَذَا </a:t>
          </a:r>
          <a:r>
            <a:rPr lang="ar-SA" sz="2400" u="sng" dirty="0">
              <a:solidFill>
                <a:schemeClr val="tx1"/>
              </a:solidFill>
              <a:latin typeface="Sakkal Majalla" panose="02000000000000000000" pitchFamily="2" charset="-78"/>
              <a:cs typeface="Sakkal Majalla" panose="02000000000000000000" pitchFamily="2" charset="-78"/>
            </a:rPr>
            <a:t>فِرَاقُ بَيْنِي وَبَيْنِكَ</a:t>
          </a:r>
          <a:r>
            <a:rPr lang="ar-SA" sz="2400" dirty="0">
              <a:latin typeface="Sakkal Majalla" panose="02000000000000000000" pitchFamily="2" charset="-78"/>
              <a:cs typeface="Sakkal Majalla" panose="02000000000000000000" pitchFamily="2" charset="-78"/>
            </a:rPr>
            <a:t> سَأُنَبِّئُكَ بِتَأْوِيلِ مَا لَمْ تَسْتَطِع عَّلَيْهِ صَبْرًا (78))</a:t>
          </a:r>
          <a:endParaRPr lang="en-US" sz="24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400" dirty="0">
              <a:latin typeface="Sakkal Majalla" panose="02000000000000000000" pitchFamily="2" charset="-78"/>
              <a:cs typeface="Sakkal Majalla" panose="02000000000000000000" pitchFamily="2" charset="-78"/>
            </a:rPr>
            <a:t>كل آية فيها ذكر </a:t>
          </a:r>
          <a:r>
            <a:rPr lang="ar-SA" sz="2400" b="1" dirty="0">
              <a:solidFill>
                <a:schemeClr val="tx1"/>
              </a:solidFill>
              <a:latin typeface="Sakkal Majalla" panose="02000000000000000000" pitchFamily="2" charset="-78"/>
              <a:cs typeface="Sakkal Majalla" panose="02000000000000000000" pitchFamily="2" charset="-78"/>
            </a:rPr>
            <a:t>﴿وَلَقَدِ اسْتُهْزِئَ بِرُسُلٍ مِنْ قَبْلِكَ فَحَاقَ﴾</a:t>
          </a:r>
          <a:r>
            <a:rPr lang="ar-SA" sz="2400" dirty="0">
              <a:latin typeface="Sakkal Majalla" panose="02000000000000000000" pitchFamily="2" charset="-78"/>
              <a:cs typeface="Sakkal Majalla" panose="02000000000000000000" pitchFamily="2" charset="-78"/>
            </a:rPr>
            <a:t> </a:t>
          </a:r>
          <a:r>
            <a:rPr lang="ar-EG" sz="2400" dirty="0">
              <a:latin typeface="Sakkal Majalla" panose="02000000000000000000" pitchFamily="2" charset="-78"/>
              <a:cs typeface="Sakkal Majalla" panose="02000000000000000000" pitchFamily="2" charset="-78"/>
            </a:rPr>
            <a:t>فهي بهذا اللفظ </a:t>
          </a:r>
          <a:endParaRPr lang="en-US" sz="2400" dirty="0">
            <a:solidFill>
              <a:schemeClr val="bg2">
                <a:lumMod val="10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الرعد (32)</a:t>
          </a:r>
          <a:r>
            <a:rPr lang="ar-EG" sz="2800"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﴿فَأَمْلَيْتُ﴾ </a:t>
          </a:r>
          <a:r>
            <a:rPr lang="ar-EG" sz="2800" dirty="0">
              <a:latin typeface="Sakkal Majalla" panose="02000000000000000000" pitchFamily="2" charset="-78"/>
              <a:cs typeface="Sakkal Majalla" panose="02000000000000000000" pitchFamily="2" charset="-78"/>
            </a:rPr>
            <a:t>بهذا اللفظ</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وَلَقَدِ اسْتُهْزِئَ بِرُسُلٍ مِّن قَبْلِكَ فَأَمْلَيْتُ</a:t>
          </a:r>
          <a:r>
            <a:rPr lang="ar-SA" sz="2800" dirty="0">
              <a:latin typeface="Sakkal Majalla" panose="02000000000000000000" pitchFamily="2" charset="-78"/>
              <a:cs typeface="Sakkal Majalla" panose="02000000000000000000" pitchFamily="2" charset="-78"/>
            </a:rPr>
            <a:t> لِلَّذِينَ كَفَرُواْ ثُمَّ أَخَذْتُهُمْ فَكَيْفَ كَانَ عِقَابِ (32))</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﴿رَبِّ أَنَّى يَكُونُ لِي﴾</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400" dirty="0">
              <a:latin typeface="Sakkal Majalla" panose="02000000000000000000" pitchFamily="2" charset="-78"/>
              <a:cs typeface="Sakkal Majalla" panose="02000000000000000000" pitchFamily="2" charset="-78"/>
            </a:rPr>
            <a:t>إلا موضع مريم الثاني (20) </a:t>
          </a:r>
          <a:r>
            <a:rPr lang="ar-SA" sz="2400" b="1" dirty="0">
              <a:solidFill>
                <a:schemeClr val="tx1"/>
              </a:solidFill>
              <a:latin typeface="Sakkal Majalla" panose="02000000000000000000" pitchFamily="2" charset="-78"/>
              <a:cs typeface="Sakkal Majalla" panose="02000000000000000000" pitchFamily="2" charset="-78"/>
            </a:rPr>
            <a:t>﴿قَالَتْ أَنَّى يَكُونُ لِي غُلامٌ﴾</a:t>
          </a:r>
          <a:r>
            <a:rPr lang="ar-SA" sz="2400" dirty="0">
              <a:latin typeface="Sakkal Majalla" panose="02000000000000000000" pitchFamily="2" charset="-78"/>
              <a:cs typeface="Sakkal Majalla" panose="02000000000000000000" pitchFamily="2" charset="-78"/>
            </a:rPr>
            <a:t> </a:t>
          </a:r>
          <a:r>
            <a:rPr lang="ar-EG" sz="2400" dirty="0">
              <a:latin typeface="Sakkal Majalla" panose="02000000000000000000" pitchFamily="2" charset="-78"/>
              <a:cs typeface="Sakkal Majalla" panose="02000000000000000000" pitchFamily="2" charset="-78"/>
            </a:rPr>
            <a:t>من غير ذكر </a:t>
          </a:r>
          <a:r>
            <a:rPr lang="ar-SA" sz="2400" b="1" dirty="0">
              <a:latin typeface="Sakkal Majalla" panose="02000000000000000000" pitchFamily="2" charset="-78"/>
              <a:cs typeface="Sakkal Majalla" panose="02000000000000000000" pitchFamily="2" charset="-78"/>
            </a:rPr>
            <a:t>(رَبِّ)</a:t>
          </a:r>
          <a:endParaRPr lang="en-US" sz="24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قَالَتْ أَنَّى يَكُونُ لِي غُلامٌ</a:t>
          </a:r>
          <a:r>
            <a:rPr lang="ar-SA" sz="2800" dirty="0">
              <a:latin typeface="Sakkal Majalla" panose="02000000000000000000" pitchFamily="2" charset="-78"/>
              <a:cs typeface="Sakkal Majalla" panose="02000000000000000000" pitchFamily="2" charset="-78"/>
            </a:rPr>
            <a:t> وَلَمْ يَمْسَسْنِي بَشَرٌ وَلَمْ أَكُ بَغِيًّا (20))</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﴿جَنَّاتُ عَدْنٍ يَدْخُلُونَهَا﴾</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كبداية آية 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طه (76) </a:t>
          </a:r>
          <a:r>
            <a:rPr lang="ar-SA" sz="2800" b="1" dirty="0">
              <a:solidFill>
                <a:schemeClr val="tx1"/>
              </a:solidFill>
              <a:latin typeface="Sakkal Majalla" panose="02000000000000000000" pitchFamily="2" charset="-78"/>
              <a:cs typeface="Sakkal Majalla" panose="02000000000000000000" pitchFamily="2" charset="-78"/>
            </a:rPr>
            <a:t>﴿جَنَّاتُ عَدْنٍ تَجْرِي﴾</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من غير </a:t>
          </a:r>
          <a:r>
            <a:rPr lang="ar-SA" sz="2800" b="1" dirty="0">
              <a:solidFill>
                <a:schemeClr val="tx1"/>
              </a:solidFill>
              <a:latin typeface="Sakkal Majalla" panose="02000000000000000000" pitchFamily="2" charset="-78"/>
              <a:cs typeface="Sakkal Majalla" panose="02000000000000000000" pitchFamily="2" charset="-78"/>
            </a:rPr>
            <a:t>﴿يَدْخُلُونَهَا﴾</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400" dirty="0">
              <a:latin typeface="Sakkal Majalla" panose="02000000000000000000" pitchFamily="2" charset="-78"/>
              <a:cs typeface="Sakkal Majalla" panose="02000000000000000000" pitchFamily="2" charset="-78"/>
            </a:rPr>
            <a:t>(</a:t>
          </a:r>
          <a:r>
            <a:rPr lang="ar-SA" sz="2400" u="sng" dirty="0">
              <a:solidFill>
                <a:schemeClr val="tx1"/>
              </a:solidFill>
              <a:latin typeface="Sakkal Majalla" panose="02000000000000000000" pitchFamily="2" charset="-78"/>
              <a:cs typeface="Sakkal Majalla" panose="02000000000000000000" pitchFamily="2" charset="-78"/>
            </a:rPr>
            <a:t>جَنَّاتُ عَدْنٍ تَجْرِي</a:t>
          </a:r>
          <a:r>
            <a:rPr lang="ar-SA" sz="2400" dirty="0">
              <a:latin typeface="Sakkal Majalla" panose="02000000000000000000" pitchFamily="2" charset="-78"/>
              <a:cs typeface="Sakkal Majalla" panose="02000000000000000000" pitchFamily="2" charset="-78"/>
            </a:rPr>
            <a:t> مِن تَحْتِهَا الأَنْهَارُ خَالِدِينَ فِيهَا وَذَلِكَ جَزَاء مَن تَزَكَّى (76))</a:t>
          </a:r>
          <a:endParaRPr lang="en-US" sz="24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400" dirty="0">
              <a:latin typeface="Sakkal Majalla" panose="02000000000000000000" pitchFamily="2" charset="-78"/>
              <a:cs typeface="Sakkal Majalla" panose="02000000000000000000" pitchFamily="2" charset="-78"/>
            </a:rPr>
            <a:t>كل آية فيها ذكر </a:t>
          </a:r>
          <a:r>
            <a:rPr lang="ar-SA" sz="2400" b="1" dirty="0">
              <a:solidFill>
                <a:schemeClr val="tx1"/>
              </a:solidFill>
              <a:latin typeface="Sakkal Majalla" panose="02000000000000000000" pitchFamily="2" charset="-78"/>
              <a:cs typeface="Sakkal Majalla" panose="02000000000000000000" pitchFamily="2" charset="-78"/>
            </a:rPr>
            <a:t>﴿وَأَنْزَلْنَا عَلَيْكُمُ﴾</a:t>
          </a:r>
          <a:r>
            <a:rPr lang="ar-SA" sz="2400" b="1" dirty="0">
              <a:latin typeface="Sakkal Majalla" panose="02000000000000000000" pitchFamily="2" charset="-78"/>
              <a:cs typeface="Sakkal Majalla" panose="02000000000000000000" pitchFamily="2" charset="-78"/>
            </a:rPr>
            <a:t> </a:t>
          </a:r>
          <a:r>
            <a:rPr lang="ar-EG" sz="2400" dirty="0">
              <a:latin typeface="Sakkal Majalla" panose="02000000000000000000" pitchFamily="2" charset="-78"/>
              <a:cs typeface="Sakkal Majalla" panose="02000000000000000000" pitchFamily="2" charset="-78"/>
            </a:rPr>
            <a:t>أو </a:t>
          </a:r>
          <a:r>
            <a:rPr lang="ar-SA" sz="2400" b="1" dirty="0">
              <a:solidFill>
                <a:schemeClr val="tx1"/>
              </a:solidFill>
              <a:latin typeface="Sakkal Majalla" panose="02000000000000000000" pitchFamily="2" charset="-78"/>
              <a:cs typeface="Sakkal Majalla" panose="02000000000000000000" pitchFamily="2" charset="-78"/>
            </a:rPr>
            <a:t>﴿وَأَنْزَلْنَا عَلَيْهِمُ الْمَنَّ وَالسَّلْوَى﴾</a:t>
          </a:r>
          <a:r>
            <a:rPr lang="ar-SA" sz="2400" dirty="0">
              <a:latin typeface="Sakkal Majalla" panose="02000000000000000000" pitchFamily="2" charset="-78"/>
              <a:cs typeface="Sakkal Majalla" panose="02000000000000000000" pitchFamily="2" charset="-78"/>
            </a:rPr>
            <a:t> </a:t>
          </a:r>
          <a:r>
            <a:rPr lang="ar-EG" sz="2400" dirty="0">
              <a:latin typeface="Sakkal Majalla" panose="02000000000000000000" pitchFamily="2" charset="-78"/>
              <a:cs typeface="Sakkal Majalla" panose="02000000000000000000" pitchFamily="2" charset="-78"/>
            </a:rPr>
            <a:t>فهي بهذا اللفظ </a:t>
          </a:r>
          <a:r>
            <a:rPr lang="ar-SA" sz="2400" b="1" dirty="0">
              <a:solidFill>
                <a:schemeClr val="tx1"/>
              </a:solidFill>
              <a:latin typeface="Sakkal Majalla" panose="02000000000000000000" pitchFamily="2" charset="-78"/>
              <a:cs typeface="Sakkal Majalla" panose="02000000000000000000" pitchFamily="2" charset="-78"/>
            </a:rPr>
            <a:t>﴿وَأَنْزَلْنَا﴾</a:t>
          </a:r>
          <a:r>
            <a:rPr lang="ar-SA" sz="2400" dirty="0">
              <a:latin typeface="Sakkal Majalla" panose="02000000000000000000" pitchFamily="2" charset="-78"/>
              <a:cs typeface="Sakkal Majalla" panose="02000000000000000000" pitchFamily="2" charset="-78"/>
            </a:rPr>
            <a:t> </a:t>
          </a:r>
          <a:endParaRPr lang="en-US" sz="24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طه (80) </a:t>
          </a:r>
          <a:r>
            <a:rPr lang="ar-SA" sz="2800" b="1" dirty="0">
              <a:solidFill>
                <a:schemeClr val="tx1"/>
              </a:solidFill>
              <a:latin typeface="Sakkal Majalla" panose="02000000000000000000" pitchFamily="2" charset="-78"/>
              <a:cs typeface="Sakkal Majalla" panose="02000000000000000000" pitchFamily="2" charset="-78"/>
            </a:rPr>
            <a:t>﴿وَنَزَّلْنَا عَلَيْكُمُ الْمَنَّ وَالسَّلْوَى﴾</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(يَا بَنِي إِسْرَائِيلَ قَدْ أَنجَيْنَاكُم مِّنْ عَدُوِّكُمْ وَ وَاعَدْنَاكُمْ جَانِبَ الطُّورِ الأَيْمَنَ </a:t>
          </a:r>
          <a:r>
            <a:rPr lang="ar-SA" sz="2800" u="sng" dirty="0">
              <a:solidFill>
                <a:schemeClr val="tx1"/>
              </a:solidFill>
              <a:latin typeface="Sakkal Majalla" panose="02000000000000000000" pitchFamily="2" charset="-78"/>
              <a:cs typeface="Sakkal Majalla" panose="02000000000000000000" pitchFamily="2" charset="-78"/>
            </a:rPr>
            <a:t>وَنَزَّلْنَا عَلَيْكُمُ الْمَنَّ وَالسَّلْوَى</a:t>
          </a:r>
          <a:r>
            <a:rPr lang="ar-SA" sz="2800" dirty="0">
              <a:latin typeface="Sakkal Majalla" panose="02000000000000000000" pitchFamily="2" charset="-78"/>
              <a:cs typeface="Sakkal Majalla" panose="02000000000000000000" pitchFamily="2" charset="-78"/>
            </a:rPr>
            <a:t> (80))</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﴿اهْبِطُوا﴾</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في قصة موسى فهي بهذا اللفظ </a:t>
          </a:r>
          <a:r>
            <a:rPr lang="ar-SA" sz="2800" b="1" dirty="0">
              <a:solidFill>
                <a:schemeClr val="tx1"/>
              </a:solidFill>
              <a:latin typeface="Sakkal Majalla" panose="02000000000000000000" pitchFamily="2" charset="-78"/>
              <a:cs typeface="Sakkal Majalla" panose="02000000000000000000" pitchFamily="2" charset="-78"/>
            </a:rPr>
            <a:t>﴿اهْبِطُوا﴾</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طه (123) </a:t>
          </a:r>
          <a:r>
            <a:rPr lang="ar-SA" sz="2800" b="1" dirty="0">
              <a:solidFill>
                <a:schemeClr val="tx1"/>
              </a:solidFill>
              <a:latin typeface="Sakkal Majalla" panose="02000000000000000000" pitchFamily="2" charset="-78"/>
              <a:cs typeface="Sakkal Majalla" panose="02000000000000000000" pitchFamily="2" charset="-78"/>
            </a:rPr>
            <a:t>﴿قَالَ اهْبِطَا﴾</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بالتثنية</a:t>
          </a:r>
          <a:endParaRPr lang="en-US" sz="2800" dirty="0">
            <a:solidFill>
              <a:schemeClr val="bg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قَالَ اهْبِطَا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مِنْهَا جَمِيعًا بَعْضُكُمْ لِبَعْضٍ عَدُوٌّ فَإِمَّا يَأْتِيَنَّكُم مِّنِّي هُدًى فَمَنِ اتَّبَعَ هُدَايَ فَلا يَضِلُّ وَلا يَشْقَى (123))</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﴿أَوَلَمْ يَهْدِ﴾</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a:t>
          </a:r>
          <a:r>
            <a:rPr lang="ar-SA" sz="2800" b="1" dirty="0">
              <a:solidFill>
                <a:schemeClr val="tx1"/>
              </a:solidFill>
              <a:latin typeface="Sakkal Majalla" panose="02000000000000000000" pitchFamily="2" charset="-78"/>
              <a:cs typeface="Sakkal Majalla" panose="02000000000000000000" pitchFamily="2" charset="-78"/>
            </a:rPr>
            <a:t>﴿أَوَلَمْ﴾</a:t>
          </a:r>
          <a:r>
            <a:rPr lang="ar-SA" sz="2800" dirty="0">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طه (128) </a:t>
          </a:r>
          <a:r>
            <a:rPr lang="ar-SA" sz="2800" b="1" dirty="0">
              <a:solidFill>
                <a:schemeClr val="tx1"/>
              </a:solidFill>
              <a:latin typeface="Sakkal Majalla" panose="02000000000000000000" pitchFamily="2" charset="-78"/>
              <a:cs typeface="Sakkal Majalla" panose="02000000000000000000" pitchFamily="2" charset="-78"/>
            </a:rPr>
            <a:t>﴿أَفَلَمْ يَهْدِ﴾</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بلفظ </a:t>
          </a:r>
          <a:r>
            <a:rPr lang="ar-SA" sz="2800" b="1" dirty="0">
              <a:solidFill>
                <a:schemeClr val="tx1"/>
              </a:solidFill>
              <a:latin typeface="Sakkal Majalla" panose="02000000000000000000" pitchFamily="2" charset="-78"/>
              <a:cs typeface="Sakkal Majalla" panose="02000000000000000000" pitchFamily="2" charset="-78"/>
            </a:rPr>
            <a:t>﴿أَفَلَمْ﴾</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أَفَلَمْ يَهْدِ</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لَهُمْ كَمْ أَهْلَكْنَا قَبْلَهُم مِّنَ الْقُرُونِ يَمْشُونَ فِي مَسَاكِنِهِمْ إِنَّ فِي ذَلِكَ لَآيَاتٍ لِّأُولِي النُّهَى (128))</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custScaleX="101951" custScaleY="115908">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a:t>
          </a:r>
          <a:r>
            <a:rPr lang="ar-SA" sz="2800"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﴿وَمَا أَرْسَلْنَا مِنْ قَبْلِكَ﴾ </a:t>
          </a:r>
          <a:r>
            <a:rPr lang="ar-EG" sz="2800" dirty="0">
              <a:latin typeface="Sakkal Majalla" panose="02000000000000000000" pitchFamily="2" charset="-78"/>
              <a:cs typeface="Sakkal Majalla" panose="02000000000000000000" pitchFamily="2" charset="-78"/>
            </a:rPr>
            <a:t>فهي بهذا اللفظ </a:t>
          </a:r>
          <a:r>
            <a:rPr lang="ar-SA" sz="2800" b="1" dirty="0">
              <a:solidFill>
                <a:schemeClr val="tx1"/>
              </a:solidFill>
              <a:latin typeface="Sakkal Majalla" panose="02000000000000000000" pitchFamily="2" charset="-78"/>
              <a:cs typeface="Sakkal Majalla" panose="02000000000000000000" pitchFamily="2" charset="-78"/>
            </a:rPr>
            <a:t>﴿مِنَ﴾</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الأنبياء (7) </a:t>
          </a:r>
          <a:r>
            <a:rPr lang="ar-SA" sz="2800" b="1" dirty="0">
              <a:solidFill>
                <a:schemeClr val="tx1"/>
              </a:solidFill>
              <a:latin typeface="Sakkal Majalla" panose="02000000000000000000" pitchFamily="2" charset="-78"/>
              <a:cs typeface="Sakkal Majalla" panose="02000000000000000000" pitchFamily="2" charset="-78"/>
            </a:rPr>
            <a:t>﴿وَمَا أَرْسَلْنَا قَبْلَكَ﴾</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من غير</a:t>
          </a:r>
          <a:r>
            <a:rPr lang="ar-EG" sz="2800"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الفرقان</a:t>
          </a:r>
          <a:r>
            <a:rPr lang="ar-SA" sz="2800" b="1" dirty="0">
              <a:solidFill>
                <a:schemeClr val="tx1"/>
              </a:solidFill>
              <a:latin typeface="Sakkal Majalla" panose="02000000000000000000" pitchFamily="2" charset="-78"/>
              <a:cs typeface="Sakkal Majalla" panose="02000000000000000000" pitchFamily="2" charset="-78"/>
            </a:rPr>
            <a:t>﴿وَمَا أَرْسَلْنَا قَبْلَكَ مِنَ الْمُرْسَلِينَ﴾</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وَمَا أَرْسَلْنَا قَبْلَكَ</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إِلاَّ رِجَالاً نُّوحِي إِلَيْهِمْ فَاسْأَلُواْ أَهْلَ الذِّكْرِ إِن كُنتُمْ لاَ تَعْلَمُونَ (7))</a:t>
          </a:r>
          <a:endParaRPr lang="en-US" sz="28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﴿وَمَنْ يَعْمَلْ مِنَ الصَّالِحَاتِ﴾</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a:t>
          </a:r>
          <a:r>
            <a:rPr lang="ar-EG" sz="2800" b="1" dirty="0">
              <a:latin typeface="Sakkal Majalla" panose="02000000000000000000" pitchFamily="2" charset="-78"/>
              <a:cs typeface="Sakkal Majalla" panose="02000000000000000000" pitchFamily="2" charset="-78"/>
            </a:rPr>
            <a:t>بالواو </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إلا موضع الأنبياء (94) </a:t>
          </a:r>
          <a:r>
            <a:rPr lang="ar-SA" sz="2800" b="1" dirty="0">
              <a:solidFill>
                <a:schemeClr val="tx1"/>
              </a:solidFill>
              <a:latin typeface="Sakkal Majalla" panose="02000000000000000000" pitchFamily="2" charset="-78"/>
              <a:cs typeface="Sakkal Majalla" panose="02000000000000000000" pitchFamily="2" charset="-78"/>
            </a:rPr>
            <a:t>﴿فَمَن يَعْمَلْ مِنَ الصَّالِحَاتِ﴾</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بالفاء</a:t>
          </a:r>
          <a:endParaRPr lang="en-US" sz="2800" dirty="0">
            <a:solidFill>
              <a:schemeClr val="bg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فَمَن يَعْمَلْ مِنَ الصَّالِحَاتِ</a:t>
          </a:r>
          <a:r>
            <a:rPr lang="ar-SA" sz="2800" dirty="0">
              <a:latin typeface="Sakkal Majalla" panose="02000000000000000000" pitchFamily="2" charset="-78"/>
              <a:cs typeface="Sakkal Majalla" panose="02000000000000000000" pitchFamily="2" charset="-78"/>
            </a:rPr>
            <a:t> وَهُوَ مُؤْمِنٌ فَلا كُفْرَانَ لِسَعْيِهِ وَإِنَّا لَهُ كَاتِبُونَ (94))</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custScaleX="108599" custScaleY="111111">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﴿قُلْ إِنَّمَا أَنَا بَشَرٌ مِثْلُكُمْ يُوحَى إِلَيَّ﴾</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r>
            <a:rPr lang="ar-EG" sz="2800" b="1" dirty="0">
              <a:latin typeface="Sakkal Majalla" panose="02000000000000000000" pitchFamily="2" charset="-78"/>
              <a:cs typeface="Sakkal Majalla" panose="02000000000000000000" pitchFamily="2" charset="-78"/>
            </a:rPr>
            <a:t> </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400" dirty="0">
              <a:latin typeface="Sakkal Majalla" panose="02000000000000000000" pitchFamily="2" charset="-78"/>
              <a:cs typeface="Sakkal Majalla" panose="02000000000000000000" pitchFamily="2" charset="-78"/>
            </a:rPr>
            <a:t>إلا موضع الأنبياء (108) </a:t>
          </a:r>
          <a:r>
            <a:rPr lang="ar-SA" sz="2400" b="1" dirty="0">
              <a:solidFill>
                <a:schemeClr val="tx1"/>
              </a:solidFill>
              <a:latin typeface="Sakkal Majalla" panose="02000000000000000000" pitchFamily="2" charset="-78"/>
              <a:cs typeface="Sakkal Majalla" panose="02000000000000000000" pitchFamily="2" charset="-78"/>
            </a:rPr>
            <a:t>﴿قُلْ إِنَّمَا يُوحَى إِلَيَّ﴾</a:t>
          </a:r>
          <a:r>
            <a:rPr lang="ar-SA" sz="2400" b="1" dirty="0">
              <a:latin typeface="Sakkal Majalla" panose="02000000000000000000" pitchFamily="2" charset="-78"/>
              <a:cs typeface="Sakkal Majalla" panose="02000000000000000000" pitchFamily="2" charset="-78"/>
            </a:rPr>
            <a:t> </a:t>
          </a:r>
          <a:r>
            <a:rPr lang="ar-EG" sz="2400" dirty="0">
              <a:latin typeface="Sakkal Majalla" panose="02000000000000000000" pitchFamily="2" charset="-78"/>
              <a:cs typeface="Sakkal Majalla" panose="02000000000000000000" pitchFamily="2" charset="-78"/>
            </a:rPr>
            <a:t>من غير</a:t>
          </a:r>
          <a:r>
            <a:rPr lang="ar-SA" sz="2400" b="1" dirty="0">
              <a:solidFill>
                <a:schemeClr val="tx1"/>
              </a:solidFill>
              <a:latin typeface="Sakkal Majalla" panose="02000000000000000000" pitchFamily="2" charset="-78"/>
              <a:cs typeface="Sakkal Majalla" panose="02000000000000000000" pitchFamily="2" charset="-78"/>
            </a:rPr>
            <a:t>﴿أَنَا بَشَرٌ مِثْلُكُمْ﴾</a:t>
          </a:r>
          <a:endParaRPr lang="en-US" sz="24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قُلْ إِنَّمَا يُوحَى إِلَيَّ</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أَنَّمَا إِلَهُكُمْ إِلَهٌ وَاحِدٌ فَهَلْ أَنتُم مُّسْلِمُونَ (108))</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a:t>
          </a:r>
          <a:r>
            <a:rPr lang="ar-SA" sz="2800"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﴿ذَلِكَ بِمَا قَدَّمَتْ أَيْدِيكُمْ﴾</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r>
            <a:rPr lang="ar-EG" sz="2800" b="1" dirty="0">
              <a:latin typeface="Sakkal Majalla" panose="02000000000000000000" pitchFamily="2" charset="-78"/>
              <a:cs typeface="Sakkal Majalla" panose="02000000000000000000" pitchFamily="2" charset="-78"/>
            </a:rPr>
            <a:t> بالجمع</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الحج (10) </a:t>
          </a:r>
          <a:r>
            <a:rPr lang="ar-SA" sz="2800" b="1" dirty="0">
              <a:solidFill>
                <a:schemeClr val="tx1"/>
              </a:solidFill>
              <a:latin typeface="Sakkal Majalla" panose="02000000000000000000" pitchFamily="2" charset="-78"/>
              <a:cs typeface="Sakkal Majalla" panose="02000000000000000000" pitchFamily="2" charset="-78"/>
            </a:rPr>
            <a:t>﴿ذَلِكَ بِمَا قَدَّمَتْ يَدَاكَ﴾</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بالإفراد</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ذَلِكَ بِمَا قَدَّمَتْ يَدَاكَ</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وَأَنَّ اللَّهَ لَيْسَ بِظَلاَّمٍ لِّلْعَبِيدِ (10))</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custScaleX="109276" custScaleY="107049">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﴿إِلَى صِرَاطِ الْعَزِيزِ الْحَمِيدِ﴾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الحج (24) </a:t>
          </a:r>
          <a:r>
            <a:rPr lang="ar-SA" sz="2800" b="1" dirty="0">
              <a:solidFill>
                <a:schemeClr val="tx1"/>
              </a:solidFill>
              <a:latin typeface="Sakkal Majalla" panose="02000000000000000000" pitchFamily="2" charset="-78"/>
              <a:cs typeface="Sakkal Majalla" panose="02000000000000000000" pitchFamily="2" charset="-78"/>
            </a:rPr>
            <a:t>﴿إِلَى صِرَاطِ الْحَمِيدِ﴾ </a:t>
          </a:r>
          <a:r>
            <a:rPr lang="ar-EG" sz="2800" dirty="0">
              <a:latin typeface="Sakkal Majalla" panose="02000000000000000000" pitchFamily="2" charset="-78"/>
              <a:cs typeface="Sakkal Majalla" panose="02000000000000000000" pitchFamily="2" charset="-78"/>
            </a:rPr>
            <a:t>من غير </a:t>
          </a:r>
          <a:r>
            <a:rPr lang="ar-SA" sz="2800" b="1" dirty="0">
              <a:solidFill>
                <a:schemeClr val="tx1"/>
              </a:solidFill>
              <a:latin typeface="Sakkal Majalla" panose="02000000000000000000" pitchFamily="2" charset="-78"/>
              <a:cs typeface="Sakkal Majalla" panose="02000000000000000000" pitchFamily="2" charset="-78"/>
            </a:rPr>
            <a:t>﴿الْعَزِيزِ﴾</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(وَهُدُوا إِلَى الطَّيِّبِ مِنَ الْقَوْلِ وَهُدُوا </a:t>
          </a:r>
          <a:r>
            <a:rPr lang="ar-SA" sz="2800" u="sng" dirty="0">
              <a:solidFill>
                <a:schemeClr val="tx1"/>
              </a:solidFill>
              <a:latin typeface="Sakkal Majalla" panose="02000000000000000000" pitchFamily="2" charset="-78"/>
              <a:cs typeface="Sakkal Majalla" panose="02000000000000000000" pitchFamily="2" charset="-78"/>
            </a:rPr>
            <a:t>إِلَى صِرَاطِ الْحَمِيدِ</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(24))</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custScaleX="110192" custScaleY="103001">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﴿شَدِيدِ الْعِقَابِ﴾</a:t>
          </a:r>
          <a:r>
            <a:rPr lang="ar-SA" sz="2800" dirty="0">
              <a:latin typeface="Sakkal Majalla" panose="02000000000000000000" pitchFamily="2" charset="-78"/>
              <a:cs typeface="Sakkal Majalla" panose="02000000000000000000" pitchFamily="2" charset="-78"/>
            </a:rPr>
            <a:t> 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الرعد (6) </a:t>
          </a:r>
          <a:r>
            <a:rPr lang="ar-SA" sz="2800" b="1" dirty="0">
              <a:solidFill>
                <a:schemeClr val="tx1"/>
              </a:solidFill>
              <a:latin typeface="Sakkal Majalla" panose="02000000000000000000" pitchFamily="2" charset="-78"/>
              <a:cs typeface="Sakkal Majalla" panose="02000000000000000000" pitchFamily="2" charset="-78"/>
            </a:rPr>
            <a:t>﴿لَشَدِيدُ الْعِقَابِ﴾</a:t>
          </a:r>
          <a:r>
            <a:rPr lang="ar-SA" sz="2800" dirty="0">
              <a:solidFill>
                <a:schemeClr val="tx1"/>
              </a:solidFill>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باللام</a:t>
          </a:r>
          <a:r>
            <a:rPr lang="ar-SA" sz="2800" dirty="0">
              <a:latin typeface="Sakkal Majalla" panose="02000000000000000000" pitchFamily="2" charset="-78"/>
              <a:cs typeface="Sakkal Majalla" panose="02000000000000000000" pitchFamily="2" charset="-78"/>
            </a:rPr>
            <a:t>  و موضع الرعد (13) </a:t>
          </a:r>
          <a:r>
            <a:rPr lang="ar-SA" sz="2800" b="1" dirty="0">
              <a:solidFill>
                <a:schemeClr val="tx1"/>
              </a:solidFill>
              <a:latin typeface="Sakkal Majalla" panose="02000000000000000000" pitchFamily="2" charset="-78"/>
              <a:cs typeface="Sakkal Majalla" panose="02000000000000000000" pitchFamily="2" charset="-78"/>
            </a:rPr>
            <a:t>(شَدِيدُ الْمِحَالِ) </a:t>
          </a:r>
          <a:r>
            <a:rPr lang="ar-EG" sz="2800" dirty="0">
              <a:latin typeface="Sakkal Majalla" panose="02000000000000000000" pitchFamily="2" charset="-78"/>
              <a:cs typeface="Sakkal Majalla" panose="02000000000000000000" pitchFamily="2" charset="-78"/>
            </a:rPr>
            <a:t>و</a:t>
          </a:r>
          <a:r>
            <a:rPr lang="ar-SA" sz="2800" dirty="0">
              <a:latin typeface="Sakkal Majalla" panose="02000000000000000000" pitchFamily="2" charset="-78"/>
              <a:cs typeface="Sakkal Majalla" panose="02000000000000000000" pitchFamily="2" charset="-78"/>
            </a:rPr>
            <a:t> موضع البقرة الأول ( 165 ) </a:t>
          </a:r>
          <a:r>
            <a:rPr lang="ar-SA" sz="2800" b="1" dirty="0">
              <a:solidFill>
                <a:schemeClr val="tx1"/>
              </a:solidFill>
              <a:latin typeface="Sakkal Majalla" panose="02000000000000000000" pitchFamily="2" charset="-78"/>
              <a:cs typeface="Sakkal Majalla" panose="02000000000000000000" pitchFamily="2" charset="-78"/>
            </a:rPr>
            <a:t>﴿شَدِيدُ الْعَذَابِ﴾</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(وَيَسْتَعْجِلُونَكَ بِالسَّيِّئَةِ قَبْلَ الْحَسَنَةِ وَقَدْ خَلَتْ مِنْ قَبْلِهِمُ الْمَثُلاتُ وَإِنَّ رَبَّكَ لَذُو مَغْفِرَةٍ لِلنَّاسِ عَلَى ظُلْمِهِمْ وَإِنَّ رَبَّكَ</a:t>
          </a:r>
          <a:r>
            <a:rPr lang="ar-SA" sz="2800" dirty="0">
              <a:solidFill>
                <a:schemeClr val="tx1"/>
              </a:solidFill>
              <a:latin typeface="Sakkal Majalla" panose="02000000000000000000" pitchFamily="2" charset="-78"/>
              <a:cs typeface="Sakkal Majalla" panose="02000000000000000000" pitchFamily="2" charset="-78"/>
            </a:rPr>
            <a:t> </a:t>
          </a:r>
          <a:r>
            <a:rPr lang="ar-SA" sz="2800" u="sng" dirty="0">
              <a:solidFill>
                <a:schemeClr val="tx1"/>
              </a:solidFill>
              <a:latin typeface="Sakkal Majalla" panose="02000000000000000000" pitchFamily="2" charset="-78"/>
              <a:cs typeface="Sakkal Majalla" panose="02000000000000000000" pitchFamily="2" charset="-78"/>
            </a:rPr>
            <a:t>لَشَدِيدُ الْعِقَابِ</a:t>
          </a:r>
          <a:r>
            <a:rPr lang="ar-SA" sz="2800" dirty="0">
              <a:latin typeface="Sakkal Majalla" panose="02000000000000000000" pitchFamily="2" charset="-78"/>
              <a:cs typeface="Sakkal Majalla" panose="02000000000000000000" pitchFamily="2" charset="-78"/>
            </a:rPr>
            <a:t> (6))</a:t>
          </a:r>
          <a:endParaRPr lang="en-US" sz="28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400" dirty="0">
              <a:latin typeface="Sakkal Majalla" panose="02000000000000000000" pitchFamily="2" charset="-78"/>
              <a:cs typeface="Sakkal Majalla" panose="02000000000000000000" pitchFamily="2" charset="-78"/>
            </a:rPr>
            <a:t>كل آية فيها ذكر </a:t>
          </a:r>
          <a:r>
            <a:rPr lang="ar-SA" sz="2400" b="1" dirty="0">
              <a:solidFill>
                <a:schemeClr val="tx1"/>
              </a:solidFill>
              <a:latin typeface="Sakkal Majalla" panose="02000000000000000000" pitchFamily="2" charset="-78"/>
              <a:cs typeface="Sakkal Majalla" panose="02000000000000000000" pitchFamily="2" charset="-78"/>
            </a:rPr>
            <a:t>﴿الَّذِينَ كَفَرُوا وَصَدُّوا عَنْ سَبِيلِ اللَّهِ﴾</a:t>
          </a:r>
          <a:r>
            <a:rPr lang="ar-SA" sz="2400" dirty="0">
              <a:solidFill>
                <a:schemeClr val="tx1"/>
              </a:solidFill>
              <a:latin typeface="Sakkal Majalla" panose="02000000000000000000" pitchFamily="2" charset="-78"/>
              <a:cs typeface="Sakkal Majalla" panose="02000000000000000000" pitchFamily="2" charset="-78"/>
            </a:rPr>
            <a:t> </a:t>
          </a:r>
          <a:r>
            <a:rPr lang="ar-EG" sz="2400" dirty="0">
              <a:latin typeface="Sakkal Majalla" panose="02000000000000000000" pitchFamily="2" charset="-78"/>
              <a:cs typeface="Sakkal Majalla" panose="02000000000000000000" pitchFamily="2" charset="-78"/>
            </a:rPr>
            <a:t>فهي بهذا اللفظ</a:t>
          </a:r>
          <a:endParaRPr lang="en-US" sz="24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الحج (25) </a:t>
          </a:r>
          <a:r>
            <a:rPr lang="ar-SA" sz="2800" b="1" dirty="0">
              <a:solidFill>
                <a:schemeClr val="tx1"/>
              </a:solidFill>
              <a:latin typeface="Sakkal Majalla" panose="02000000000000000000" pitchFamily="2" charset="-78"/>
              <a:cs typeface="Sakkal Majalla" panose="02000000000000000000" pitchFamily="2" charset="-78"/>
            </a:rPr>
            <a:t>﴿إِنَّ الَّذِينَ كَفَرُوا وَيَصُدُّونَ عَن سَبِيلِ﴾</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400" dirty="0">
              <a:latin typeface="Sakkal Majalla" panose="02000000000000000000" pitchFamily="2" charset="-78"/>
              <a:cs typeface="Sakkal Majalla" panose="02000000000000000000" pitchFamily="2" charset="-78"/>
            </a:rPr>
            <a:t>(</a:t>
          </a:r>
          <a:r>
            <a:rPr lang="ar-SA" sz="2400" u="sng" dirty="0">
              <a:solidFill>
                <a:schemeClr val="tx1"/>
              </a:solidFill>
              <a:latin typeface="Sakkal Majalla" panose="02000000000000000000" pitchFamily="2" charset="-78"/>
              <a:cs typeface="Sakkal Majalla" panose="02000000000000000000" pitchFamily="2" charset="-78"/>
            </a:rPr>
            <a:t>إِنَّ الَّذِينَ كَفَرُوا وَيَصُدُّونَ عَن سَبِيلِ</a:t>
          </a:r>
          <a:r>
            <a:rPr lang="ar-SA" sz="2400" dirty="0">
              <a:solidFill>
                <a:schemeClr val="tx1"/>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اللَّهِ وَالْمَسْجِدِ الْحَرَامِ الَّذِي جَعَلْنَاهُ لِلنَّاسِ سَوَاء الْعَاكِفُ فِيهِ وَالْبَادِ وَمَن يُرِدْ فِيهِ بِإِلْحَادٍ بِظُلْمٍ نُذِقْهُ مِنْ عَذَابٍ أَلِيمٍ (25))</a:t>
          </a:r>
          <a:endParaRPr lang="en-US" sz="24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custScaleX="113451">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﴿وَكَأَيِّنْ﴾</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a:t>
          </a:r>
          <a:r>
            <a:rPr lang="ar-EG" sz="2800" b="1" dirty="0">
              <a:latin typeface="Sakkal Majalla" panose="02000000000000000000" pitchFamily="2" charset="-78"/>
              <a:cs typeface="Sakkal Majalla" panose="02000000000000000000" pitchFamily="2" charset="-78"/>
            </a:rPr>
            <a:t>بالواو</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الحج الأول (45)</a:t>
          </a:r>
          <a:r>
            <a:rPr lang="ar-SA"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﴿فَكَأَيِّن﴾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بالفاء</a:t>
          </a:r>
          <a:endParaRPr lang="en-US" sz="2800" dirty="0">
            <a:solidFill>
              <a:schemeClr val="bg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فَكَأَيِّن</a:t>
          </a:r>
          <a:r>
            <a:rPr lang="ar-SA" sz="2800" dirty="0">
              <a:latin typeface="Sakkal Majalla" panose="02000000000000000000" pitchFamily="2" charset="-78"/>
              <a:cs typeface="Sakkal Majalla" panose="02000000000000000000" pitchFamily="2" charset="-78"/>
            </a:rPr>
            <a:t> مِّن قَرْيَةٍ أَهْلَكْنَاهَا وَهِيَ ظَالِمَةٌ فَهِيَ خَاوِيَةٌ عَلَى عُرُوشِهَا وَبِئْرٍ مُّعَطَّلَةٍ وَقَصْرٍ مَّشِيدٍ (45))</a:t>
          </a:r>
          <a:endParaRPr lang="en-US" sz="28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custScaleX="114144" custScaleY="120118">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﴿هُوَ الْغَنِيُّ الْحَمِيدُ﴾</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الحج (64)</a:t>
          </a:r>
          <a:r>
            <a:rPr lang="ar-EG" sz="2800" b="1" dirty="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لَهُوَ الْغَنِيُّ الْحَمِيدُ﴾</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باللام </a:t>
          </a:r>
          <a:r>
            <a:rPr lang="ar-SA" sz="2800" b="1" dirty="0">
              <a:solidFill>
                <a:schemeClr val="tx1"/>
              </a:solidFill>
              <a:latin typeface="Sakkal Majalla" panose="02000000000000000000" pitchFamily="2" charset="-78"/>
              <a:cs typeface="Sakkal Majalla" panose="02000000000000000000" pitchFamily="2" charset="-78"/>
            </a:rPr>
            <a:t>﴿لَهُوَ﴾</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(لَهُ مَا فِي السَّمَاوَاتِ وَمَا فِي الأَرْضِ وَإِنَّ اللَّهَ</a:t>
          </a:r>
          <a:r>
            <a:rPr lang="ar-SA" sz="2800" dirty="0">
              <a:solidFill>
                <a:schemeClr val="tx1"/>
              </a:solidFill>
              <a:latin typeface="Sakkal Majalla" panose="02000000000000000000" pitchFamily="2" charset="-78"/>
              <a:cs typeface="Sakkal Majalla" panose="02000000000000000000" pitchFamily="2" charset="-78"/>
            </a:rPr>
            <a:t> </a:t>
          </a:r>
          <a:r>
            <a:rPr lang="ar-SA" sz="2800" u="sng" dirty="0">
              <a:solidFill>
                <a:schemeClr val="tx1"/>
              </a:solidFill>
              <a:latin typeface="Sakkal Majalla" panose="02000000000000000000" pitchFamily="2" charset="-78"/>
              <a:cs typeface="Sakkal Majalla" panose="02000000000000000000" pitchFamily="2" charset="-78"/>
            </a:rPr>
            <a:t>لَهُوَ الْغَنِيُّ الْحَمِيدُ</a:t>
          </a:r>
          <a:r>
            <a:rPr lang="ar-SA" sz="2800" dirty="0">
              <a:latin typeface="Sakkal Majalla" panose="02000000000000000000" pitchFamily="2" charset="-78"/>
              <a:cs typeface="Sakkal Majalla" panose="02000000000000000000" pitchFamily="2" charset="-78"/>
            </a:rPr>
            <a:t> (64))</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﴿وَمَا لِلظَّالِمِينَ مِنْ أَنْصَارٍ﴾</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الحج (71)</a:t>
          </a:r>
          <a:r>
            <a:rPr lang="ar-SA"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﴿وَمَا لِلظَّالِمِينَ مِن نَّصِيرٍ﴾</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بالواو</a:t>
          </a:r>
          <a:r>
            <a:rPr lang="ar-EG" sz="2800" dirty="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فاطر (37)</a:t>
          </a:r>
          <a:r>
            <a:rPr lang="ar-EG"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(فَمَا لِلظَّالِمِينَ مِن نَّصِيرٍ)</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(وَيَعْبُدُونَ مِن دُونِ اللَّهِ مَا لَمْ يُنَزِّلْ بِهِ سُلْطَانًا وَمَا لَيْسَ لَهُم بِهِ عِلْمٌ </a:t>
          </a:r>
          <a:r>
            <a:rPr lang="ar-SA" sz="2800" u="sng" dirty="0">
              <a:solidFill>
                <a:schemeClr val="tx1"/>
              </a:solidFill>
              <a:latin typeface="Sakkal Majalla" panose="02000000000000000000" pitchFamily="2" charset="-78"/>
              <a:cs typeface="Sakkal Majalla" panose="02000000000000000000" pitchFamily="2" charset="-78"/>
            </a:rPr>
            <a:t>وَمَا لِلظَّالِمِينَ مِن نَّصِيرٍ</a:t>
          </a:r>
          <a:r>
            <a:rPr lang="ar-SA" sz="2800" dirty="0">
              <a:latin typeface="Sakkal Majalla" panose="02000000000000000000" pitchFamily="2" charset="-78"/>
              <a:cs typeface="Sakkal Majalla" panose="02000000000000000000" pitchFamily="2" charset="-78"/>
            </a:rPr>
            <a:t> (71))</a:t>
          </a:r>
          <a:endParaRPr lang="en-US" sz="28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﴿وَمَا قَدَرُوا اللَّهَ حَقَّ قَدْرِهِ﴾</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بالواو</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الحج (74)</a:t>
          </a:r>
          <a:r>
            <a:rPr lang="ar-EG" sz="2800" b="1"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﴿مَا قَدَرُوا اللَّهَ حَقَّ قَدْرِهِ﴾ </a:t>
          </a:r>
          <a:r>
            <a:rPr lang="ar-EG" sz="2800" dirty="0">
              <a:latin typeface="Sakkal Majalla" panose="02000000000000000000" pitchFamily="2" charset="-78"/>
              <a:cs typeface="Sakkal Majalla" panose="02000000000000000000" pitchFamily="2" charset="-78"/>
            </a:rPr>
            <a:t>فهي من غير </a:t>
          </a:r>
          <a:r>
            <a:rPr lang="ar-EG" sz="2800" b="1" dirty="0">
              <a:latin typeface="Sakkal Majalla" panose="02000000000000000000" pitchFamily="2" charset="-78"/>
              <a:cs typeface="Sakkal Majalla" panose="02000000000000000000" pitchFamily="2" charset="-78"/>
            </a:rPr>
            <a:t>واو</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مَا قَدَرُوا اللَّهَ حَقَّ قَدْرِهِ</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إِنَّ اللَّهَ لَقَوِيٌّ عَزِيزٌ (74))</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﴿قَوِيٌّ عَزِيزٌ﴾</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ما كان في الحج (40_74)</a:t>
          </a:r>
          <a:r>
            <a:rPr lang="ar-EG"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﴿لَقَوِيٌّ عَزِيزٌ﴾</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باللام</a:t>
          </a:r>
          <a:r>
            <a:rPr lang="ar-EG" sz="2800"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﴿لَقَوِيٌّ﴾</a:t>
          </a:r>
          <a:r>
            <a:rPr lang="ar-EG" sz="2800" dirty="0">
              <a:latin typeface="Sakkal Majalla" panose="02000000000000000000" pitchFamily="2" charset="-78"/>
              <a:cs typeface="Sakkal Majalla" panose="02000000000000000000" pitchFamily="2" charset="-78"/>
            </a:rPr>
            <a:t> أول موضع</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000" dirty="0">
              <a:latin typeface="Sakkal Majalla" panose="02000000000000000000" pitchFamily="2" charset="-78"/>
              <a:cs typeface="Sakkal Majalla" panose="02000000000000000000" pitchFamily="2" charset="-78"/>
            </a:rPr>
            <a:t>(الَّذِينَ أُخْرِجُوا مِن دِيَارِهِمْ بِغَيْرِ حَقٍّ إِلاَّ أَن يَقُولُوا رَبُّنَا اللَّهُ وَلَوْلا دَفْعُ اللَّهِ النَّاسَ بَعْضَهُم بِبَعْضٍ لَّهُدِّمَتْ صَوَامِعُ وَبِيَعٌ وَصَلَوَاتٌ وَمَسَاجِدُ يُذْكَرُ فِيهَا اسْمُ اللَّهِ كَثِيرًا وَلَيَنصُرَنَّ اللَّهُ مَن يَنصُرُهُ</a:t>
          </a:r>
          <a:r>
            <a:rPr lang="ar-SA" sz="2000" u="sng" dirty="0">
              <a:solidFill>
                <a:schemeClr val="tx1"/>
              </a:solidFill>
              <a:latin typeface="Sakkal Majalla" panose="02000000000000000000" pitchFamily="2" charset="-78"/>
              <a:cs typeface="Sakkal Majalla" panose="02000000000000000000" pitchFamily="2" charset="-78"/>
            </a:rPr>
            <a:t> إِنَّ اللَّهَ لَقَوِيٌّ عَزِيزٌ </a:t>
          </a:r>
          <a:r>
            <a:rPr lang="ar-SA" sz="2000" dirty="0">
              <a:latin typeface="Sakkal Majalla" panose="02000000000000000000" pitchFamily="2" charset="-78"/>
              <a:cs typeface="Sakkal Majalla" panose="02000000000000000000" pitchFamily="2" charset="-78"/>
            </a:rPr>
            <a:t>(40))</a:t>
          </a:r>
          <a:endParaRPr lang="en-US" sz="20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AB94358-7A7B-42F8-8737-C78DEF14101A}"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7120041B-C726-4656-8F23-68B7B757C534}">
      <dgm:prSet custT="1"/>
      <dgm:spPr/>
      <dgm:t>
        <a:bodyPr/>
        <a:lstStyle/>
        <a:p>
          <a:r>
            <a:rPr lang="ar-SA" sz="2000" dirty="0">
              <a:latin typeface="Sakkal Majalla" panose="02000000000000000000" pitchFamily="2" charset="-78"/>
              <a:cs typeface="Sakkal Majalla" panose="02000000000000000000" pitchFamily="2" charset="-78"/>
            </a:rPr>
            <a:t>لا يصح الانتقال بين مستويات العلم الواحد إلا بإتقان كل مستوى</a:t>
          </a:r>
          <a:endParaRPr lang="en-US" sz="2000" dirty="0">
            <a:latin typeface="Sakkal Majalla" panose="02000000000000000000" pitchFamily="2" charset="-78"/>
            <a:cs typeface="Sakkal Majalla" panose="02000000000000000000" pitchFamily="2" charset="-78"/>
          </a:endParaRPr>
        </a:p>
      </dgm:t>
    </dgm:pt>
    <dgm:pt modelId="{E799A69F-46C8-475E-A938-8570D3D50A66}" type="parTrans" cxnId="{BC7032BE-0566-49E6-A6AD-840E4CC6FFF9}">
      <dgm:prSet/>
      <dgm:spPr/>
      <dgm:t>
        <a:bodyPr/>
        <a:lstStyle/>
        <a:p>
          <a:endParaRPr lang="en-US"/>
        </a:p>
      </dgm:t>
    </dgm:pt>
    <dgm:pt modelId="{61FF7AC0-294B-468D-8428-99A92D38FA51}" type="sibTrans" cxnId="{BC7032BE-0566-49E6-A6AD-840E4CC6FFF9}">
      <dgm:prSet/>
      <dgm:spPr/>
      <dgm:t>
        <a:bodyPr/>
        <a:lstStyle/>
        <a:p>
          <a:endParaRPr lang="en-US"/>
        </a:p>
      </dgm:t>
    </dgm:pt>
    <dgm:pt modelId="{911030F2-DB25-4CB4-9B8C-0F3E9B28FFDB}">
      <dgm:prSet custT="1"/>
      <dgm:spPr/>
      <dgm:t>
        <a:bodyPr/>
        <a:lstStyle/>
        <a:p>
          <a:pPr marL="0" lvl="0" indent="0" algn="ctr" defTabSz="889000">
            <a:lnSpc>
              <a:spcPct val="90000"/>
            </a:lnSpc>
            <a:spcBef>
              <a:spcPct val="0"/>
            </a:spcBef>
            <a:spcAft>
              <a:spcPct val="35000"/>
            </a:spcAft>
            <a:buNone/>
          </a:pPr>
          <a:r>
            <a:rPr lang="ar-SA" sz="20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لا يصح تخطي أو قفز مرحلة في الطلب</a:t>
          </a:r>
          <a:endParaRPr lang="en-US" sz="20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gm:t>
    </dgm:pt>
    <dgm:pt modelId="{AD2DDA48-D070-4E26-B97A-6C281C1F7CC6}" type="parTrans" cxnId="{EB4BB97C-E5D2-4484-A569-7057DAA6FEF3}">
      <dgm:prSet/>
      <dgm:spPr/>
      <dgm:t>
        <a:bodyPr/>
        <a:lstStyle/>
        <a:p>
          <a:endParaRPr lang="en-US"/>
        </a:p>
      </dgm:t>
    </dgm:pt>
    <dgm:pt modelId="{EB9F0866-DAF6-41E7-9940-D12AEF483003}" type="sibTrans" cxnId="{EB4BB97C-E5D2-4484-A569-7057DAA6FEF3}">
      <dgm:prSet/>
      <dgm:spPr/>
      <dgm:t>
        <a:bodyPr/>
        <a:lstStyle/>
        <a:p>
          <a:endParaRPr lang="en-US"/>
        </a:p>
      </dgm:t>
    </dgm:pt>
    <dgm:pt modelId="{CF57B62B-99A2-440E-A6B2-1F3728EF0BAE}">
      <dgm:prSet custT="1"/>
      <dgm:spPr/>
      <dgm:t>
        <a:bodyPr/>
        <a:lstStyle/>
        <a:p>
          <a:pPr marL="0" lvl="0" indent="0" algn="ctr" defTabSz="889000">
            <a:lnSpc>
              <a:spcPct val="90000"/>
            </a:lnSpc>
            <a:spcBef>
              <a:spcPct val="0"/>
            </a:spcBef>
            <a:spcAft>
              <a:spcPct val="35000"/>
            </a:spcAft>
            <a:buNone/>
          </a:pPr>
          <a:r>
            <a:rPr lang="ar-SA" sz="20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لا يصح الانتقال من علم إلى آخر إلا بإتقان العلم الذي يرتكز عليه ما بعده</a:t>
          </a:r>
          <a:endParaRPr lang="en-US" sz="20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gm:t>
    </dgm:pt>
    <dgm:pt modelId="{8DDD2AF4-8C54-4688-B504-3EA977E08C50}" type="parTrans" cxnId="{8C74DBCC-9006-4C22-9B06-8EEFB2BC558A}">
      <dgm:prSet/>
      <dgm:spPr/>
      <dgm:t>
        <a:bodyPr/>
        <a:lstStyle/>
        <a:p>
          <a:endParaRPr lang="en-US"/>
        </a:p>
      </dgm:t>
    </dgm:pt>
    <dgm:pt modelId="{9B7B37DB-4EB0-42FB-94BA-BEE2D83858A5}" type="sibTrans" cxnId="{8C74DBCC-9006-4C22-9B06-8EEFB2BC558A}">
      <dgm:prSet/>
      <dgm:spPr/>
      <dgm:t>
        <a:bodyPr/>
        <a:lstStyle/>
        <a:p>
          <a:endParaRPr lang="en-US"/>
        </a:p>
      </dgm:t>
    </dgm:pt>
    <dgm:pt modelId="{A698B940-A60D-4241-94CF-174CF7D0F771}">
      <dgm:prSet custT="1"/>
      <dgm:spPr/>
      <dgm:t>
        <a:bodyPr/>
        <a:lstStyle/>
        <a:p>
          <a:pPr marL="0" lvl="0" indent="0" algn="ctr" defTabSz="889000">
            <a:lnSpc>
              <a:spcPct val="90000"/>
            </a:lnSpc>
            <a:spcBef>
              <a:spcPct val="0"/>
            </a:spcBef>
            <a:spcAft>
              <a:spcPct val="35000"/>
            </a:spcAft>
            <a:buNone/>
          </a:pPr>
          <a:r>
            <a:rPr lang="ar-SA" sz="16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كل ما زاد عن طلب ما تصح به العقائد والعبادات فهو من الكفايات ، ولكن ينبغي النظر فيما</a:t>
          </a:r>
          <a:br>
            <a:rPr lang="ar-SA" sz="16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br>
          <a:r>
            <a:rPr lang="ar-SA" sz="16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هو أهم لطالب العلم ، والأهم فالأهم</a:t>
          </a:r>
          <a:endParaRPr lang="en-US" sz="16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gm:t>
    </dgm:pt>
    <dgm:pt modelId="{18C1BF54-2B11-4FFE-A9A9-7524010AAAA5}" type="parTrans" cxnId="{3D2BC82C-AB2D-4D56-AB68-068C8D1E7C0F}">
      <dgm:prSet/>
      <dgm:spPr/>
      <dgm:t>
        <a:bodyPr/>
        <a:lstStyle/>
        <a:p>
          <a:endParaRPr lang="en-US"/>
        </a:p>
      </dgm:t>
    </dgm:pt>
    <dgm:pt modelId="{A0C8BD84-DFCF-4CB3-BB46-1DF29C18A608}" type="sibTrans" cxnId="{3D2BC82C-AB2D-4D56-AB68-068C8D1E7C0F}">
      <dgm:prSet/>
      <dgm:spPr/>
      <dgm:t>
        <a:bodyPr/>
        <a:lstStyle/>
        <a:p>
          <a:endParaRPr lang="en-US"/>
        </a:p>
      </dgm:t>
    </dgm:pt>
    <dgm:pt modelId="{173D76D2-8804-408A-B38B-B753DABD3284}" type="pres">
      <dgm:prSet presAssocID="{3AB94358-7A7B-42F8-8737-C78DEF14101A}" presName="hierChild1" presStyleCnt="0">
        <dgm:presLayoutVars>
          <dgm:chPref val="1"/>
          <dgm:dir/>
          <dgm:animOne val="branch"/>
          <dgm:animLvl val="lvl"/>
          <dgm:resizeHandles/>
        </dgm:presLayoutVars>
      </dgm:prSet>
      <dgm:spPr/>
    </dgm:pt>
    <dgm:pt modelId="{555665D3-6F53-49AD-92BA-84B454BE080B}" type="pres">
      <dgm:prSet presAssocID="{7120041B-C726-4656-8F23-68B7B757C534}" presName="hierRoot1" presStyleCnt="0"/>
      <dgm:spPr/>
    </dgm:pt>
    <dgm:pt modelId="{C0CD0C11-D159-4D12-BB49-DCFB51FEA999}" type="pres">
      <dgm:prSet presAssocID="{7120041B-C726-4656-8F23-68B7B757C534}" presName="composite" presStyleCnt="0"/>
      <dgm:spPr/>
    </dgm:pt>
    <dgm:pt modelId="{FCA3D231-FBAE-4174-ABD0-B644D0525710}" type="pres">
      <dgm:prSet presAssocID="{7120041B-C726-4656-8F23-68B7B757C534}" presName="background" presStyleLbl="node0" presStyleIdx="0" presStyleCnt="4"/>
      <dgm:spPr/>
    </dgm:pt>
    <dgm:pt modelId="{EB47EF50-213D-41CC-AAC8-29FF2063F8C5}" type="pres">
      <dgm:prSet presAssocID="{7120041B-C726-4656-8F23-68B7B757C534}" presName="text" presStyleLbl="fgAcc0" presStyleIdx="0" presStyleCnt="4" custLinFactX="168928" custLinFactNeighborX="200000" custLinFactNeighborY="243">
        <dgm:presLayoutVars>
          <dgm:chPref val="3"/>
        </dgm:presLayoutVars>
      </dgm:prSet>
      <dgm:spPr/>
    </dgm:pt>
    <dgm:pt modelId="{4DDD98B2-46AE-427B-8822-D51BD5770B11}" type="pres">
      <dgm:prSet presAssocID="{7120041B-C726-4656-8F23-68B7B757C534}" presName="hierChild2" presStyleCnt="0"/>
      <dgm:spPr/>
    </dgm:pt>
    <dgm:pt modelId="{FAB60459-607B-4B1B-A7C4-79C4AB92357F}" type="pres">
      <dgm:prSet presAssocID="{911030F2-DB25-4CB4-9B8C-0F3E9B28FFDB}" presName="hierRoot1" presStyleCnt="0"/>
      <dgm:spPr/>
    </dgm:pt>
    <dgm:pt modelId="{C6792790-090A-403E-8AAF-B9A40E41F03F}" type="pres">
      <dgm:prSet presAssocID="{911030F2-DB25-4CB4-9B8C-0F3E9B28FFDB}" presName="composite" presStyleCnt="0"/>
      <dgm:spPr/>
    </dgm:pt>
    <dgm:pt modelId="{B01D209D-DFD7-4468-A257-1AD0341E0EB3}" type="pres">
      <dgm:prSet presAssocID="{911030F2-DB25-4CB4-9B8C-0F3E9B28FFDB}" presName="background" presStyleLbl="node0" presStyleIdx="1" presStyleCnt="4"/>
      <dgm:spPr/>
    </dgm:pt>
    <dgm:pt modelId="{33151088-5895-4125-9205-1755318A2695}" type="pres">
      <dgm:prSet presAssocID="{911030F2-DB25-4CB4-9B8C-0F3E9B28FFDB}" presName="text" presStyleLbl="fgAcc0" presStyleIdx="1" presStyleCnt="4" custLinFactX="30977" custLinFactNeighborX="100000" custLinFactNeighborY="2020">
        <dgm:presLayoutVars>
          <dgm:chPref val="3"/>
        </dgm:presLayoutVars>
      </dgm:prSet>
      <dgm:spPr/>
    </dgm:pt>
    <dgm:pt modelId="{E35F4176-BE5D-4679-8897-E9D9714119FE}" type="pres">
      <dgm:prSet presAssocID="{911030F2-DB25-4CB4-9B8C-0F3E9B28FFDB}" presName="hierChild2" presStyleCnt="0"/>
      <dgm:spPr/>
    </dgm:pt>
    <dgm:pt modelId="{EA8BD4F0-F04A-476D-A4BE-361A5E1A8FC7}" type="pres">
      <dgm:prSet presAssocID="{CF57B62B-99A2-440E-A6B2-1F3728EF0BAE}" presName="hierRoot1" presStyleCnt="0"/>
      <dgm:spPr/>
    </dgm:pt>
    <dgm:pt modelId="{64636780-9B73-4DDE-AA78-0DFA0BA46C6A}" type="pres">
      <dgm:prSet presAssocID="{CF57B62B-99A2-440E-A6B2-1F3728EF0BAE}" presName="composite" presStyleCnt="0"/>
      <dgm:spPr/>
    </dgm:pt>
    <dgm:pt modelId="{114F44F7-47DC-43CA-94E2-BE354688E102}" type="pres">
      <dgm:prSet presAssocID="{CF57B62B-99A2-440E-A6B2-1F3728EF0BAE}" presName="background" presStyleLbl="node0" presStyleIdx="2" presStyleCnt="4"/>
      <dgm:spPr/>
    </dgm:pt>
    <dgm:pt modelId="{8C67B5E1-D55F-4B68-83D0-E8D0580FF536}" type="pres">
      <dgm:prSet presAssocID="{CF57B62B-99A2-440E-A6B2-1F3728EF0BAE}" presName="text" presStyleLbl="fgAcc0" presStyleIdx="2" presStyleCnt="4" custLinFactX="-11381" custLinFactNeighborX="-100000" custLinFactNeighborY="2020">
        <dgm:presLayoutVars>
          <dgm:chPref val="3"/>
        </dgm:presLayoutVars>
      </dgm:prSet>
      <dgm:spPr/>
    </dgm:pt>
    <dgm:pt modelId="{08AD5574-3016-4CBC-B90F-18D70A1A94DA}" type="pres">
      <dgm:prSet presAssocID="{CF57B62B-99A2-440E-A6B2-1F3728EF0BAE}" presName="hierChild2" presStyleCnt="0"/>
      <dgm:spPr/>
    </dgm:pt>
    <dgm:pt modelId="{4968D06B-58AD-4E10-ACF7-B7755ABAF2B1}" type="pres">
      <dgm:prSet presAssocID="{A698B940-A60D-4241-94CF-174CF7D0F771}" presName="hierRoot1" presStyleCnt="0"/>
      <dgm:spPr/>
    </dgm:pt>
    <dgm:pt modelId="{E352DD50-DAFD-436A-B854-2E3BABBDB996}" type="pres">
      <dgm:prSet presAssocID="{A698B940-A60D-4241-94CF-174CF7D0F771}" presName="composite" presStyleCnt="0"/>
      <dgm:spPr/>
    </dgm:pt>
    <dgm:pt modelId="{3CBC41DD-5610-407D-A66E-99E125F23EC6}" type="pres">
      <dgm:prSet presAssocID="{A698B940-A60D-4241-94CF-174CF7D0F771}" presName="background" presStyleLbl="node0" presStyleIdx="3" presStyleCnt="4"/>
      <dgm:spPr/>
    </dgm:pt>
    <dgm:pt modelId="{4EEE54B7-D46A-414A-84E3-D87E73EAD10E}" type="pres">
      <dgm:prSet presAssocID="{A698B940-A60D-4241-94CF-174CF7D0F771}" presName="text" presStyleLbl="fgAcc0" presStyleIdx="3" presStyleCnt="4" custLinFactX="-153439" custLinFactNeighborX="-200000" custLinFactNeighborY="2512">
        <dgm:presLayoutVars>
          <dgm:chPref val="3"/>
        </dgm:presLayoutVars>
      </dgm:prSet>
      <dgm:spPr/>
    </dgm:pt>
    <dgm:pt modelId="{57E417BD-4BD9-4487-94CA-C797E56B1C74}" type="pres">
      <dgm:prSet presAssocID="{A698B940-A60D-4241-94CF-174CF7D0F771}" presName="hierChild2" presStyleCnt="0"/>
      <dgm:spPr/>
    </dgm:pt>
  </dgm:ptLst>
  <dgm:cxnLst>
    <dgm:cxn modelId="{1821820C-D863-4130-BEDD-4853562F6CDF}" type="presOf" srcId="{3AB94358-7A7B-42F8-8737-C78DEF14101A}" destId="{173D76D2-8804-408A-B38B-B753DABD3284}" srcOrd="0" destOrd="0" presId="urn:microsoft.com/office/officeart/2005/8/layout/hierarchy1"/>
    <dgm:cxn modelId="{3D2BC82C-AB2D-4D56-AB68-068C8D1E7C0F}" srcId="{3AB94358-7A7B-42F8-8737-C78DEF14101A}" destId="{A698B940-A60D-4241-94CF-174CF7D0F771}" srcOrd="3" destOrd="0" parTransId="{18C1BF54-2B11-4FFE-A9A9-7524010AAAA5}" sibTransId="{A0C8BD84-DFCF-4CB3-BB46-1DF29C18A608}"/>
    <dgm:cxn modelId="{8263B031-1DB1-466F-821A-497D2314430E}" type="presOf" srcId="{911030F2-DB25-4CB4-9B8C-0F3E9B28FFDB}" destId="{33151088-5895-4125-9205-1755318A2695}" srcOrd="0" destOrd="0" presId="urn:microsoft.com/office/officeart/2005/8/layout/hierarchy1"/>
    <dgm:cxn modelId="{E16D9F34-D6FF-4567-B81D-E85C80A86477}" type="presOf" srcId="{A698B940-A60D-4241-94CF-174CF7D0F771}" destId="{4EEE54B7-D46A-414A-84E3-D87E73EAD10E}" srcOrd="0" destOrd="0" presId="urn:microsoft.com/office/officeart/2005/8/layout/hierarchy1"/>
    <dgm:cxn modelId="{AE8F1938-EFD4-479B-BBD0-DD6C9E89CF6D}" type="presOf" srcId="{7120041B-C726-4656-8F23-68B7B757C534}" destId="{EB47EF50-213D-41CC-AAC8-29FF2063F8C5}" srcOrd="0" destOrd="0" presId="urn:microsoft.com/office/officeart/2005/8/layout/hierarchy1"/>
    <dgm:cxn modelId="{EB4BB97C-E5D2-4484-A569-7057DAA6FEF3}" srcId="{3AB94358-7A7B-42F8-8737-C78DEF14101A}" destId="{911030F2-DB25-4CB4-9B8C-0F3E9B28FFDB}" srcOrd="1" destOrd="0" parTransId="{AD2DDA48-D070-4E26-B97A-6C281C1F7CC6}" sibTransId="{EB9F0866-DAF6-41E7-9940-D12AEF483003}"/>
    <dgm:cxn modelId="{B1501FBE-385E-4FBA-A1F0-E6E5D6AA7A09}" type="presOf" srcId="{CF57B62B-99A2-440E-A6B2-1F3728EF0BAE}" destId="{8C67B5E1-D55F-4B68-83D0-E8D0580FF536}" srcOrd="0" destOrd="0" presId="urn:microsoft.com/office/officeart/2005/8/layout/hierarchy1"/>
    <dgm:cxn modelId="{BC7032BE-0566-49E6-A6AD-840E4CC6FFF9}" srcId="{3AB94358-7A7B-42F8-8737-C78DEF14101A}" destId="{7120041B-C726-4656-8F23-68B7B757C534}" srcOrd="0" destOrd="0" parTransId="{E799A69F-46C8-475E-A938-8570D3D50A66}" sibTransId="{61FF7AC0-294B-468D-8428-99A92D38FA51}"/>
    <dgm:cxn modelId="{8C74DBCC-9006-4C22-9B06-8EEFB2BC558A}" srcId="{3AB94358-7A7B-42F8-8737-C78DEF14101A}" destId="{CF57B62B-99A2-440E-A6B2-1F3728EF0BAE}" srcOrd="2" destOrd="0" parTransId="{8DDD2AF4-8C54-4688-B504-3EA977E08C50}" sibTransId="{9B7B37DB-4EB0-42FB-94BA-BEE2D83858A5}"/>
    <dgm:cxn modelId="{B64F8EDC-0517-441F-A8FE-EB9F84307C45}" type="presParOf" srcId="{173D76D2-8804-408A-B38B-B753DABD3284}" destId="{555665D3-6F53-49AD-92BA-84B454BE080B}" srcOrd="0" destOrd="0" presId="urn:microsoft.com/office/officeart/2005/8/layout/hierarchy1"/>
    <dgm:cxn modelId="{4C56802F-A68F-4E02-B0A2-55B731905FC2}" type="presParOf" srcId="{555665D3-6F53-49AD-92BA-84B454BE080B}" destId="{C0CD0C11-D159-4D12-BB49-DCFB51FEA999}" srcOrd="0" destOrd="0" presId="urn:microsoft.com/office/officeart/2005/8/layout/hierarchy1"/>
    <dgm:cxn modelId="{7DAEE94E-A2F1-473D-8FAE-CB44DAC1AB71}" type="presParOf" srcId="{C0CD0C11-D159-4D12-BB49-DCFB51FEA999}" destId="{FCA3D231-FBAE-4174-ABD0-B644D0525710}" srcOrd="0" destOrd="0" presId="urn:microsoft.com/office/officeart/2005/8/layout/hierarchy1"/>
    <dgm:cxn modelId="{774162CC-5F16-4898-8431-235F527050BC}" type="presParOf" srcId="{C0CD0C11-D159-4D12-BB49-DCFB51FEA999}" destId="{EB47EF50-213D-41CC-AAC8-29FF2063F8C5}" srcOrd="1" destOrd="0" presId="urn:microsoft.com/office/officeart/2005/8/layout/hierarchy1"/>
    <dgm:cxn modelId="{7EA39609-12E0-42D7-BAD0-6CBEB214B848}" type="presParOf" srcId="{555665D3-6F53-49AD-92BA-84B454BE080B}" destId="{4DDD98B2-46AE-427B-8822-D51BD5770B11}" srcOrd="1" destOrd="0" presId="urn:microsoft.com/office/officeart/2005/8/layout/hierarchy1"/>
    <dgm:cxn modelId="{56F56E97-1942-4E5D-B882-46E9CA72D92F}" type="presParOf" srcId="{173D76D2-8804-408A-B38B-B753DABD3284}" destId="{FAB60459-607B-4B1B-A7C4-79C4AB92357F}" srcOrd="1" destOrd="0" presId="urn:microsoft.com/office/officeart/2005/8/layout/hierarchy1"/>
    <dgm:cxn modelId="{8781ABF8-A120-42EA-8C3B-01F7A7BF7062}" type="presParOf" srcId="{FAB60459-607B-4B1B-A7C4-79C4AB92357F}" destId="{C6792790-090A-403E-8AAF-B9A40E41F03F}" srcOrd="0" destOrd="0" presId="urn:microsoft.com/office/officeart/2005/8/layout/hierarchy1"/>
    <dgm:cxn modelId="{6A3ED313-D4D2-4883-958C-6C706E65D93B}" type="presParOf" srcId="{C6792790-090A-403E-8AAF-B9A40E41F03F}" destId="{B01D209D-DFD7-4468-A257-1AD0341E0EB3}" srcOrd="0" destOrd="0" presId="urn:microsoft.com/office/officeart/2005/8/layout/hierarchy1"/>
    <dgm:cxn modelId="{D3BDC9B6-AD0D-42E0-88CB-9A33C880EEBA}" type="presParOf" srcId="{C6792790-090A-403E-8AAF-B9A40E41F03F}" destId="{33151088-5895-4125-9205-1755318A2695}" srcOrd="1" destOrd="0" presId="urn:microsoft.com/office/officeart/2005/8/layout/hierarchy1"/>
    <dgm:cxn modelId="{1B81398F-EEFC-4ACD-B335-B06875B01FE1}" type="presParOf" srcId="{FAB60459-607B-4B1B-A7C4-79C4AB92357F}" destId="{E35F4176-BE5D-4679-8897-E9D9714119FE}" srcOrd="1" destOrd="0" presId="urn:microsoft.com/office/officeart/2005/8/layout/hierarchy1"/>
    <dgm:cxn modelId="{68C1C775-2E68-4685-BFE0-800E9C7D2433}" type="presParOf" srcId="{173D76D2-8804-408A-B38B-B753DABD3284}" destId="{EA8BD4F0-F04A-476D-A4BE-361A5E1A8FC7}" srcOrd="2" destOrd="0" presId="urn:microsoft.com/office/officeart/2005/8/layout/hierarchy1"/>
    <dgm:cxn modelId="{720BF6D1-E495-4983-B664-3FE6D1F2C18F}" type="presParOf" srcId="{EA8BD4F0-F04A-476D-A4BE-361A5E1A8FC7}" destId="{64636780-9B73-4DDE-AA78-0DFA0BA46C6A}" srcOrd="0" destOrd="0" presId="urn:microsoft.com/office/officeart/2005/8/layout/hierarchy1"/>
    <dgm:cxn modelId="{89592402-2000-47B5-AAAB-B16304313D1C}" type="presParOf" srcId="{64636780-9B73-4DDE-AA78-0DFA0BA46C6A}" destId="{114F44F7-47DC-43CA-94E2-BE354688E102}" srcOrd="0" destOrd="0" presId="urn:microsoft.com/office/officeart/2005/8/layout/hierarchy1"/>
    <dgm:cxn modelId="{870B3895-EB00-477F-A128-50A66F5FA101}" type="presParOf" srcId="{64636780-9B73-4DDE-AA78-0DFA0BA46C6A}" destId="{8C67B5E1-D55F-4B68-83D0-E8D0580FF536}" srcOrd="1" destOrd="0" presId="urn:microsoft.com/office/officeart/2005/8/layout/hierarchy1"/>
    <dgm:cxn modelId="{5DB59E37-ECBA-42A5-9DF4-515721815A8D}" type="presParOf" srcId="{EA8BD4F0-F04A-476D-A4BE-361A5E1A8FC7}" destId="{08AD5574-3016-4CBC-B90F-18D70A1A94DA}" srcOrd="1" destOrd="0" presId="urn:microsoft.com/office/officeart/2005/8/layout/hierarchy1"/>
    <dgm:cxn modelId="{47DED7A0-80D9-4A4D-B11E-F90CCE09E606}" type="presParOf" srcId="{173D76D2-8804-408A-B38B-B753DABD3284}" destId="{4968D06B-58AD-4E10-ACF7-B7755ABAF2B1}" srcOrd="3" destOrd="0" presId="urn:microsoft.com/office/officeart/2005/8/layout/hierarchy1"/>
    <dgm:cxn modelId="{2923DD3A-ECF7-40BC-9082-340B3434AB69}" type="presParOf" srcId="{4968D06B-58AD-4E10-ACF7-B7755ABAF2B1}" destId="{E352DD50-DAFD-436A-B854-2E3BABBDB996}" srcOrd="0" destOrd="0" presId="urn:microsoft.com/office/officeart/2005/8/layout/hierarchy1"/>
    <dgm:cxn modelId="{D3E6C15F-56A7-4F8B-A3D3-B1A9B911A641}" type="presParOf" srcId="{E352DD50-DAFD-436A-B854-2E3BABBDB996}" destId="{3CBC41DD-5610-407D-A66E-99E125F23EC6}" srcOrd="0" destOrd="0" presId="urn:microsoft.com/office/officeart/2005/8/layout/hierarchy1"/>
    <dgm:cxn modelId="{E1C14C75-BC62-44CA-A27A-63371570ABA4}" type="presParOf" srcId="{E352DD50-DAFD-436A-B854-2E3BABBDB996}" destId="{4EEE54B7-D46A-414A-84E3-D87E73EAD10E}" srcOrd="1" destOrd="0" presId="urn:microsoft.com/office/officeart/2005/8/layout/hierarchy1"/>
    <dgm:cxn modelId="{F5A78ABA-19C5-4BDF-A8BF-12B30A102163}" type="presParOf" srcId="{4968D06B-58AD-4E10-ACF7-B7755ABAF2B1}" destId="{57E417BD-4BD9-4487-94CA-C797E56B1C74}"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﴿صَلَاتِهِمْ﴾</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بلفظ </a:t>
          </a:r>
          <a:r>
            <a:rPr lang="ar-EG" sz="2800" b="1" dirty="0">
              <a:latin typeface="Sakkal Majalla" panose="02000000000000000000" pitchFamily="2" charset="-78"/>
              <a:cs typeface="Sakkal Majalla" panose="02000000000000000000" pitchFamily="2" charset="-78"/>
            </a:rPr>
            <a:t>الإفراد</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المؤمنون الثاني (9)</a:t>
          </a:r>
          <a:r>
            <a:rPr lang="ar-EG"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﴿صَلَوَاتِهِمْ﴾</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بلفظ </a:t>
          </a:r>
          <a:r>
            <a:rPr lang="ar-EG" sz="2800" b="1" dirty="0">
              <a:latin typeface="Sakkal Majalla" panose="02000000000000000000" pitchFamily="2" charset="-78"/>
              <a:cs typeface="Sakkal Majalla" panose="02000000000000000000" pitchFamily="2" charset="-78"/>
            </a:rPr>
            <a:t>الجمع</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(وَالَّذِينَ هُمْ عَلَى </a:t>
          </a:r>
          <a:r>
            <a:rPr lang="ar-SA" sz="2800" u="sng" dirty="0">
              <a:solidFill>
                <a:schemeClr val="tx1"/>
              </a:solidFill>
              <a:latin typeface="Sakkal Majalla" panose="02000000000000000000" pitchFamily="2" charset="-78"/>
              <a:cs typeface="Sakkal Majalla" panose="02000000000000000000" pitchFamily="2" charset="-78"/>
            </a:rPr>
            <a:t>صَلَوَاتِهِمْ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يُحَافِظُونَ (9))</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custScaleX="108279" custScaleY="120118">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﴿الْمَلَأُ الَّذِينَ كَفَرُوا مِنْ قَوْمِهِ﴾</a:t>
          </a:r>
          <a:r>
            <a:rPr lang="ar-EG" sz="2800" dirty="0">
              <a:latin typeface="Sakkal Majalla" panose="02000000000000000000" pitchFamily="2" charset="-78"/>
              <a:cs typeface="Sakkal Majalla" panose="02000000000000000000" pitchFamily="2" charset="-78"/>
            </a:rPr>
            <a:t> 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المؤمنون الثاني (33)</a:t>
          </a:r>
          <a:r>
            <a:rPr lang="ar-SA" sz="2800" b="1" dirty="0">
              <a:solidFill>
                <a:schemeClr val="tx1"/>
              </a:solidFill>
              <a:latin typeface="Sakkal Majalla" panose="02000000000000000000" pitchFamily="2" charset="-78"/>
              <a:cs typeface="Sakkal Majalla" panose="02000000000000000000" pitchFamily="2" charset="-78"/>
            </a:rPr>
            <a:t> ﴿الْمَلَأُ مِن قَوْمِهِ الَّذِينَ كَفَرُوا﴾</a:t>
          </a:r>
          <a:r>
            <a:rPr lang="ar-SA" sz="2800" b="1" dirty="0">
              <a:latin typeface="Sakkal Majalla" panose="02000000000000000000" pitchFamily="2" charset="-78"/>
              <a:cs typeface="Sakkal Majalla" panose="02000000000000000000" pitchFamily="2" charset="-78"/>
            </a:rPr>
            <a:t> </a:t>
          </a:r>
          <a:r>
            <a:rPr lang="ar-EG" sz="2800" b="1" dirty="0">
              <a:latin typeface="Sakkal Majalla" panose="02000000000000000000" pitchFamily="2" charset="-78"/>
              <a:cs typeface="Sakkal Majalla" panose="02000000000000000000" pitchFamily="2" charset="-78"/>
            </a:rPr>
            <a:t>بالعكس</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400" dirty="0">
              <a:latin typeface="Sakkal Majalla" panose="02000000000000000000" pitchFamily="2" charset="-78"/>
              <a:cs typeface="Sakkal Majalla" panose="02000000000000000000" pitchFamily="2" charset="-78"/>
            </a:rPr>
            <a:t>(وَقَالَ</a:t>
          </a:r>
          <a:r>
            <a:rPr lang="ar-SA" sz="2400" dirty="0">
              <a:solidFill>
                <a:schemeClr val="tx1"/>
              </a:solidFill>
              <a:latin typeface="Sakkal Majalla" panose="02000000000000000000" pitchFamily="2" charset="-78"/>
              <a:cs typeface="Sakkal Majalla" panose="02000000000000000000" pitchFamily="2" charset="-78"/>
            </a:rPr>
            <a:t> </a:t>
          </a:r>
          <a:r>
            <a:rPr lang="ar-SA" sz="2400" u="sng" dirty="0">
              <a:solidFill>
                <a:schemeClr val="tx1"/>
              </a:solidFill>
              <a:latin typeface="Sakkal Majalla" panose="02000000000000000000" pitchFamily="2" charset="-78"/>
              <a:cs typeface="Sakkal Majalla" panose="02000000000000000000" pitchFamily="2" charset="-78"/>
            </a:rPr>
            <a:t>الْمَلَأُ مِن قَوْمِهِ الَّذِينَ كَفَرُوا</a:t>
          </a:r>
          <a:r>
            <a:rPr lang="ar-SA" sz="2400" dirty="0">
              <a:latin typeface="Sakkal Majalla" panose="02000000000000000000" pitchFamily="2" charset="-78"/>
              <a:cs typeface="Sakkal Majalla" panose="02000000000000000000" pitchFamily="2" charset="-78"/>
            </a:rPr>
            <a:t> وَكَذَّبُوا بِلِقَاء الآخِرَةِ وَأَتْرَفْنَاهُمْ فِي الْحَيَاةِ الدُّنْيَا مَا هَذَا إِلاَّ بَشَرٌ مِّثْلُكُمْ يَأْكُلُ مِمَّا تَأْكُلُونَ مِنْهُ وَيَشْرَبُ مِمَّا تَشْرَبُونَ (33))</a:t>
          </a:r>
          <a:endParaRPr lang="en-US" sz="24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a:t>
          </a:r>
          <a:r>
            <a:rPr lang="ar-SA"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﴿كَفَرُوا وَكَذَّبُوا بِآَيَاتِنَا﴾</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4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المؤمنون (33)</a:t>
          </a:r>
          <a:r>
            <a:rPr lang="ar-SA"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﴿وَكَذَّبُوا بِلِقَاء الآخِرَةِ﴾</a:t>
          </a:r>
          <a:r>
            <a:rPr lang="ar-SA" sz="2800" b="1" dirty="0">
              <a:latin typeface="Sakkal Majalla" panose="02000000000000000000" pitchFamily="2" charset="-78"/>
              <a:cs typeface="Sakkal Majalla" panose="02000000000000000000" pitchFamily="2" charset="-78"/>
            </a:rPr>
            <a:t> ، </a:t>
          </a:r>
          <a:r>
            <a:rPr lang="ar-EG" sz="2800" dirty="0">
              <a:latin typeface="Sakkal Majalla" panose="02000000000000000000" pitchFamily="2" charset="-78"/>
              <a:cs typeface="Sakkal Majalla" panose="02000000000000000000" pitchFamily="2" charset="-78"/>
            </a:rPr>
            <a:t>الروم (16) </a:t>
          </a:r>
          <a:r>
            <a:rPr lang="ar-SA" sz="2800" b="1" dirty="0">
              <a:solidFill>
                <a:schemeClr val="tx1"/>
              </a:solidFill>
              <a:latin typeface="Sakkal Majalla" panose="02000000000000000000" pitchFamily="2" charset="-78"/>
              <a:cs typeface="Sakkal Majalla" panose="02000000000000000000" pitchFamily="2" charset="-78"/>
            </a:rPr>
            <a:t>﴿وَكَذَّبُوا بِآيَاتِنَا وَلِقَاء الآخِرَةِ﴾</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4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400" dirty="0">
              <a:latin typeface="Sakkal Majalla" panose="02000000000000000000" pitchFamily="2" charset="-78"/>
              <a:cs typeface="Sakkal Majalla" panose="02000000000000000000" pitchFamily="2" charset="-78"/>
            </a:rPr>
            <a:t>(وَقَالَ الْمَلَأُ مِن قَوْمِهِ الَّذِينَ كَفَرُوا </a:t>
          </a:r>
          <a:r>
            <a:rPr lang="ar-SA" sz="2400" u="sng" dirty="0">
              <a:solidFill>
                <a:schemeClr val="tx1"/>
              </a:solidFill>
              <a:latin typeface="Sakkal Majalla" panose="02000000000000000000" pitchFamily="2" charset="-78"/>
              <a:cs typeface="Sakkal Majalla" panose="02000000000000000000" pitchFamily="2" charset="-78"/>
            </a:rPr>
            <a:t>وَكَذَّبُوا بِلِقَاء الآخِرَةِ</a:t>
          </a:r>
          <a:r>
            <a:rPr lang="ar-SA" sz="2400" dirty="0">
              <a:latin typeface="Sakkal Majalla" panose="02000000000000000000" pitchFamily="2" charset="-78"/>
              <a:cs typeface="Sakkal Majalla" panose="02000000000000000000" pitchFamily="2" charset="-78"/>
            </a:rPr>
            <a:t> وَأَتْرَفْنَاهُمْ فِي الْحَيَاةِ الدُّنْيَا مَا هَذَا إِلاَّ بَشَرٌ مِّثْلُكُمْ يَأْكُلُ مِمَّا تَأْكُلُونَ مِنْهُ وَيَشْرَبُ مِمَّا تَشْرَبُونَ (33))</a:t>
          </a:r>
          <a:endParaRPr lang="en-US" sz="24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﴿غَنِيٌّ حَمِيدٌ﴾</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a:t>
          </a:r>
          <a:r>
            <a:rPr lang="ar-SA" sz="2800" b="1" dirty="0">
              <a:latin typeface="Sakkal Majalla" panose="02000000000000000000" pitchFamily="2" charset="-78"/>
              <a:cs typeface="Sakkal Majalla" panose="02000000000000000000" pitchFamily="2" charset="-78"/>
            </a:rPr>
            <a:t>(غَنِيٌّ)</a:t>
          </a:r>
          <a:endParaRPr lang="en-US" sz="2800" dirty="0">
            <a:solidFill>
              <a:schemeClr val="bg2">
                <a:lumMod val="10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ابراهيم (8) </a:t>
          </a:r>
          <a:r>
            <a:rPr lang="ar-SA" sz="2800" b="1" dirty="0">
              <a:solidFill>
                <a:schemeClr val="tx1"/>
              </a:solidFill>
              <a:latin typeface="Sakkal Majalla" panose="02000000000000000000" pitchFamily="2" charset="-78"/>
              <a:cs typeface="Sakkal Majalla" panose="02000000000000000000" pitchFamily="2" charset="-78"/>
            </a:rPr>
            <a:t>﴿لَغَنِيٌّ حَمِيدٌ﴾</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باللام</a:t>
          </a:r>
          <a:endParaRPr lang="en-US" sz="2800" dirty="0">
            <a:solidFill>
              <a:schemeClr val="bg2">
                <a:lumMod val="10000"/>
              </a:schemeClr>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400" dirty="0">
              <a:latin typeface="Sakkal Majalla" panose="02000000000000000000" pitchFamily="2" charset="-78"/>
              <a:cs typeface="Sakkal Majalla" panose="02000000000000000000" pitchFamily="2" charset="-78"/>
            </a:rPr>
            <a:t>(وَقَالَ مُوسَى إِن تَكْفُرُواْ أَنتُمْ وَمَن فِي الأَرْضِ جَمِيعًا فَإِنَّ اللَّهَ </a:t>
          </a:r>
          <a:r>
            <a:rPr lang="ar-SA" sz="2400" u="sng" dirty="0">
              <a:solidFill>
                <a:schemeClr val="tx1"/>
              </a:solidFill>
              <a:latin typeface="Sakkal Majalla" panose="02000000000000000000" pitchFamily="2" charset="-78"/>
              <a:cs typeface="Sakkal Majalla" panose="02000000000000000000" pitchFamily="2" charset="-78"/>
            </a:rPr>
            <a:t>لَغَنِيٌّ حَمِيدٌ</a:t>
          </a:r>
          <a:r>
            <a:rPr lang="ar-SA" sz="2400" dirty="0">
              <a:solidFill>
                <a:schemeClr val="tx1"/>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(8))</a:t>
          </a:r>
          <a:endParaRPr lang="en-US" sz="24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﴿عَالِمُ الْغَيْبِ﴾</a:t>
          </a:r>
          <a:r>
            <a:rPr lang="ar-SA" sz="2800" dirty="0">
              <a:latin typeface="Sakkal Majalla" panose="02000000000000000000" pitchFamily="2" charset="-78"/>
              <a:cs typeface="Sakkal Majalla" panose="02000000000000000000" pitchFamily="2" charset="-78"/>
            </a:rPr>
            <a:t> </a:t>
          </a:r>
          <a:r>
            <a:rPr lang="ar-EG" sz="2800" u="sng" dirty="0">
              <a:latin typeface="Sakkal Majalla" panose="02000000000000000000" pitchFamily="2" charset="-78"/>
              <a:cs typeface="Sakkal Majalla" panose="02000000000000000000" pitchFamily="2" charset="-78"/>
            </a:rPr>
            <a:t>( كبداية آية )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مرفوعة</a:t>
          </a:r>
          <a:r>
            <a:rPr lang="ar-EG" sz="2800" dirty="0">
              <a:latin typeface="Sakkal Majalla" panose="02000000000000000000" pitchFamily="2" charset="-78"/>
              <a:cs typeface="Sakkal Majalla" panose="02000000000000000000" pitchFamily="2" charset="-78"/>
            </a:rPr>
            <a:t> </a:t>
          </a:r>
          <a:r>
            <a:rPr lang="ar-EG" sz="2800" b="1" dirty="0">
              <a:latin typeface="Sakkal Majalla" panose="02000000000000000000" pitchFamily="2" charset="-78"/>
              <a:cs typeface="Sakkal Majalla" panose="02000000000000000000" pitchFamily="2" charset="-78"/>
            </a:rPr>
            <a:t>بالضمة</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المؤمنون (92)</a:t>
          </a:r>
          <a:r>
            <a:rPr lang="ar-EG"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﴿عَالِمِ الْغَيْبِ﴾</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مجرورة بالكسرة</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عَالِمِ الْغَيْبِ</a:t>
          </a:r>
          <a:r>
            <a:rPr lang="ar-SA" sz="2800" dirty="0">
              <a:latin typeface="Sakkal Majalla" panose="02000000000000000000" pitchFamily="2" charset="-78"/>
              <a:cs typeface="Sakkal Majalla" panose="02000000000000000000" pitchFamily="2" charset="-78"/>
            </a:rPr>
            <a:t> وَالشَّهَادَةِ فَتَعَالَى عَمَّا يُشْرِكُونَ (92))</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﴿رَبُّ الْعَرْشِ الْعَظِيمِ﴾</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آخر المؤمنون الموضع الثاني (116)</a:t>
          </a:r>
          <a:r>
            <a:rPr lang="ar-SA"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﴿رَبُّ الْعَرْشِ الْكَرِيمِ﴾</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(فَتَعَالَى اللَّهُ الْمَلِكُ الْحَقُّ لا إِلَهَ إِلاَّ هُوَ </a:t>
          </a:r>
          <a:r>
            <a:rPr lang="ar-SA" sz="2800" u="sng" dirty="0">
              <a:solidFill>
                <a:schemeClr val="tx1"/>
              </a:solidFill>
              <a:latin typeface="Sakkal Majalla" panose="02000000000000000000" pitchFamily="2" charset="-78"/>
              <a:cs typeface="Sakkal Majalla" panose="02000000000000000000" pitchFamily="2" charset="-78"/>
            </a:rPr>
            <a:t>رَبُّ الْعَرْشِ الْكَرِيمِ</a:t>
          </a:r>
          <a:r>
            <a:rPr lang="ar-SA" sz="2800" dirty="0">
              <a:latin typeface="Sakkal Majalla" panose="02000000000000000000" pitchFamily="2" charset="-78"/>
              <a:cs typeface="Sakkal Majalla" panose="02000000000000000000" pitchFamily="2" charset="-78"/>
            </a:rPr>
            <a:t> (116))</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EG" sz="2800" dirty="0">
              <a:latin typeface="Sakkal Majalla" panose="02000000000000000000" pitchFamily="2" charset="-78"/>
              <a:cs typeface="Sakkal Majalla" panose="02000000000000000000" pitchFamily="2" charset="-78"/>
            </a:rPr>
            <a:t>كل آية فيها ذكر</a:t>
          </a:r>
          <a:r>
            <a:rPr lang="ar-SA" sz="2800" b="1" dirty="0">
              <a:solidFill>
                <a:schemeClr val="tx1"/>
              </a:solidFill>
              <a:latin typeface="Sakkal Majalla" panose="02000000000000000000" pitchFamily="2" charset="-78"/>
              <a:cs typeface="Sakkal Majalla" panose="02000000000000000000" pitchFamily="2" charset="-78"/>
            </a:rPr>
            <a:t>﴿آَيَاتٍ بَيِّنَاتٍ﴾</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موضعا النور الأخيرين (34_46)</a:t>
          </a:r>
          <a:r>
            <a:rPr lang="ar-EG"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﴿آيَاتٍ مُّبَيِّنَاتٍ﴾</a:t>
          </a:r>
          <a:r>
            <a:rPr lang="ar-SA" sz="2800" b="1" dirty="0">
              <a:latin typeface="Sakkal Majalla" panose="02000000000000000000" pitchFamily="2" charset="-78"/>
              <a:cs typeface="Sakkal Majalla" panose="02000000000000000000" pitchFamily="2" charset="-78"/>
            </a:rPr>
            <a:t> ، </a:t>
          </a:r>
          <a:r>
            <a:rPr lang="ar-EG" sz="2800" dirty="0">
              <a:latin typeface="Sakkal Majalla" panose="02000000000000000000" pitchFamily="2" charset="-78"/>
              <a:cs typeface="Sakkal Majalla" panose="02000000000000000000" pitchFamily="2" charset="-78"/>
            </a:rPr>
            <a:t>الطلاق (11)</a:t>
          </a:r>
          <a:r>
            <a:rPr lang="ar-EG"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(آيَاتِ اللَّهِ مُبَيِّنَاتٍ)</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(وَلَقَدْ أَنزَلْنَا إِلَيْكُمْ </a:t>
          </a:r>
          <a:r>
            <a:rPr lang="ar-SA" sz="2800" u="sng" dirty="0">
              <a:solidFill>
                <a:schemeClr val="tx1"/>
              </a:solidFill>
              <a:latin typeface="Sakkal Majalla" panose="02000000000000000000" pitchFamily="2" charset="-78"/>
              <a:cs typeface="Sakkal Majalla" panose="02000000000000000000" pitchFamily="2" charset="-78"/>
            </a:rPr>
            <a:t>آيَاتٍ مُّبَيِّنَاتٍ</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وَمَثَلا مِّنَ الَّذِينَ خَلَوْا مِن قَبْلِكُمْ وَمَوْعِظَةً لِّلْمُتَّقِينَ (34))</a:t>
          </a:r>
          <a:endParaRPr lang="en-US" sz="28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﴿الْقُرْبَى وَالْيَتَامَى وَالْمَسَاكِينِ﴾</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النور (22)</a:t>
          </a:r>
          <a:r>
            <a:rPr lang="ar-EG"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﴿الْقُرْبَى وَالْمَسَاكِينِ﴾</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من غير </a:t>
          </a:r>
          <a:r>
            <a:rPr lang="ar-SA" sz="2800" b="1" dirty="0">
              <a:solidFill>
                <a:schemeClr val="tx1"/>
              </a:solidFill>
              <a:latin typeface="Sakkal Majalla" panose="02000000000000000000" pitchFamily="2" charset="-78"/>
              <a:cs typeface="Sakkal Majalla" panose="02000000000000000000" pitchFamily="2" charset="-78"/>
            </a:rPr>
            <a:t>﴿وَالْيَتَامَى﴾</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400" dirty="0">
              <a:latin typeface="Sakkal Majalla" panose="02000000000000000000" pitchFamily="2" charset="-78"/>
              <a:cs typeface="Sakkal Majalla" panose="02000000000000000000" pitchFamily="2" charset="-78"/>
            </a:rPr>
            <a:t>(وَلا يَأْتَلِ أُوْلُوا الْفَضْلِ مِنكُمْ وَالسَّعَةِ أَن يُؤْتُوا أُولِي </a:t>
          </a:r>
          <a:r>
            <a:rPr lang="ar-SA" sz="2400" u="sng" dirty="0">
              <a:solidFill>
                <a:schemeClr val="tx1"/>
              </a:solidFill>
              <a:latin typeface="Sakkal Majalla" panose="02000000000000000000" pitchFamily="2" charset="-78"/>
              <a:cs typeface="Sakkal Majalla" panose="02000000000000000000" pitchFamily="2" charset="-78"/>
            </a:rPr>
            <a:t>الْقُرْبَى وَالْمَسَاكِينَ</a:t>
          </a:r>
          <a:r>
            <a:rPr lang="ar-SA" sz="2400" dirty="0">
              <a:latin typeface="Sakkal Majalla" panose="02000000000000000000" pitchFamily="2" charset="-78"/>
              <a:cs typeface="Sakkal Majalla" panose="02000000000000000000" pitchFamily="2" charset="-78"/>
            </a:rPr>
            <a:t> وَالْمُهَاجِرِينَ فِي سَبِيلِ اللَّهِ وَلْيَعْفُوا وَلْيَصْفَحُوا أَلا تُحِبُّونَ أَن يَغْفِرَ اللَّهُ لَكُمْ وَاللَّهُ غَفُورٌ رَّحِيمٌ (22))</a:t>
          </a:r>
          <a:endParaRPr lang="en-US" sz="24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a:t>
          </a:r>
          <a:r>
            <a:rPr lang="ar-EG" sz="2800" b="1" dirty="0">
              <a:solidFill>
                <a:schemeClr val="tx1"/>
              </a:solidFill>
              <a:latin typeface="Sakkal Majalla" panose="02000000000000000000" pitchFamily="2" charset="-78"/>
              <a:cs typeface="Sakkal Majalla" panose="02000000000000000000" pitchFamily="2" charset="-78"/>
            </a:rPr>
            <a:t>﴿آمَنُوا وَعَمِلُوا الصَّالِحَاتِ﴾</a:t>
          </a:r>
          <a:r>
            <a:rPr lang="ar-EG"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النور (55)</a:t>
          </a:r>
          <a:r>
            <a:rPr lang="ar-EG" sz="2800" b="1" dirty="0">
              <a:latin typeface="Sakkal Majalla" panose="02000000000000000000" pitchFamily="2" charset="-78"/>
              <a:cs typeface="Sakkal Majalla" panose="02000000000000000000" pitchFamily="2" charset="-78"/>
            </a:rPr>
            <a:t> </a:t>
          </a:r>
          <a:r>
            <a:rPr lang="ar-EG" sz="2800" b="1" dirty="0">
              <a:solidFill>
                <a:schemeClr val="tx1"/>
              </a:solidFill>
              <a:latin typeface="Sakkal Majalla" panose="02000000000000000000" pitchFamily="2" charset="-78"/>
              <a:cs typeface="Sakkal Majalla" panose="02000000000000000000" pitchFamily="2" charset="-78"/>
            </a:rPr>
            <a:t>﴿آمَنُوا مِنكُمْ وَعَمِلُوا الصَّالِحَاتِ﴾ </a:t>
          </a:r>
          <a:r>
            <a:rPr lang="ar-EG" sz="2800" dirty="0">
              <a:latin typeface="Sakkal Majalla" panose="02000000000000000000" pitchFamily="2" charset="-78"/>
              <a:cs typeface="Sakkal Majalla" panose="02000000000000000000" pitchFamily="2" charset="-78"/>
            </a:rPr>
            <a:t>فهي بهذا اللفظ </a:t>
          </a:r>
          <a:r>
            <a:rPr lang="ar-EG" sz="2800" b="1" dirty="0">
              <a:solidFill>
                <a:schemeClr val="tx1"/>
              </a:solidFill>
              <a:latin typeface="Sakkal Majalla" panose="02000000000000000000" pitchFamily="2" charset="-78"/>
              <a:cs typeface="Sakkal Majalla" panose="02000000000000000000" pitchFamily="2" charset="-78"/>
            </a:rPr>
            <a:t>منكم</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000" dirty="0">
              <a:latin typeface="Sakkal Majalla" panose="02000000000000000000" pitchFamily="2" charset="-78"/>
              <a:cs typeface="Sakkal Majalla" panose="02000000000000000000" pitchFamily="2" charset="-78"/>
            </a:rPr>
            <a:t>(وَعَدَ اللَّهُ الَّذِينَ </a:t>
          </a:r>
          <a:r>
            <a:rPr lang="ar-SA" sz="2000" u="sng" dirty="0">
              <a:solidFill>
                <a:schemeClr val="tx1"/>
              </a:solidFill>
              <a:latin typeface="Sakkal Majalla" panose="02000000000000000000" pitchFamily="2" charset="-78"/>
              <a:cs typeface="Sakkal Majalla" panose="02000000000000000000" pitchFamily="2" charset="-78"/>
            </a:rPr>
            <a:t>آمَنُوا مِنكُمْ وَعَمِلُوا الصَّالِحَاتِ</a:t>
          </a:r>
          <a:r>
            <a:rPr lang="ar-SA" sz="2000" dirty="0">
              <a:solidFill>
                <a:schemeClr val="tx1"/>
              </a:solidFill>
              <a:latin typeface="Sakkal Majalla" panose="02000000000000000000" pitchFamily="2" charset="-78"/>
              <a:cs typeface="Sakkal Majalla" panose="02000000000000000000" pitchFamily="2" charset="-78"/>
            </a:rPr>
            <a:t> </a:t>
          </a:r>
          <a:r>
            <a:rPr lang="ar-SA" sz="2000" dirty="0">
              <a:latin typeface="Sakkal Majalla" panose="02000000000000000000" pitchFamily="2" charset="-78"/>
              <a:cs typeface="Sakkal Majalla" panose="02000000000000000000" pitchFamily="2" charset="-78"/>
            </a:rPr>
            <a:t>لَيَسْتَخْلِفَنَّهُم فِي الأَرْضِ كَمَا اسْتَخْلَفَ الَّذِينَ مِن قَبْلِهِمْ وَلَيُمَكِّنَنَّ لَهُمْ دِينَهُمُ الَّذِي ارْتَضَى لَهُمْ وَلَيُبَدِّلَنَّهُم مِّن بَعْدِ خَوْفِهِمْ أَمْنًا يَعْبُدُونَنِي لا يُشْرِكُونَ بِي شَيْئًا وَمَن كَفَرَ بَعْدَ ذَلِكَ فَأُولَئِكَ هُمُ الْفَاسِقُونَ (55))</a:t>
          </a:r>
          <a:endParaRPr lang="en-US" sz="20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﴿وَبِئْسَ الْمَصِيرُ﴾ </a:t>
          </a:r>
          <a:r>
            <a:rPr lang="ar-EG" sz="2800" dirty="0">
              <a:latin typeface="Sakkal Majalla" panose="02000000000000000000" pitchFamily="2" charset="-78"/>
              <a:cs typeface="Sakkal Majalla" panose="02000000000000000000" pitchFamily="2" charset="-78"/>
            </a:rPr>
            <a:t>فهي بهذا اللفظ </a:t>
          </a:r>
          <a:r>
            <a:rPr lang="ar-EG" sz="2800" b="1" dirty="0">
              <a:latin typeface="Sakkal Majalla" panose="02000000000000000000" pitchFamily="2" charset="-78"/>
              <a:cs typeface="Sakkal Majalla" panose="02000000000000000000" pitchFamily="2" charset="-78"/>
            </a:rPr>
            <a:t>بالواو</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النور (57)</a:t>
          </a:r>
          <a:r>
            <a:rPr lang="ar-SA"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﴿وَلَبِئْسَ الْمَصِيرُ﴾ </a:t>
          </a:r>
          <a:r>
            <a:rPr lang="ar-SA" sz="2800" dirty="0">
              <a:solidFill>
                <a:schemeClr val="tx1"/>
              </a:solidFill>
              <a:latin typeface="Sakkal Majalla" panose="02000000000000000000" pitchFamily="2" charset="-78"/>
              <a:cs typeface="Sakkal Majalla" panose="02000000000000000000" pitchFamily="2" charset="-78"/>
            </a:rPr>
            <a:t> </a:t>
          </a:r>
          <a:r>
            <a:rPr lang="ar-EG" sz="2800" b="1" dirty="0">
              <a:latin typeface="Sakkal Majalla" panose="02000000000000000000" pitchFamily="2" charset="-78"/>
              <a:cs typeface="Sakkal Majalla" panose="02000000000000000000" pitchFamily="2" charset="-78"/>
            </a:rPr>
            <a:t>باللام</a:t>
          </a:r>
          <a:r>
            <a:rPr lang="ar-EG" sz="2800" dirty="0">
              <a:latin typeface="Sakkal Majalla" panose="02000000000000000000" pitchFamily="2" charset="-78"/>
              <a:cs typeface="Sakkal Majalla" panose="02000000000000000000" pitchFamily="2" charset="-78"/>
            </a:rPr>
            <a:t> </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المجادلة (8</a:t>
          </a:r>
          <a:r>
            <a:rPr lang="ar-SA"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﴿فَلَبِئْسَ الْمَصِيرُ﴾</a:t>
          </a:r>
          <a:r>
            <a:rPr lang="ar-SA" sz="2800" dirty="0">
              <a:latin typeface="Sakkal Majalla" panose="02000000000000000000" pitchFamily="2" charset="-78"/>
              <a:cs typeface="Sakkal Majalla" panose="02000000000000000000" pitchFamily="2" charset="-78"/>
            </a:rPr>
            <a:t> </a:t>
          </a:r>
          <a:r>
            <a:rPr lang="ar-EG" sz="2800" b="1" dirty="0">
              <a:latin typeface="Sakkal Majalla" panose="02000000000000000000" pitchFamily="2" charset="-78"/>
              <a:cs typeface="Sakkal Majalla" panose="02000000000000000000" pitchFamily="2" charset="-78"/>
            </a:rPr>
            <a:t>بالفاء</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(لا تَحْسَبَنَّ الَّذِينَ كَفَرُوا مُعْجِزِينَ فِي الأَرْضِ وَمَأْوَاهُمُ النَّارُ </a:t>
          </a:r>
          <a:r>
            <a:rPr lang="ar-SA" sz="2800" u="sng" dirty="0">
              <a:solidFill>
                <a:schemeClr val="tx1"/>
              </a:solidFill>
              <a:latin typeface="Sakkal Majalla" panose="02000000000000000000" pitchFamily="2" charset="-78"/>
              <a:cs typeface="Sakkal Majalla" panose="02000000000000000000" pitchFamily="2" charset="-78"/>
            </a:rPr>
            <a:t>وَلَبِئْسَ الْمَصِيرُ </a:t>
          </a:r>
          <a:r>
            <a:rPr lang="ar-SA" sz="2800" dirty="0">
              <a:latin typeface="Sakkal Majalla" panose="02000000000000000000" pitchFamily="2" charset="-78"/>
              <a:cs typeface="Sakkal Majalla" panose="02000000000000000000" pitchFamily="2" charset="-78"/>
            </a:rPr>
            <a:t>(57))</a:t>
          </a:r>
          <a:endParaRPr lang="en-US" sz="28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﴿وَلَا تُطِعِ الْكَافِرِينَ وَالْمُنَافِقِينَ﴾</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الفرقان (52)</a:t>
          </a:r>
          <a:r>
            <a:rPr lang="ar-SA"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﴿فَلا تُطِعِ الْكَافِرِينَ وَجَاهِدْهُم﴾</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فَلا تُطِعِ</a:t>
          </a:r>
          <a:r>
            <a:rPr lang="ar-SA" sz="2800" dirty="0">
              <a:solidFill>
                <a:schemeClr val="tx1"/>
              </a:solidFill>
              <a:latin typeface="Sakkal Majalla" panose="02000000000000000000" pitchFamily="2" charset="-78"/>
              <a:cs typeface="Sakkal Majalla" panose="02000000000000000000" pitchFamily="2" charset="-78"/>
            </a:rPr>
            <a:t> </a:t>
          </a:r>
          <a:r>
            <a:rPr lang="ar-SA" sz="2800" u="sng" dirty="0">
              <a:solidFill>
                <a:schemeClr val="tx1"/>
              </a:solidFill>
              <a:latin typeface="Sakkal Majalla" panose="02000000000000000000" pitchFamily="2" charset="-78"/>
              <a:cs typeface="Sakkal Majalla" panose="02000000000000000000" pitchFamily="2" charset="-78"/>
            </a:rPr>
            <a:t>الْكَافِرِينَ</a:t>
          </a:r>
          <a:r>
            <a:rPr lang="ar-SA" sz="2800" dirty="0">
              <a:solidFill>
                <a:schemeClr val="tx1"/>
              </a:solidFill>
              <a:latin typeface="Sakkal Majalla" panose="02000000000000000000" pitchFamily="2" charset="-78"/>
              <a:cs typeface="Sakkal Majalla" panose="02000000000000000000" pitchFamily="2" charset="-78"/>
            </a:rPr>
            <a:t> </a:t>
          </a:r>
          <a:r>
            <a:rPr lang="ar-SA" sz="2800" u="sng" dirty="0">
              <a:solidFill>
                <a:schemeClr val="tx1"/>
              </a:solidFill>
              <a:latin typeface="Sakkal Majalla" panose="02000000000000000000" pitchFamily="2" charset="-78"/>
              <a:cs typeface="Sakkal Majalla" panose="02000000000000000000" pitchFamily="2" charset="-78"/>
            </a:rPr>
            <a:t>وَجَاهِدْهُم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بِهِ جِهَادًا كَبِيرًا (52))</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a:t>
          </a:r>
          <a:r>
            <a:rPr lang="en-US" sz="2800"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﴿بِعِبَادِهِ﴾</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أو</a:t>
          </a:r>
          <a:r>
            <a:rPr lang="ar-SA" sz="2800" b="1" dirty="0">
              <a:solidFill>
                <a:schemeClr val="tx1"/>
              </a:solidFill>
              <a:latin typeface="Sakkal Majalla" panose="02000000000000000000" pitchFamily="2" charset="-78"/>
              <a:cs typeface="Sakkal Majalla" panose="02000000000000000000" pitchFamily="2" charset="-78"/>
            </a:rPr>
            <a:t>﴿عِبَادِهِ خَبِيرًا بَصِيرًا﴾</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a:t>
          </a:r>
          <a:r>
            <a:rPr lang="ar-SA" sz="2800" b="1" dirty="0">
              <a:solidFill>
                <a:schemeClr val="tx1"/>
              </a:solidFill>
              <a:latin typeface="Sakkal Majalla" panose="02000000000000000000" pitchFamily="2" charset="-78"/>
              <a:cs typeface="Sakkal Majalla" panose="02000000000000000000" pitchFamily="2" charset="-78"/>
            </a:rPr>
            <a:t>﴿خَبِيرًا بَصِيرًا﴾</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الفرقان (58)</a:t>
          </a:r>
          <a:r>
            <a:rPr lang="ar-EG"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﴿عِبَادِهِ خَبِيرًا﴾</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من غير</a:t>
          </a:r>
          <a:r>
            <a:rPr lang="ar-SA" sz="2800" b="1" dirty="0">
              <a:solidFill>
                <a:schemeClr val="tx1"/>
              </a:solidFill>
              <a:latin typeface="Sakkal Majalla" panose="02000000000000000000" pitchFamily="2" charset="-78"/>
              <a:cs typeface="Sakkal Majalla" panose="02000000000000000000" pitchFamily="2" charset="-78"/>
            </a:rPr>
            <a:t>﴿بَصِيرًا﴾</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(وَتَوَكَّلْ عَلَى الْحَيِّ الَّذِي لا يَمُوتُ وَسَبِّحْ بِحَمْدِهِ وَكَفَى بِهِ بِذُنُوبِ </a:t>
          </a:r>
          <a:r>
            <a:rPr lang="ar-SA" sz="2800" u="sng" dirty="0">
              <a:solidFill>
                <a:schemeClr val="tx1"/>
              </a:solidFill>
              <a:latin typeface="Sakkal Majalla" panose="02000000000000000000" pitchFamily="2" charset="-78"/>
              <a:cs typeface="Sakkal Majalla" panose="02000000000000000000" pitchFamily="2" charset="-78"/>
            </a:rPr>
            <a:t>عِبَادِهِ خَبِيرًا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(58))</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custScaleX="116034">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a:t>
          </a:r>
          <a:r>
            <a:rPr lang="en-US" sz="2800"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﴿آَمَنَ وَعَمِلَ صَالِحًا﴾</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الفرقان الأول (70)</a:t>
          </a:r>
          <a:r>
            <a:rPr lang="ar-SA"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﴿وَآمَنَ وَعَمِلَ عَمَلا صَالِحًا﴾</a:t>
          </a:r>
          <a:r>
            <a:rPr lang="ar-SA" sz="2800" b="1" dirty="0">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(إِلاَّ مَن تَابَ </a:t>
          </a:r>
          <a:r>
            <a:rPr lang="ar-SA" sz="2800" u="sng" dirty="0">
              <a:solidFill>
                <a:schemeClr val="tx1"/>
              </a:solidFill>
              <a:latin typeface="Sakkal Majalla" panose="02000000000000000000" pitchFamily="2" charset="-78"/>
              <a:cs typeface="Sakkal Majalla" panose="02000000000000000000" pitchFamily="2" charset="-78"/>
            </a:rPr>
            <a:t>وَآمَنَ وَعَمِلَ عَمَلا صَالِحًا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فَأُولَئِكَ يُبَدِّلُ اللَّهُ سَيِّئَاتِهِمْ حَسَنَاتٍ وَكَانَ اللَّهُ غَفُورًا رَّحِيمًا (70))</a:t>
          </a:r>
          <a:endParaRPr lang="en-US" sz="28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﴿وَلَا هُمْ يُنْصَرُونَ﴾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فهي بهذا اللفظ يتقدمها نفي </a:t>
          </a:r>
          <a:r>
            <a:rPr lang="ar-SA" sz="2800"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وَلَا</a:t>
          </a:r>
          <a:r>
            <a:rPr lang="ar-SA" sz="2800" dirty="0">
              <a:solidFill>
                <a:schemeClr val="tx1"/>
              </a:solidFill>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custT="1"/>
      <dgm:spPr/>
      <dgm:t>
        <a:bodyPr/>
        <a:lstStyle/>
        <a:p>
          <a:endParaRPr lang="en-US" sz="2800">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SA" sz="2800" dirty="0">
              <a:latin typeface="Sakkal Majalla" panose="02000000000000000000" pitchFamily="2" charset="-78"/>
              <a:cs typeface="Sakkal Majalla" panose="02000000000000000000" pitchFamily="2" charset="-78"/>
            </a:rPr>
            <a:t>إلا موضع فصلت (16) </a:t>
          </a:r>
          <a:r>
            <a:rPr lang="ar-SA" sz="2800" b="1" dirty="0">
              <a:solidFill>
                <a:schemeClr val="tx1"/>
              </a:solidFill>
              <a:latin typeface="Sakkal Majalla" panose="02000000000000000000" pitchFamily="2" charset="-78"/>
              <a:cs typeface="Sakkal Majalla" panose="02000000000000000000" pitchFamily="2" charset="-78"/>
            </a:rPr>
            <a:t>﴿وَهُمْ لا يُنْصَرُونَ﴾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فيتقدمها </a:t>
          </a:r>
          <a:r>
            <a:rPr lang="ar-SA" sz="2800"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وَهُمْ</a:t>
          </a:r>
          <a:r>
            <a:rPr lang="ar-SA" sz="2800" dirty="0">
              <a:solidFill>
                <a:schemeClr val="tx1"/>
              </a:solidFill>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custT="1"/>
      <dgm:spPr/>
      <dgm:t>
        <a:bodyPr/>
        <a:lstStyle/>
        <a:p>
          <a:endParaRPr lang="en-US" sz="2800">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(فَأَرْسَلْنَا عَلَيْهِمْ رِيحًا صَرْصَرًا فِي أَيَّامٍ نَحِسَاتٍ لِنُذِيقَهُمْ عَذَابَ الْخِزْيِ فِي الْحَيَاةِ الدُّنْيَا وَلَعَذَابُ الآخِرَةِ أَخْزَى </a:t>
          </a:r>
          <a:r>
            <a:rPr lang="ar-SA" sz="2800" u="sng" dirty="0">
              <a:solidFill>
                <a:schemeClr val="tx1"/>
              </a:solidFill>
              <a:latin typeface="Sakkal Majalla" panose="02000000000000000000" pitchFamily="2" charset="-78"/>
              <a:cs typeface="Sakkal Majalla" panose="02000000000000000000" pitchFamily="2" charset="-78"/>
            </a:rPr>
            <a:t>وَهُمْ لا يُنْصَرُونَ</a:t>
          </a:r>
          <a:r>
            <a:rPr lang="ar-SA" sz="2800" dirty="0">
              <a:latin typeface="Sakkal Majalla" panose="02000000000000000000" pitchFamily="2" charset="-78"/>
              <a:cs typeface="Sakkal Majalla" panose="02000000000000000000" pitchFamily="2" charset="-78"/>
            </a:rPr>
            <a:t> (16)</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﴿مِنْ وَرَائِهِمْ﴾</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  </a:t>
          </a:r>
          <a:r>
            <a:rPr lang="ar-SA" sz="2800" b="1" dirty="0">
              <a:latin typeface="Sakkal Majalla" panose="02000000000000000000" pitchFamily="2" charset="-78"/>
              <a:cs typeface="Sakkal Majalla" panose="02000000000000000000" pitchFamily="2" charset="-78"/>
            </a:rPr>
            <a:t>(بالجمع)</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موضعا ابراهيم (16_17) </a:t>
          </a:r>
          <a:r>
            <a:rPr lang="ar-SA" sz="2800" b="1" dirty="0">
              <a:solidFill>
                <a:schemeClr val="tx1"/>
              </a:solidFill>
              <a:latin typeface="Sakkal Majalla" panose="02000000000000000000" pitchFamily="2" charset="-78"/>
              <a:cs typeface="Sakkal Majalla" panose="02000000000000000000" pitchFamily="2" charset="-78"/>
            </a:rPr>
            <a:t>﴿مِّن وَرَائِهِ﴾</a:t>
          </a:r>
          <a:r>
            <a:rPr lang="ar-SA" sz="2800" dirty="0">
              <a:solidFill>
                <a:schemeClr val="tx1"/>
              </a:solidFill>
              <a:latin typeface="Sakkal Majalla" panose="02000000000000000000" pitchFamily="2" charset="-78"/>
              <a:cs typeface="Sakkal Majalla" panose="02000000000000000000" pitchFamily="2" charset="-78"/>
            </a:rPr>
            <a:t> </a:t>
          </a:r>
          <a:r>
            <a:rPr lang="ar-SA" sz="2800" b="1" dirty="0">
              <a:solidFill>
                <a:schemeClr val="bg1"/>
              </a:solidFill>
              <a:latin typeface="Sakkal Majalla" panose="02000000000000000000" pitchFamily="2" charset="-78"/>
              <a:cs typeface="Sakkal Majalla" panose="02000000000000000000" pitchFamily="2" charset="-78"/>
            </a:rPr>
            <a:t>بالإفراد</a:t>
          </a:r>
          <a:r>
            <a:rPr lang="ar-SA" sz="2800" dirty="0">
              <a:solidFill>
                <a:schemeClr val="bg1"/>
              </a:solidFill>
              <a:latin typeface="Sakkal Majalla" panose="02000000000000000000" pitchFamily="2" charset="-78"/>
              <a:cs typeface="Sakkal Majalla" panose="02000000000000000000" pitchFamily="2" charset="-78"/>
            </a:rPr>
            <a:t> و النساء</a:t>
          </a:r>
          <a:r>
            <a:rPr lang="ar-SA" sz="2800" b="1" dirty="0">
              <a:solidFill>
                <a:schemeClr val="bg1"/>
              </a:solidFill>
              <a:latin typeface="Sakkal Majalla" panose="02000000000000000000" pitchFamily="2" charset="-78"/>
              <a:cs typeface="Sakkal Majalla" panose="02000000000000000000" pitchFamily="2" charset="-78"/>
            </a:rPr>
            <a:t> </a:t>
          </a:r>
          <a:r>
            <a:rPr lang="ar-SA" sz="2800" dirty="0">
              <a:solidFill>
                <a:schemeClr val="bg1"/>
              </a:solidFill>
              <a:latin typeface="Sakkal Majalla" panose="02000000000000000000" pitchFamily="2" charset="-78"/>
              <a:cs typeface="Sakkal Majalla" panose="02000000000000000000" pitchFamily="2" charset="-78"/>
            </a:rPr>
            <a:t>(102)</a:t>
          </a:r>
          <a:r>
            <a:rPr lang="ar-SA" sz="2800" b="1" dirty="0">
              <a:solidFill>
                <a:schemeClr val="bg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(مِن وَرَائِكُمْ)</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a:t>
          </a:r>
          <a:r>
            <a:rPr lang="ar-SA" sz="2800" u="sng" dirty="0">
              <a:solidFill>
                <a:schemeClr val="tx1"/>
              </a:solidFill>
              <a:latin typeface="Sakkal Majalla" panose="02000000000000000000" pitchFamily="2" charset="-78"/>
              <a:cs typeface="Sakkal Majalla" panose="02000000000000000000" pitchFamily="2" charset="-78"/>
            </a:rPr>
            <a:t>مِّن وَرَائِهِ</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جَهَنَّمُ وَيُسْقَى مِن مَّاء صَدِيدٍ (16) يَتَجَرَّعُهُ وَلاَ يَكَادُ يُسِيغُهُ وَيَأْتِيهِ الْمَوْتُ مِن كُلِّ مَكَانٍ وَمَا هُوَ بِمَيِّتٍ </a:t>
          </a:r>
          <a:r>
            <a:rPr lang="ar-SA" sz="2800" u="sng" dirty="0">
              <a:solidFill>
                <a:schemeClr val="tx1"/>
              </a:solidFill>
              <a:latin typeface="Sakkal Majalla" panose="02000000000000000000" pitchFamily="2" charset="-78"/>
              <a:cs typeface="Sakkal Majalla" panose="02000000000000000000" pitchFamily="2" charset="-78"/>
            </a:rPr>
            <a:t>وَمِن وَرَائِهِ</a:t>
          </a:r>
          <a:r>
            <a:rPr lang="ar-SA" sz="2800" dirty="0">
              <a:latin typeface="Sakkal Majalla" panose="02000000000000000000" pitchFamily="2" charset="-78"/>
              <a:cs typeface="Sakkal Majalla" panose="02000000000000000000" pitchFamily="2" charset="-78"/>
            </a:rPr>
            <a:t> عَذَابٌ غَلِيظٌ(17))</a:t>
          </a:r>
          <a:endParaRPr lang="en-US" sz="28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﴿مِنْ كُلِّ زَوْجٍ بَهِيجٍ﴾</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بعد ذكر</a:t>
          </a:r>
          <a:r>
            <a:rPr lang="ar-EG" sz="2800" b="1" dirty="0">
              <a:latin typeface="Sakkal Majalla" panose="02000000000000000000" pitchFamily="2" charset="-78"/>
              <a:cs typeface="Sakkal Majalla" panose="02000000000000000000" pitchFamily="2" charset="-78"/>
            </a:rPr>
            <a:t> </a:t>
          </a:r>
          <a:r>
            <a:rPr lang="ar-EG" sz="2800" b="1" u="sng" dirty="0">
              <a:solidFill>
                <a:schemeClr val="tx1"/>
              </a:solidFill>
              <a:latin typeface="Sakkal Majalla" panose="02000000000000000000" pitchFamily="2" charset="-78"/>
              <a:cs typeface="Sakkal Majalla" panose="02000000000000000000" pitchFamily="2" charset="-78"/>
            </a:rPr>
            <a:t>إنبات الأرض</a:t>
          </a:r>
          <a:r>
            <a:rPr lang="ar-EG"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lumMod val="95000"/>
                <a:lumOff val="5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الحجر (19) </a:t>
          </a:r>
          <a:r>
            <a:rPr lang="ar-SA" sz="2800" b="1" dirty="0">
              <a:solidFill>
                <a:schemeClr val="tx1"/>
              </a:solidFill>
              <a:latin typeface="Sakkal Majalla" panose="02000000000000000000" pitchFamily="2" charset="-78"/>
              <a:cs typeface="Sakkal Majalla" panose="02000000000000000000" pitchFamily="2" charset="-78"/>
            </a:rPr>
            <a:t>﴿مِن كُلِّ شَيْءٍ مَّوْزُونٍ﴾</a:t>
          </a:r>
          <a:r>
            <a:rPr lang="ar-EG" sz="2800" dirty="0">
              <a:latin typeface="Sakkal Majalla" panose="02000000000000000000" pitchFamily="2" charset="-78"/>
              <a:cs typeface="Sakkal Majalla" panose="02000000000000000000" pitchFamily="2" charset="-78"/>
            </a:rPr>
            <a:t> و موضع الشعراء ذكرت بصيغة </a:t>
          </a:r>
          <a:r>
            <a:rPr lang="ar-SA" sz="2800" b="1" dirty="0">
              <a:solidFill>
                <a:schemeClr val="tx1"/>
              </a:solidFill>
              <a:latin typeface="Sakkal Majalla" panose="02000000000000000000" pitchFamily="2" charset="-78"/>
              <a:cs typeface="Sakkal Majalla" panose="02000000000000000000" pitchFamily="2" charset="-78"/>
            </a:rPr>
            <a:t>(مِن كُلِّ زَوْجٍ كَرِيمٍ )</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p>
      </dgm:t>
    </dgm:pt>
    <dgm:pt modelId="{BC9C27E8-5463-46FF-970D-624E6930310C}">
      <dgm:prSet custT="1"/>
      <dgm:spPr/>
      <dgm:t>
        <a:bodyPr/>
        <a:lstStyle/>
        <a:p>
          <a:pPr rtl="1"/>
          <a:r>
            <a:rPr lang="ar-SA" sz="2400" dirty="0">
              <a:latin typeface="Sakkal Majalla" panose="02000000000000000000" pitchFamily="2" charset="-78"/>
              <a:cs typeface="Sakkal Majalla" panose="02000000000000000000" pitchFamily="2" charset="-78"/>
            </a:rPr>
            <a:t>(وَالأَرْضَ مَدَدْنَاهَا وَأَلْقَيْنَا فِيهَا رَوَاسِيَ وَأَنبَتْنَا فِيهَا</a:t>
          </a:r>
          <a:r>
            <a:rPr lang="ar-SA" sz="2400" dirty="0">
              <a:solidFill>
                <a:schemeClr val="tx1"/>
              </a:solidFill>
              <a:latin typeface="Sakkal Majalla" panose="02000000000000000000" pitchFamily="2" charset="-78"/>
              <a:cs typeface="Sakkal Majalla" panose="02000000000000000000" pitchFamily="2" charset="-78"/>
            </a:rPr>
            <a:t> </a:t>
          </a:r>
          <a:r>
            <a:rPr lang="ar-SA" sz="2400" u="sng" dirty="0">
              <a:solidFill>
                <a:schemeClr val="tx1"/>
              </a:solidFill>
              <a:latin typeface="Sakkal Majalla" panose="02000000000000000000" pitchFamily="2" charset="-78"/>
              <a:cs typeface="Sakkal Majalla" panose="02000000000000000000" pitchFamily="2" charset="-78"/>
            </a:rPr>
            <a:t>مِن كُلِّ شَيْءٍ مَّوْزُونٍ</a:t>
          </a:r>
          <a:r>
            <a:rPr lang="ar-SA" sz="2400" dirty="0">
              <a:latin typeface="Sakkal Majalla" panose="02000000000000000000" pitchFamily="2" charset="-78"/>
              <a:cs typeface="Sakkal Majalla" panose="02000000000000000000" pitchFamily="2" charset="-78"/>
            </a:rPr>
            <a:t> (19))</a:t>
          </a:r>
          <a:endParaRPr lang="en-US" sz="2400" dirty="0">
            <a:latin typeface="Sakkal Majalla" panose="02000000000000000000" pitchFamily="2" charset="-78"/>
            <a:cs typeface="Sakkal Majalla" panose="02000000000000000000" pitchFamily="2" charset="-78"/>
          </a:endParaRPr>
        </a:p>
      </dgm:t>
    </dgm:pt>
    <dgm:pt modelId="{B21CB154-DE5C-4B4B-9A46-C92F297B049C}" type="sibTrans" cxnId="{5E4EE877-3D2D-4D72-A75B-69D586E3643E}">
      <dgm:prSet/>
      <dgm:spPr/>
      <dgm:t>
        <a:bodyPr/>
        <a:lstStyle/>
        <a:p>
          <a:endParaRPr lang="en-US"/>
        </a:p>
      </dgm:t>
    </dgm:pt>
    <dgm:pt modelId="{79737349-10BD-448D-A1B7-13A4F01C05C4}" type="par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 وَبِئْسَ﴾</a:t>
          </a:r>
          <a:r>
            <a:rPr lang="ar-SA" sz="2800" b="1" dirty="0">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أو</a:t>
          </a:r>
          <a:r>
            <a:rPr lang="ar-SA" sz="2800" b="1" dirty="0">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﴿فَبِئْسَ مَثْوَى﴾</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tx1"/>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النحل (29) </a:t>
          </a:r>
          <a:r>
            <a:rPr lang="ar-SA" sz="2800" b="1" dirty="0">
              <a:solidFill>
                <a:schemeClr val="tx1"/>
              </a:solidFill>
              <a:latin typeface="Sakkal Majalla" panose="02000000000000000000" pitchFamily="2" charset="-78"/>
              <a:cs typeface="Sakkal Majalla" panose="02000000000000000000" pitchFamily="2" charset="-78"/>
            </a:rPr>
            <a:t>﴿فَلَبِئْسَ مَثْوَى﴾</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باللام</a:t>
          </a:r>
          <a:endParaRPr lang="en-US" sz="2800" dirty="0">
            <a:solidFill>
              <a:schemeClr val="bg2">
                <a:lumMod val="10000"/>
              </a:schemeClr>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(فَادْخُلُواْ أَبْوَابَ جَهَنَّمَ خَالِدِينَ فِيهَا </a:t>
          </a:r>
          <a:r>
            <a:rPr lang="ar-SA" sz="2800" u="sng" dirty="0">
              <a:solidFill>
                <a:schemeClr val="tx1"/>
              </a:solidFill>
              <a:latin typeface="Sakkal Majalla" panose="02000000000000000000" pitchFamily="2" charset="-78"/>
              <a:cs typeface="Sakkal Majalla" panose="02000000000000000000" pitchFamily="2" charset="-78"/>
            </a:rPr>
            <a:t>فَلَبِئْسَ مَثْوَى</a:t>
          </a:r>
          <a:r>
            <a:rPr lang="ar-SA" sz="2800" dirty="0">
              <a:latin typeface="Sakkal Majalla" panose="02000000000000000000" pitchFamily="2" charset="-78"/>
              <a:cs typeface="Sakkal Majalla" panose="02000000000000000000" pitchFamily="2" charset="-78"/>
            </a:rPr>
            <a:t> الْمُتَكَبِّرِينَ (29))</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﴿لَعَلَّهُمْ يَتَفَكَّرُونَ﴾</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bg2">
                <a:lumMod val="10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النحل (44) </a:t>
          </a:r>
          <a:r>
            <a:rPr lang="ar-SA" sz="2800" b="1" dirty="0">
              <a:solidFill>
                <a:schemeClr val="tx1"/>
              </a:solidFill>
              <a:latin typeface="Sakkal Majalla" panose="02000000000000000000" pitchFamily="2" charset="-78"/>
              <a:cs typeface="Sakkal Majalla" panose="02000000000000000000" pitchFamily="2" charset="-78"/>
            </a:rPr>
            <a:t>﴿وَلَعَلَّهُمْ يَتَفَكَّرُونَ﴾</a:t>
          </a:r>
          <a:r>
            <a:rPr lang="ar-SA" sz="2800" b="1"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a:t>
          </a:r>
          <a:r>
            <a:rPr lang="ar-EG" sz="2800" b="1" dirty="0">
              <a:latin typeface="Sakkal Majalla" panose="02000000000000000000" pitchFamily="2" charset="-78"/>
              <a:cs typeface="Sakkal Majalla" panose="02000000000000000000" pitchFamily="2" charset="-78"/>
            </a:rPr>
            <a:t>بالواو</a:t>
          </a:r>
          <a:endParaRPr lang="en-US" sz="2800" dirty="0">
            <a:solidFill>
              <a:schemeClr val="bg2">
                <a:lumMod val="10000"/>
              </a:schemeClr>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(بِالْبَيِّنَاتِ وَالزُّبُرِ وَأَنزَلْنَا إِلَيْكَ الذِّكْرَ لِتُبَيِّنَ لِلنَّاسِ مَا نُزِّلَ إِلَيْهِمْ </a:t>
          </a:r>
          <a:r>
            <a:rPr lang="ar-SA" sz="2800" u="sng" dirty="0">
              <a:solidFill>
                <a:schemeClr val="tx1"/>
              </a:solidFill>
              <a:latin typeface="Sakkal Majalla" panose="02000000000000000000" pitchFamily="2" charset="-78"/>
              <a:cs typeface="Sakkal Majalla" panose="02000000000000000000" pitchFamily="2" charset="-78"/>
            </a:rPr>
            <a:t>وَلَعَلَّهُمْ يَتَفَكَّرُونَ</a:t>
          </a:r>
          <a:r>
            <a:rPr lang="ar-SA" sz="2800" dirty="0">
              <a:latin typeface="Sakkal Majalla" panose="02000000000000000000" pitchFamily="2" charset="-78"/>
              <a:cs typeface="Sakkal Majalla" panose="02000000000000000000" pitchFamily="2" charset="-78"/>
            </a:rPr>
            <a:t> (44))</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BBE875B-E930-49E6-A2E3-78B59914E8B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E774D75-C0E7-4B50-9D4B-E7ACADAA9CE9}">
      <dgm:prSet custT="1"/>
      <dgm:spPr/>
      <dgm:t>
        <a:bodyPr/>
        <a:lstStyle/>
        <a:p>
          <a:pPr rtl="1"/>
          <a:r>
            <a:rPr lang="ar-SA" sz="2800" dirty="0">
              <a:latin typeface="Sakkal Majalla" panose="02000000000000000000" pitchFamily="2" charset="-78"/>
              <a:cs typeface="Sakkal Majalla" panose="02000000000000000000" pitchFamily="2" charset="-78"/>
            </a:rPr>
            <a:t>كل آية فيها ذكر </a:t>
          </a:r>
          <a:r>
            <a:rPr lang="ar-SA" sz="2800" b="1" dirty="0">
              <a:solidFill>
                <a:schemeClr val="tx1"/>
              </a:solidFill>
              <a:latin typeface="Sakkal Majalla" panose="02000000000000000000" pitchFamily="2" charset="-78"/>
              <a:cs typeface="Sakkal Majalla" panose="02000000000000000000" pitchFamily="2" charset="-78"/>
            </a:rPr>
            <a:t>﴿إِنَّ فِي ذَلِكَ لَآَيَاتٍ لِقَوْمٍ يَسْمَعُونَ﴾</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فهي بهذا اللفظ</a:t>
          </a:r>
          <a:endParaRPr lang="en-US" sz="2800" dirty="0">
            <a:solidFill>
              <a:schemeClr val="bg2">
                <a:lumMod val="10000"/>
              </a:schemeClr>
            </a:solidFill>
            <a:latin typeface="Sakkal Majalla" panose="02000000000000000000" pitchFamily="2" charset="-78"/>
            <a:cs typeface="Sakkal Majalla" panose="02000000000000000000" pitchFamily="2" charset="-78"/>
          </a:endParaRPr>
        </a:p>
      </dgm:t>
    </dgm:pt>
    <dgm:pt modelId="{52C3E837-7B51-43FF-9EE1-BC5A31284439}" type="parTrans" cxnId="{8AEA28E1-9F3A-4F2F-8140-82DF165B9983}">
      <dgm:prSet/>
      <dgm:spPr/>
      <dgm:t>
        <a:bodyPr/>
        <a:lstStyle/>
        <a:p>
          <a:endParaRPr lang="en-US"/>
        </a:p>
      </dgm:t>
    </dgm:pt>
    <dgm:pt modelId="{16C56141-9C5E-4310-A86E-1E1765915B9D}" type="sibTrans" cxnId="{8AEA28E1-9F3A-4F2F-8140-82DF165B9983}">
      <dgm:prSet/>
      <dgm:spPr/>
      <dgm:t>
        <a:bodyPr/>
        <a:lstStyle/>
        <a:p>
          <a:endParaRPr lang="en-US">
            <a:latin typeface="Sakkal Majalla" panose="02000000000000000000" pitchFamily="2" charset="-78"/>
            <a:cs typeface="Sakkal Majalla" panose="02000000000000000000" pitchFamily="2" charset="-78"/>
          </a:endParaRPr>
        </a:p>
      </dgm:t>
    </dgm:pt>
    <dgm:pt modelId="{6363E4FE-B507-42FE-A9CF-AB2B30E9A946}">
      <dgm:prSet custT="1"/>
      <dgm:spPr/>
      <dgm:t>
        <a:bodyPr/>
        <a:lstStyle/>
        <a:p>
          <a:pPr rtl="1"/>
          <a:r>
            <a:rPr lang="ar-EG" sz="2800" dirty="0">
              <a:latin typeface="Sakkal Majalla" panose="02000000000000000000" pitchFamily="2" charset="-78"/>
              <a:cs typeface="Sakkal Majalla" panose="02000000000000000000" pitchFamily="2" charset="-78"/>
            </a:rPr>
            <a:t>إلا موضع النحل (65) </a:t>
          </a:r>
          <a:r>
            <a:rPr lang="ar-SA" sz="2800" b="1" dirty="0">
              <a:solidFill>
                <a:schemeClr val="tx1"/>
              </a:solidFill>
              <a:latin typeface="Sakkal Majalla" panose="02000000000000000000" pitchFamily="2" charset="-78"/>
              <a:cs typeface="Sakkal Majalla" panose="02000000000000000000" pitchFamily="2" charset="-78"/>
            </a:rPr>
            <a:t>﴿لآيَةً لِّقَوْمٍ يَسْمَعُونَ﴾</a:t>
          </a:r>
          <a:r>
            <a:rPr lang="ar-SA" sz="2800" b="1" dirty="0">
              <a:latin typeface="Sakkal Majalla" panose="02000000000000000000" pitchFamily="2" charset="-78"/>
              <a:cs typeface="Sakkal Majalla" panose="02000000000000000000" pitchFamily="2" charset="-78"/>
            </a:rPr>
            <a:t> </a:t>
          </a:r>
          <a:r>
            <a:rPr lang="ar-EG" sz="2800" b="1" dirty="0">
              <a:latin typeface="Sakkal Majalla" panose="02000000000000000000" pitchFamily="2" charset="-78"/>
              <a:cs typeface="Sakkal Majalla" panose="02000000000000000000" pitchFamily="2" charset="-78"/>
            </a:rPr>
            <a:t>بالإفراد</a:t>
          </a:r>
          <a:endParaRPr lang="en-US" sz="2800" dirty="0">
            <a:solidFill>
              <a:schemeClr val="tx1"/>
            </a:solidFill>
            <a:latin typeface="Sakkal Majalla" panose="02000000000000000000" pitchFamily="2" charset="-78"/>
            <a:cs typeface="Sakkal Majalla" panose="02000000000000000000" pitchFamily="2" charset="-78"/>
          </a:endParaRPr>
        </a:p>
      </dgm:t>
    </dgm:pt>
    <dgm:pt modelId="{35C00C80-B4B5-4004-B26A-3E6BD310DFD4}" type="parTrans" cxnId="{9205F2C2-BBDB-4437-A4CA-083A2E5216D6}">
      <dgm:prSet/>
      <dgm:spPr/>
      <dgm:t>
        <a:bodyPr/>
        <a:lstStyle/>
        <a:p>
          <a:endParaRPr lang="en-US"/>
        </a:p>
      </dgm:t>
    </dgm:pt>
    <dgm:pt modelId="{78A1A9E7-CF3C-412C-9929-62C91FE103E9}" type="sibTrans" cxnId="{9205F2C2-BBDB-4437-A4CA-083A2E5216D6}">
      <dgm:prSet/>
      <dgm:spPr/>
      <dgm:t>
        <a:bodyPr/>
        <a:lstStyle/>
        <a:p>
          <a:endParaRPr lang="en-US">
            <a:latin typeface="Sakkal Majalla" panose="02000000000000000000" pitchFamily="2" charset="-78"/>
            <a:cs typeface="Sakkal Majalla" panose="02000000000000000000" pitchFamily="2" charset="-78"/>
          </a:endParaRPr>
        </a:p>
      </dgm:t>
    </dgm:pt>
    <dgm:pt modelId="{BC9C27E8-5463-46FF-970D-624E6930310C}">
      <dgm:prSet custT="1"/>
      <dgm:spPr/>
      <dgm:t>
        <a:bodyPr/>
        <a:lstStyle/>
        <a:p>
          <a:pPr rtl="1"/>
          <a:r>
            <a:rPr lang="ar-SA" sz="2800" dirty="0">
              <a:latin typeface="Sakkal Majalla" panose="02000000000000000000" pitchFamily="2" charset="-78"/>
              <a:cs typeface="Sakkal Majalla" panose="02000000000000000000" pitchFamily="2" charset="-78"/>
            </a:rPr>
            <a:t>(وَاللَّهُ أَنزَلَ مِنَ السَّمَاء مَاء فَأَحْيَا بِهِ الأَرْضَ بَعْدَ مَوْتِهَا إِنَّ فِي ذَلِكَ </a:t>
          </a:r>
          <a:r>
            <a:rPr lang="ar-SA" sz="2800" u="sng" dirty="0">
              <a:solidFill>
                <a:schemeClr val="tx1"/>
              </a:solidFill>
              <a:latin typeface="Sakkal Majalla" panose="02000000000000000000" pitchFamily="2" charset="-78"/>
              <a:cs typeface="Sakkal Majalla" panose="02000000000000000000" pitchFamily="2" charset="-78"/>
            </a:rPr>
            <a:t>لآيَةً لِّقَوْمٍ يَسْمَعُونَ</a:t>
          </a:r>
          <a:r>
            <a:rPr lang="ar-SA" sz="2800" dirty="0">
              <a:latin typeface="Sakkal Majalla" panose="02000000000000000000" pitchFamily="2" charset="-78"/>
              <a:cs typeface="Sakkal Majalla" panose="02000000000000000000" pitchFamily="2" charset="-78"/>
            </a:rPr>
            <a:t> (65))</a:t>
          </a:r>
          <a:endParaRPr lang="en-US" sz="2800" dirty="0">
            <a:latin typeface="Sakkal Majalla" panose="02000000000000000000" pitchFamily="2" charset="-78"/>
            <a:cs typeface="Sakkal Majalla" panose="02000000000000000000" pitchFamily="2" charset="-78"/>
          </a:endParaRPr>
        </a:p>
      </dgm:t>
    </dgm:pt>
    <dgm:pt modelId="{79737349-10BD-448D-A1B7-13A4F01C05C4}" type="parTrans" cxnId="{5E4EE877-3D2D-4D72-A75B-69D586E3643E}">
      <dgm:prSet/>
      <dgm:spPr/>
      <dgm:t>
        <a:bodyPr/>
        <a:lstStyle/>
        <a:p>
          <a:endParaRPr lang="en-US"/>
        </a:p>
      </dgm:t>
    </dgm:pt>
    <dgm:pt modelId="{B21CB154-DE5C-4B4B-9A46-C92F297B049C}" type="sibTrans" cxnId="{5E4EE877-3D2D-4D72-A75B-69D586E3643E}">
      <dgm:prSet/>
      <dgm:spPr/>
      <dgm:t>
        <a:bodyPr/>
        <a:lstStyle/>
        <a:p>
          <a:endParaRPr lang="en-US"/>
        </a:p>
      </dgm:t>
    </dgm:pt>
    <dgm:pt modelId="{8D5DC9E0-442D-4EA5-8A70-9B413B1D6618}" type="pres">
      <dgm:prSet presAssocID="{6BBE875B-E930-49E6-A2E3-78B59914E8BF}" presName="outerComposite" presStyleCnt="0">
        <dgm:presLayoutVars>
          <dgm:chMax val="5"/>
          <dgm:dir/>
          <dgm:resizeHandles val="exact"/>
        </dgm:presLayoutVars>
      </dgm:prSet>
      <dgm:spPr/>
    </dgm:pt>
    <dgm:pt modelId="{25DF214C-C84D-4BD3-90BD-0599A1B18D26}" type="pres">
      <dgm:prSet presAssocID="{6BBE875B-E930-49E6-A2E3-78B59914E8BF}" presName="dummyMaxCanvas" presStyleCnt="0">
        <dgm:presLayoutVars/>
      </dgm:prSet>
      <dgm:spPr/>
    </dgm:pt>
    <dgm:pt modelId="{1BEC1CC2-7978-46CE-8A75-67A769C03883}" type="pres">
      <dgm:prSet presAssocID="{6BBE875B-E930-49E6-A2E3-78B59914E8BF}" presName="ThreeNodes_1" presStyleLbl="node1" presStyleIdx="0" presStyleCnt="3" custScaleX="103352">
        <dgm:presLayoutVars>
          <dgm:bulletEnabled val="1"/>
        </dgm:presLayoutVars>
      </dgm:prSet>
      <dgm:spPr/>
    </dgm:pt>
    <dgm:pt modelId="{918FF342-9837-4234-8DD7-A0A2BD624B00}" type="pres">
      <dgm:prSet presAssocID="{6BBE875B-E930-49E6-A2E3-78B59914E8BF}" presName="ThreeNodes_2" presStyleLbl="node1" presStyleIdx="1" presStyleCnt="3">
        <dgm:presLayoutVars>
          <dgm:bulletEnabled val="1"/>
        </dgm:presLayoutVars>
      </dgm:prSet>
      <dgm:spPr/>
    </dgm:pt>
    <dgm:pt modelId="{AC77514B-0541-443E-AFE6-08C360B90EC1}" type="pres">
      <dgm:prSet presAssocID="{6BBE875B-E930-49E6-A2E3-78B59914E8BF}" presName="ThreeNodes_3" presStyleLbl="node1" presStyleIdx="2" presStyleCnt="3">
        <dgm:presLayoutVars>
          <dgm:bulletEnabled val="1"/>
        </dgm:presLayoutVars>
      </dgm:prSet>
      <dgm:spPr/>
    </dgm:pt>
    <dgm:pt modelId="{D5997FB6-A5FE-4C06-BF9E-64807667A1D9}" type="pres">
      <dgm:prSet presAssocID="{6BBE875B-E930-49E6-A2E3-78B59914E8BF}" presName="ThreeConn_1-2" presStyleLbl="fgAccFollowNode1" presStyleIdx="0" presStyleCnt="2">
        <dgm:presLayoutVars>
          <dgm:bulletEnabled val="1"/>
        </dgm:presLayoutVars>
      </dgm:prSet>
      <dgm:spPr/>
    </dgm:pt>
    <dgm:pt modelId="{AE1BFBB7-50E2-4D16-953E-843707232272}" type="pres">
      <dgm:prSet presAssocID="{6BBE875B-E930-49E6-A2E3-78B59914E8BF}" presName="ThreeConn_2-3" presStyleLbl="fgAccFollowNode1" presStyleIdx="1" presStyleCnt="2">
        <dgm:presLayoutVars>
          <dgm:bulletEnabled val="1"/>
        </dgm:presLayoutVars>
      </dgm:prSet>
      <dgm:spPr/>
    </dgm:pt>
    <dgm:pt modelId="{6644FCA3-10A8-488E-A611-5370D9947CE6}" type="pres">
      <dgm:prSet presAssocID="{6BBE875B-E930-49E6-A2E3-78B59914E8BF}" presName="ThreeNodes_1_text" presStyleLbl="node1" presStyleIdx="2" presStyleCnt="3">
        <dgm:presLayoutVars>
          <dgm:bulletEnabled val="1"/>
        </dgm:presLayoutVars>
      </dgm:prSet>
      <dgm:spPr/>
    </dgm:pt>
    <dgm:pt modelId="{68A7F326-5B22-4D58-ACED-96443716DBDA}" type="pres">
      <dgm:prSet presAssocID="{6BBE875B-E930-49E6-A2E3-78B59914E8BF}" presName="ThreeNodes_2_text" presStyleLbl="node1" presStyleIdx="2" presStyleCnt="3">
        <dgm:presLayoutVars>
          <dgm:bulletEnabled val="1"/>
        </dgm:presLayoutVars>
      </dgm:prSet>
      <dgm:spPr/>
    </dgm:pt>
    <dgm:pt modelId="{91D974DD-0F70-464D-8D42-3418F2999DC8}" type="pres">
      <dgm:prSet presAssocID="{6BBE875B-E930-49E6-A2E3-78B59914E8BF}" presName="ThreeNodes_3_text" presStyleLbl="node1" presStyleIdx="2" presStyleCnt="3">
        <dgm:presLayoutVars>
          <dgm:bulletEnabled val="1"/>
        </dgm:presLayoutVars>
      </dgm:prSet>
      <dgm:spPr/>
    </dgm:pt>
  </dgm:ptLst>
  <dgm:cxnLst>
    <dgm:cxn modelId="{921CE502-D072-48FB-8FE3-EEE2975C2758}" type="presOf" srcId="{78A1A9E7-CF3C-412C-9929-62C91FE103E9}" destId="{AE1BFBB7-50E2-4D16-953E-843707232272}" srcOrd="0" destOrd="0" presId="urn:microsoft.com/office/officeart/2005/8/layout/vProcess5"/>
    <dgm:cxn modelId="{5C3AE50A-BA19-4C49-A579-E9451CFD60FB}" type="presOf" srcId="{6363E4FE-B507-42FE-A9CF-AB2B30E9A946}" destId="{68A7F326-5B22-4D58-ACED-96443716DBDA}" srcOrd="1" destOrd="0" presId="urn:microsoft.com/office/officeart/2005/8/layout/vProcess5"/>
    <dgm:cxn modelId="{3A137211-5E76-4F90-8857-C69F2037D57C}" type="presOf" srcId="{16C56141-9C5E-4310-A86E-1E1765915B9D}" destId="{D5997FB6-A5FE-4C06-BF9E-64807667A1D9}" srcOrd="0" destOrd="0" presId="urn:microsoft.com/office/officeart/2005/8/layout/vProcess5"/>
    <dgm:cxn modelId="{B90A9411-812B-4F02-8F65-F1308AD3C36E}" type="presOf" srcId="{6BBE875B-E930-49E6-A2E3-78B59914E8BF}" destId="{8D5DC9E0-442D-4EA5-8A70-9B413B1D6618}" srcOrd="0" destOrd="0" presId="urn:microsoft.com/office/officeart/2005/8/layout/vProcess5"/>
    <dgm:cxn modelId="{5E4EE877-3D2D-4D72-A75B-69D586E3643E}" srcId="{6BBE875B-E930-49E6-A2E3-78B59914E8BF}" destId="{BC9C27E8-5463-46FF-970D-624E6930310C}" srcOrd="2" destOrd="0" parTransId="{79737349-10BD-448D-A1B7-13A4F01C05C4}" sibTransId="{B21CB154-DE5C-4B4B-9A46-C92F297B049C}"/>
    <dgm:cxn modelId="{28FB585A-8E55-4879-A65B-582E5E31542B}" type="presOf" srcId="{EE774D75-C0E7-4B50-9D4B-E7ACADAA9CE9}" destId="{6644FCA3-10A8-488E-A611-5370D9947CE6}" srcOrd="1" destOrd="0" presId="urn:microsoft.com/office/officeart/2005/8/layout/vProcess5"/>
    <dgm:cxn modelId="{48932E81-C410-415B-9B0A-5A3DDB0A2454}" type="presOf" srcId="{6363E4FE-B507-42FE-A9CF-AB2B30E9A946}" destId="{918FF342-9837-4234-8DD7-A0A2BD624B00}" srcOrd="0" destOrd="0" presId="urn:microsoft.com/office/officeart/2005/8/layout/vProcess5"/>
    <dgm:cxn modelId="{5ECAACBC-EBF5-47EA-A8A0-5122D9D03B51}" type="presOf" srcId="{EE774D75-C0E7-4B50-9D4B-E7ACADAA9CE9}" destId="{1BEC1CC2-7978-46CE-8A75-67A769C03883}" srcOrd="0" destOrd="0" presId="urn:microsoft.com/office/officeart/2005/8/layout/vProcess5"/>
    <dgm:cxn modelId="{9205F2C2-BBDB-4437-A4CA-083A2E5216D6}" srcId="{6BBE875B-E930-49E6-A2E3-78B59914E8BF}" destId="{6363E4FE-B507-42FE-A9CF-AB2B30E9A946}" srcOrd="1" destOrd="0" parTransId="{35C00C80-B4B5-4004-B26A-3E6BD310DFD4}" sibTransId="{78A1A9E7-CF3C-412C-9929-62C91FE103E9}"/>
    <dgm:cxn modelId="{8AEA28E1-9F3A-4F2F-8140-82DF165B9983}" srcId="{6BBE875B-E930-49E6-A2E3-78B59914E8BF}" destId="{EE774D75-C0E7-4B50-9D4B-E7ACADAA9CE9}" srcOrd="0" destOrd="0" parTransId="{52C3E837-7B51-43FF-9EE1-BC5A31284439}" sibTransId="{16C56141-9C5E-4310-A86E-1E1765915B9D}"/>
    <dgm:cxn modelId="{D7E2E7F3-B935-4576-8B0F-66DDE97BD6CC}" type="presOf" srcId="{BC9C27E8-5463-46FF-970D-624E6930310C}" destId="{91D974DD-0F70-464D-8D42-3418F2999DC8}" srcOrd="1" destOrd="0" presId="urn:microsoft.com/office/officeart/2005/8/layout/vProcess5"/>
    <dgm:cxn modelId="{C7A803F5-1638-45BC-82E1-8668A923D775}" type="presOf" srcId="{BC9C27E8-5463-46FF-970D-624E6930310C}" destId="{AC77514B-0541-443E-AFE6-08C360B90EC1}" srcOrd="0" destOrd="0" presId="urn:microsoft.com/office/officeart/2005/8/layout/vProcess5"/>
    <dgm:cxn modelId="{A3FC3A46-B49E-41A5-9BA4-F1A0C45084A9}" type="presParOf" srcId="{8D5DC9E0-442D-4EA5-8A70-9B413B1D6618}" destId="{25DF214C-C84D-4BD3-90BD-0599A1B18D26}" srcOrd="0" destOrd="0" presId="urn:microsoft.com/office/officeart/2005/8/layout/vProcess5"/>
    <dgm:cxn modelId="{840B0644-2163-42C3-BE6A-3A898D57B9DD}" type="presParOf" srcId="{8D5DC9E0-442D-4EA5-8A70-9B413B1D6618}" destId="{1BEC1CC2-7978-46CE-8A75-67A769C03883}" srcOrd="1" destOrd="0" presId="urn:microsoft.com/office/officeart/2005/8/layout/vProcess5"/>
    <dgm:cxn modelId="{E07B32DF-CDDB-4AA0-880C-8E6B51C39C0B}" type="presParOf" srcId="{8D5DC9E0-442D-4EA5-8A70-9B413B1D6618}" destId="{918FF342-9837-4234-8DD7-A0A2BD624B00}" srcOrd="2" destOrd="0" presId="urn:microsoft.com/office/officeart/2005/8/layout/vProcess5"/>
    <dgm:cxn modelId="{C8AB40A4-61BB-4CF2-AAF5-15C49EDA09A0}" type="presParOf" srcId="{8D5DC9E0-442D-4EA5-8A70-9B413B1D6618}" destId="{AC77514B-0541-443E-AFE6-08C360B90EC1}" srcOrd="3" destOrd="0" presId="urn:microsoft.com/office/officeart/2005/8/layout/vProcess5"/>
    <dgm:cxn modelId="{ADD06DDC-0810-4F66-9559-23B55623FC96}" type="presParOf" srcId="{8D5DC9E0-442D-4EA5-8A70-9B413B1D6618}" destId="{D5997FB6-A5FE-4C06-BF9E-64807667A1D9}" srcOrd="4" destOrd="0" presId="urn:microsoft.com/office/officeart/2005/8/layout/vProcess5"/>
    <dgm:cxn modelId="{7E19E8E9-BCA9-4771-9DC6-251D02DDC874}" type="presParOf" srcId="{8D5DC9E0-442D-4EA5-8A70-9B413B1D6618}" destId="{AE1BFBB7-50E2-4D16-953E-843707232272}" srcOrd="5" destOrd="0" presId="urn:microsoft.com/office/officeart/2005/8/layout/vProcess5"/>
    <dgm:cxn modelId="{F67E89F0-22D6-4354-AFCC-7E87BFC39B0D}" type="presParOf" srcId="{8D5DC9E0-442D-4EA5-8A70-9B413B1D6618}" destId="{6644FCA3-10A8-488E-A611-5370D9947CE6}" srcOrd="6" destOrd="0" presId="urn:microsoft.com/office/officeart/2005/8/layout/vProcess5"/>
    <dgm:cxn modelId="{7F860764-BA5C-4FA0-B83D-5E34C903ED46}" type="presParOf" srcId="{8D5DC9E0-442D-4EA5-8A70-9B413B1D6618}" destId="{68A7F326-5B22-4D58-ACED-96443716DBDA}" srcOrd="7" destOrd="0" presId="urn:microsoft.com/office/officeart/2005/8/layout/vProcess5"/>
    <dgm:cxn modelId="{94BCB27E-DD4F-4D5E-8350-028EC104536B}" type="presParOf" srcId="{8D5DC9E0-442D-4EA5-8A70-9B413B1D6618}" destId="{91D974DD-0F70-464D-8D42-3418F2999DC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0" y="0"/>
          <a:ext cx="8161017"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﴿وَحُسْنَ مَآَبٍ﴾</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a:t>
          </a:r>
          <a:r>
            <a:rPr lang="ar-SA" sz="2800" b="1" kern="1200" dirty="0">
              <a:solidFill>
                <a:schemeClr val="tx1"/>
              </a:solidFill>
              <a:latin typeface="Sakkal Majalla" panose="02000000000000000000" pitchFamily="2" charset="-78"/>
              <a:cs typeface="Sakkal Majalla" panose="02000000000000000000" pitchFamily="2" charset="-78"/>
            </a:rPr>
            <a:t>(وَحُسْنَ)</a:t>
          </a:r>
          <a:r>
            <a:rPr lang="ar-SA" sz="2800" kern="1200" dirty="0">
              <a:latin typeface="Sakkal Majalla" panose="02000000000000000000" pitchFamily="2" charset="-78"/>
              <a:cs typeface="Sakkal Majalla" panose="02000000000000000000" pitchFamily="2" charset="-78"/>
            </a:rPr>
            <a:t> </a:t>
          </a:r>
          <a:r>
            <a:rPr lang="ar-EG" sz="2800" b="1" kern="1200" dirty="0">
              <a:latin typeface="Sakkal Majalla" panose="02000000000000000000" pitchFamily="2" charset="-78"/>
              <a:cs typeface="Sakkal Majalla" panose="02000000000000000000" pitchFamily="2" charset="-78"/>
            </a:rPr>
            <a:t>منصوبة</a:t>
          </a:r>
          <a:endParaRPr lang="en-US" sz="28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26234" y="26234"/>
        <a:ext cx="7194485" cy="843234"/>
      </dsp:txXfrm>
    </dsp:sp>
    <dsp:sp modelId="{918FF342-9837-4234-8DD7-A0A2BD624B00}">
      <dsp:nvSpPr>
        <dsp:cNvPr id="0" name=""/>
        <dsp:cNvSpPr/>
      </dsp:nvSpPr>
      <dsp:spPr>
        <a:xfrm>
          <a:off x="72008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الرعد (29) </a:t>
          </a:r>
          <a:r>
            <a:rPr lang="ar-SA" sz="2800" b="1" kern="1200" dirty="0">
              <a:solidFill>
                <a:schemeClr val="tx1"/>
              </a:solidFill>
              <a:latin typeface="Sakkal Majalla" panose="02000000000000000000" pitchFamily="2" charset="-78"/>
              <a:cs typeface="Sakkal Majalla" panose="02000000000000000000" pitchFamily="2" charset="-78"/>
            </a:rPr>
            <a:t>﴿وَحُسْنُ مَآبٍ﴾</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مرفوعة</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746323" y="1071220"/>
        <a:ext cx="6806253" cy="843234"/>
      </dsp:txXfrm>
    </dsp:sp>
    <dsp:sp modelId="{AC77514B-0541-443E-AFE6-08C360B90EC1}">
      <dsp:nvSpPr>
        <dsp:cNvPr id="0" name=""/>
        <dsp:cNvSpPr/>
      </dsp:nvSpPr>
      <dsp:spPr>
        <a:xfrm>
          <a:off x="1440179"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1">
            <a:lnSpc>
              <a:spcPct val="90000"/>
            </a:lnSpc>
            <a:spcBef>
              <a:spcPct val="0"/>
            </a:spcBef>
            <a:spcAft>
              <a:spcPct val="35000"/>
            </a:spcAft>
            <a:buNone/>
          </a:pPr>
          <a:r>
            <a:rPr lang="ar-SA" sz="3100" kern="1200" dirty="0">
              <a:latin typeface="Sakkal Majalla" panose="02000000000000000000" pitchFamily="2" charset="-78"/>
              <a:cs typeface="Sakkal Majalla" panose="02000000000000000000" pitchFamily="2" charset="-78"/>
            </a:rPr>
            <a:t>(الَّذِينَ آمَنُواْ وَعَمِلُواْ الصَّالِحَاتِ طُوبَى لَهُمْ </a:t>
          </a:r>
          <a:r>
            <a:rPr lang="ar-SA" sz="3100" u="sng" kern="1200" dirty="0">
              <a:solidFill>
                <a:schemeClr val="tx1"/>
              </a:solidFill>
              <a:latin typeface="Sakkal Majalla" panose="02000000000000000000" pitchFamily="2" charset="-78"/>
              <a:cs typeface="Sakkal Majalla" panose="02000000000000000000" pitchFamily="2" charset="-78"/>
            </a:rPr>
            <a:t>وَحُسْنُ مَآبٍ</a:t>
          </a:r>
          <a:r>
            <a:rPr lang="ar-SA" sz="3100" kern="1200" dirty="0">
              <a:latin typeface="Sakkal Majalla" panose="02000000000000000000" pitchFamily="2" charset="-78"/>
              <a:cs typeface="Sakkal Majalla" panose="02000000000000000000" pitchFamily="2" charset="-78"/>
            </a:rPr>
            <a:t> (29))</a:t>
          </a:r>
          <a:endParaRPr lang="en-US" sz="3100" kern="1200" dirty="0">
            <a:latin typeface="Sakkal Majalla" panose="02000000000000000000" pitchFamily="2" charset="-78"/>
            <a:cs typeface="Sakkal Majalla" panose="02000000000000000000" pitchFamily="2" charset="-78"/>
          </a:endParaRPr>
        </a:p>
      </dsp:txBody>
      <dsp:txXfrm>
        <a:off x="1466413" y="2116206"/>
        <a:ext cx="6806253" cy="843234"/>
      </dsp:txXfrm>
    </dsp:sp>
    <dsp:sp modelId="{D5997FB6-A5FE-4C06-BF9E-64807667A1D9}">
      <dsp:nvSpPr>
        <dsp:cNvPr id="0" name=""/>
        <dsp:cNvSpPr/>
      </dsp:nvSpPr>
      <dsp:spPr>
        <a:xfrm>
          <a:off x="757881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09806" y="679241"/>
        <a:ext cx="320214" cy="438110"/>
      </dsp:txXfrm>
    </dsp:sp>
    <dsp:sp modelId="{AE1BFBB7-50E2-4D16-953E-843707232272}">
      <dsp:nvSpPr>
        <dsp:cNvPr id="0" name=""/>
        <dsp:cNvSpPr/>
      </dsp:nvSpPr>
      <dsp:spPr>
        <a:xfrm>
          <a:off x="8298900"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29896" y="1718255"/>
        <a:ext cx="320214" cy="4381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﴿وَاللَّهُ يَعْلَمُ وَأَنْتُمْ لَا تَعْلَمُونَ﴾</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النحل (74) </a:t>
          </a:r>
          <a:r>
            <a:rPr lang="ar-SA" sz="2800" b="1" kern="1200" dirty="0">
              <a:solidFill>
                <a:schemeClr val="tx1"/>
              </a:solidFill>
              <a:latin typeface="Sakkal Majalla" panose="02000000000000000000" pitchFamily="2" charset="-78"/>
              <a:cs typeface="Sakkal Majalla" panose="02000000000000000000" pitchFamily="2" charset="-78"/>
            </a:rPr>
            <a:t>﴿إِنَّ اللَّهَ يَعْلَمُ وَأَنتُمْ لاَ تَعْلَمُونَ﴾</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بهذا اللفظ</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(فَلاَ تَضْرِبُواْ لِلَّهِ الأَمْثَالَ </a:t>
          </a:r>
          <a:r>
            <a:rPr lang="ar-SA" sz="2800" u="sng" kern="1200" dirty="0">
              <a:solidFill>
                <a:schemeClr val="tx1"/>
              </a:solidFill>
              <a:latin typeface="Sakkal Majalla" panose="02000000000000000000" pitchFamily="2" charset="-78"/>
              <a:cs typeface="Sakkal Majalla" panose="02000000000000000000" pitchFamily="2" charset="-78"/>
            </a:rPr>
            <a:t>إِنَّ اللَّهَ يَعْلَمُ وَأَنتُمْ لاَ تَعْلَمُونَ</a:t>
          </a:r>
          <a:r>
            <a:rPr lang="ar-SA" sz="2800" kern="1200" dirty="0">
              <a:latin typeface="Sakkal Majalla" panose="02000000000000000000" pitchFamily="2" charset="-78"/>
              <a:cs typeface="Sakkal Majalla" panose="02000000000000000000" pitchFamily="2" charset="-78"/>
            </a:rPr>
            <a:t> (74))</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0"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كل آية فيها ذكر </a:t>
          </a:r>
          <a:r>
            <a:rPr lang="ar-SA" sz="2400" b="1" kern="1200" dirty="0">
              <a:solidFill>
                <a:schemeClr val="tx1"/>
              </a:solidFill>
              <a:latin typeface="Sakkal Majalla" panose="02000000000000000000" pitchFamily="2" charset="-78"/>
              <a:cs typeface="Sakkal Majalla" panose="02000000000000000000" pitchFamily="2" charset="-78"/>
            </a:rPr>
            <a:t>﴿ السمع والأبصار والأفئدة﴾</a:t>
          </a:r>
          <a:r>
            <a:rPr lang="ar-SA" sz="2400" kern="1200" dirty="0">
              <a:latin typeface="Sakkal Majalla" panose="02000000000000000000" pitchFamily="2" charset="-78"/>
              <a:cs typeface="Sakkal Majalla" panose="02000000000000000000" pitchFamily="2" charset="-78"/>
            </a:rPr>
            <a:t> </a:t>
          </a:r>
          <a:r>
            <a:rPr lang="ar-EG" sz="2400" kern="1200" dirty="0">
              <a:latin typeface="Sakkal Majalla" panose="02000000000000000000" pitchFamily="2" charset="-78"/>
              <a:cs typeface="Sakkal Majalla" panose="02000000000000000000" pitchFamily="2" charset="-78"/>
            </a:rPr>
            <a:t>فيعقبها </a:t>
          </a:r>
          <a:r>
            <a:rPr lang="ar-SA" sz="2400" b="1" kern="1200" dirty="0">
              <a:solidFill>
                <a:schemeClr val="tx1"/>
              </a:solidFill>
              <a:latin typeface="Sakkal Majalla" panose="02000000000000000000" pitchFamily="2" charset="-78"/>
              <a:cs typeface="Sakkal Majalla" panose="02000000000000000000" pitchFamily="2" charset="-78"/>
            </a:rPr>
            <a:t>﴿قَلِيلًا مَا تَشْكُرُونَ﴾</a:t>
          </a:r>
          <a:endParaRPr lang="en-US" sz="2800" kern="1200" dirty="0">
            <a:solidFill>
              <a:schemeClr val="tx1"/>
            </a:solidFill>
            <a:latin typeface="Sakkal Majalla" panose="02000000000000000000" pitchFamily="2" charset="-78"/>
            <a:ea typeface="+mn-ea"/>
            <a:cs typeface="Sakkal Majalla" panose="02000000000000000000" pitchFamily="2" charset="-78"/>
          </a:endParaRPr>
        </a:p>
      </dsp:txBody>
      <dsp:txXfrm>
        <a:off x="26234"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النحل (78) فيعقبها </a:t>
          </a:r>
          <a:r>
            <a:rPr lang="ar-SA" sz="2800" b="1" kern="1200" dirty="0">
              <a:solidFill>
                <a:schemeClr val="tx1"/>
              </a:solidFill>
              <a:latin typeface="Sakkal Majalla" panose="02000000000000000000" pitchFamily="2" charset="-78"/>
              <a:cs typeface="Sakkal Majalla" panose="02000000000000000000" pitchFamily="2" charset="-78"/>
            </a:rPr>
            <a:t>﴿لَعَلَّكُمْ تَشْكُرُونَ﴾</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(وَاللَّهُ أَخْرَجَكُم مِّن بُطُونِ أُمَّهَاتِكُمْ لاَ تَعْلَمُونَ شَيْئًا وَجَعَلَ لَكُمُ السَّمْعَ وَالأَبْصَارَ وَالأَفْئِدَةَ </a:t>
          </a:r>
          <a:r>
            <a:rPr lang="ar-SA" sz="2400" u="sng" kern="1200" dirty="0">
              <a:solidFill>
                <a:schemeClr val="tx1"/>
              </a:solidFill>
              <a:latin typeface="Sakkal Majalla" panose="02000000000000000000" pitchFamily="2" charset="-78"/>
              <a:cs typeface="Sakkal Majalla" panose="02000000000000000000" pitchFamily="2" charset="-78"/>
            </a:rPr>
            <a:t>لَعَلَّكُمْ تَشْكُرُونَ</a:t>
          </a:r>
          <a:r>
            <a:rPr lang="ar-SA" sz="2400" kern="1200" dirty="0">
              <a:latin typeface="Sakkal Majalla" panose="02000000000000000000" pitchFamily="2" charset="-78"/>
              <a:cs typeface="Sakkal Majalla" panose="02000000000000000000" pitchFamily="2" charset="-78"/>
            </a:rPr>
            <a:t> (78))</a:t>
          </a:r>
          <a:endParaRPr lang="en-US" sz="24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﴿وَكَفَى بِاللَّهِ وَكِيلًا﴾</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بلفظ الجلالة </a:t>
          </a:r>
          <a:r>
            <a:rPr lang="ar-SA" sz="2800" b="1" kern="1200" dirty="0">
              <a:solidFill>
                <a:schemeClr val="tx1"/>
              </a:solidFill>
              <a:latin typeface="Sakkal Majalla" panose="02000000000000000000" pitchFamily="2" charset="-78"/>
              <a:cs typeface="Sakkal Majalla" panose="02000000000000000000" pitchFamily="2" charset="-78"/>
            </a:rPr>
            <a:t>﴿اللَّه﴾</a:t>
          </a:r>
          <a:r>
            <a:rPr lang="ar-SA" sz="2800" kern="1200" dirty="0">
              <a:latin typeface="Sakkal Majalla" panose="02000000000000000000" pitchFamily="2" charset="-78"/>
              <a:cs typeface="Sakkal Majalla" panose="02000000000000000000" pitchFamily="2" charset="-78"/>
            </a:rPr>
            <a:t> </a:t>
          </a:r>
          <a:endParaRPr lang="en-US" sz="28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الإسراء (65) </a:t>
          </a:r>
          <a:r>
            <a:rPr lang="ar-SA" sz="2800" b="1" kern="1200" dirty="0">
              <a:solidFill>
                <a:schemeClr val="tx1"/>
              </a:solidFill>
              <a:latin typeface="Sakkal Majalla" panose="02000000000000000000" pitchFamily="2" charset="-78"/>
              <a:cs typeface="Sakkal Majalla" panose="02000000000000000000" pitchFamily="2" charset="-78"/>
            </a:rPr>
            <a:t>﴿وَكَفَى بِرَبِّكَ وَكِيلاً﴾</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(إِنَّ عِبَادِي لَيْسَ لَكَ عَلَيْهِمْ سُلْطَانٌ </a:t>
          </a:r>
          <a:r>
            <a:rPr lang="ar-SA" sz="2800" u="sng" kern="1200" dirty="0">
              <a:solidFill>
                <a:schemeClr val="tx1"/>
              </a:solidFill>
              <a:latin typeface="Sakkal Majalla" panose="02000000000000000000" pitchFamily="2" charset="-78"/>
              <a:cs typeface="Sakkal Majalla" panose="02000000000000000000" pitchFamily="2" charset="-78"/>
            </a:rPr>
            <a:t>وَكَفَى بِرَبِّكَ وَكِيلاً</a:t>
          </a:r>
          <a:r>
            <a:rPr lang="ar-SA" sz="2800" kern="1200" dirty="0">
              <a:latin typeface="Sakkal Majalla" panose="02000000000000000000" pitchFamily="2" charset="-78"/>
              <a:cs typeface="Sakkal Majalla" panose="02000000000000000000" pitchFamily="2" charset="-78"/>
            </a:rPr>
            <a:t> (65))</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﴿وَلَنْ تَجِدَ﴾</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أو </a:t>
          </a:r>
          <a:r>
            <a:rPr lang="ar-SA" sz="2800" b="1" kern="1200" dirty="0">
              <a:solidFill>
                <a:schemeClr val="tx1"/>
              </a:solidFill>
              <a:latin typeface="Sakkal Majalla" panose="02000000000000000000" pitchFamily="2" charset="-78"/>
              <a:cs typeface="Sakkal Majalla" panose="02000000000000000000" pitchFamily="2" charset="-78"/>
            </a:rPr>
            <a:t>﴿فَلَنْ تَجِدَ لِسُنَّةِ اللَّهِ﴾</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بلفظ </a:t>
          </a:r>
          <a:r>
            <a:rPr lang="ar-SA" sz="2800" b="1" kern="1200" dirty="0">
              <a:solidFill>
                <a:schemeClr val="tx1"/>
              </a:solidFill>
              <a:latin typeface="Sakkal Majalla" panose="02000000000000000000" pitchFamily="2" charset="-78"/>
              <a:cs typeface="Sakkal Majalla" panose="02000000000000000000" pitchFamily="2" charset="-78"/>
            </a:rPr>
            <a:t>﴿َلَنْ</a:t>
          </a:r>
          <a:r>
            <a:rPr lang="ar-EG" sz="2800" b="1" kern="1200" dirty="0">
              <a:solidFill>
                <a:schemeClr val="tx1"/>
              </a:solidFill>
              <a:latin typeface="Sakkal Majalla" panose="02000000000000000000" pitchFamily="2" charset="-78"/>
              <a:cs typeface="Sakkal Majalla" panose="02000000000000000000" pitchFamily="2" charset="-78"/>
            </a:rPr>
            <a:t>﴾</a:t>
          </a:r>
          <a:r>
            <a:rPr lang="ar-EG" sz="2800" kern="1200" dirty="0">
              <a:latin typeface="Sakkal Majalla" panose="02000000000000000000" pitchFamily="2" charset="-78"/>
              <a:cs typeface="Sakkal Majalla" panose="02000000000000000000" pitchFamily="2" charset="-78"/>
            </a:rPr>
            <a:t> </a:t>
          </a:r>
          <a:endParaRPr lang="en-US" sz="28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الإسراء (77) </a:t>
          </a:r>
          <a:r>
            <a:rPr lang="ar-SA" sz="2800" b="1" kern="1200" dirty="0">
              <a:solidFill>
                <a:schemeClr val="tx1"/>
              </a:solidFill>
              <a:latin typeface="Sakkal Majalla" panose="02000000000000000000" pitchFamily="2" charset="-78"/>
              <a:cs typeface="Sakkal Majalla" panose="02000000000000000000" pitchFamily="2" charset="-78"/>
            </a:rPr>
            <a:t>﴿وَلاَ تَجِدُ لِسُنَّتِنَا﴾</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بلفظ </a:t>
          </a:r>
          <a:r>
            <a:rPr lang="ar-EG" sz="2800" kern="1200" dirty="0">
              <a:solidFill>
                <a:schemeClr val="tx1"/>
              </a:solidFill>
              <a:latin typeface="Sakkal Majalla" panose="02000000000000000000" pitchFamily="2" charset="-78"/>
              <a:cs typeface="Sakkal Majalla" panose="02000000000000000000" pitchFamily="2" charset="-78"/>
            </a:rPr>
            <a:t>﴿</a:t>
          </a:r>
          <a:r>
            <a:rPr lang="ar-SA" sz="2800" b="1" kern="1200" dirty="0">
              <a:solidFill>
                <a:schemeClr val="tx1"/>
              </a:solidFill>
              <a:latin typeface="Sakkal Majalla" panose="02000000000000000000" pitchFamily="2" charset="-78"/>
              <a:cs typeface="Sakkal Majalla" panose="02000000000000000000" pitchFamily="2" charset="-78"/>
            </a:rPr>
            <a:t>لاَ</a:t>
          </a:r>
          <a:r>
            <a:rPr lang="ar-EG" sz="2800" kern="1200" dirty="0">
              <a:solidFill>
                <a:schemeClr val="tx1"/>
              </a:solidFill>
              <a:latin typeface="Sakkal Majalla" panose="02000000000000000000" pitchFamily="2" charset="-78"/>
              <a:cs typeface="Sakkal Majalla" panose="02000000000000000000" pitchFamily="2" charset="-78"/>
            </a:rPr>
            <a:t>﴾</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(سُنَّةَ مَن قَدْ أَرْسَلْنَا قَبْلَكَ مِن رُّسُلِنَا </a:t>
          </a:r>
          <a:r>
            <a:rPr lang="ar-SA" sz="2800" u="sng" kern="1200" dirty="0">
              <a:solidFill>
                <a:schemeClr val="tx1"/>
              </a:solidFill>
              <a:latin typeface="Sakkal Majalla" panose="02000000000000000000" pitchFamily="2" charset="-78"/>
              <a:cs typeface="Sakkal Majalla" panose="02000000000000000000" pitchFamily="2" charset="-78"/>
            </a:rPr>
            <a:t>وَلاَ تَجِدُ لِسُنَّتِنَا</a:t>
          </a:r>
          <a:r>
            <a:rPr lang="ar-SA" sz="2800" kern="1200" dirty="0">
              <a:latin typeface="Sakkal Majalla" panose="02000000000000000000" pitchFamily="2" charset="-78"/>
              <a:cs typeface="Sakkal Majalla" panose="02000000000000000000" pitchFamily="2" charset="-78"/>
            </a:rPr>
            <a:t> تَحْوِيلاً (77))</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﴿مِنْ نَخِيلٍ وَأَعْنَابٍ﴾</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بجمع </a:t>
          </a:r>
          <a:r>
            <a:rPr lang="ar-SA" sz="2800" b="1" kern="1200" dirty="0">
              <a:solidFill>
                <a:schemeClr val="tx1"/>
              </a:solidFill>
              <a:latin typeface="Sakkal Majalla" panose="02000000000000000000" pitchFamily="2" charset="-78"/>
              <a:cs typeface="Sakkal Majalla" panose="02000000000000000000" pitchFamily="2" charset="-78"/>
            </a:rPr>
            <a:t>﴿أَعْنَابٍ﴾</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الإسراء (91) </a:t>
          </a:r>
          <a:r>
            <a:rPr lang="ar-SA" sz="2800" b="1" kern="1200" dirty="0">
              <a:solidFill>
                <a:schemeClr val="tx1"/>
              </a:solidFill>
              <a:latin typeface="Sakkal Majalla" panose="02000000000000000000" pitchFamily="2" charset="-78"/>
              <a:cs typeface="Sakkal Majalla" panose="02000000000000000000" pitchFamily="2" charset="-78"/>
            </a:rPr>
            <a:t>﴿مِّن نَّخِيلٍ وَعِنَبٍ﴾</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بالإفراد</a:t>
          </a:r>
          <a:endParaRPr lang="en-US" sz="28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(أَوْ تَكُونَ لَكَ جَنَّةٌ </a:t>
          </a:r>
          <a:r>
            <a:rPr lang="ar-SA" sz="2800" u="sng" kern="1200" dirty="0">
              <a:solidFill>
                <a:schemeClr val="tx1"/>
              </a:solidFill>
              <a:latin typeface="Sakkal Majalla" panose="02000000000000000000" pitchFamily="2" charset="-78"/>
              <a:cs typeface="Sakkal Majalla" panose="02000000000000000000" pitchFamily="2" charset="-78"/>
            </a:rPr>
            <a:t>مِّن نَّخِيلٍ وَعِنَبٍ</a:t>
          </a:r>
          <a:r>
            <a:rPr lang="ar-SA" sz="2800" kern="1200" dirty="0">
              <a:latin typeface="Sakkal Majalla" panose="02000000000000000000" pitchFamily="2" charset="-78"/>
              <a:cs typeface="Sakkal Majalla" panose="02000000000000000000" pitchFamily="2" charset="-78"/>
            </a:rPr>
            <a:t> فَتُفَجِّرَ الأَنْهَارَ خِلالَهَا تَفْجِيرًا (91))</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﴿فَأَبَى أَكْثَرُ النَّاسِ إِلَّا كُفُورًا﴾</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الإسراء (99) </a:t>
          </a:r>
          <a:r>
            <a:rPr lang="ar-SA" sz="2800" b="1" kern="1200" dirty="0">
              <a:solidFill>
                <a:schemeClr val="tx1"/>
              </a:solidFill>
              <a:latin typeface="Sakkal Majalla" panose="02000000000000000000" pitchFamily="2" charset="-78"/>
              <a:cs typeface="Sakkal Majalla" panose="02000000000000000000" pitchFamily="2" charset="-78"/>
            </a:rPr>
            <a:t>﴿فَأَبَى الظَّالِمُونَ إِلاَّ كُفُورًا﴾</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(أَوَلَمْ يَرَوْا أَنَّ اللَّهَ الَّذِي خَلَقَ السَّمَاوَاتِ وَالأَرْضَ قَادِرٌ عَلَى أَن يَخْلُقَ مِثْلَهُمْ وَجَعَلَ لَهُمْ أَجَلاً لاَّ رَيْبَ فِيهِ </a:t>
          </a:r>
          <a:r>
            <a:rPr lang="ar-SA" sz="2800" u="sng" kern="1200" dirty="0">
              <a:solidFill>
                <a:schemeClr val="tx1"/>
              </a:solidFill>
              <a:latin typeface="Sakkal Majalla" panose="02000000000000000000" pitchFamily="2" charset="-78"/>
              <a:cs typeface="Sakkal Majalla" panose="02000000000000000000" pitchFamily="2" charset="-78"/>
            </a:rPr>
            <a:t>فَأَبَى الظَّالِمُونَ إِلاَّ كُفُورًا</a:t>
          </a:r>
          <a:r>
            <a:rPr lang="ar-SA" sz="2800" kern="1200" dirty="0">
              <a:latin typeface="Sakkal Majalla" panose="02000000000000000000" pitchFamily="2" charset="-78"/>
              <a:cs typeface="Sakkal Majalla" panose="02000000000000000000" pitchFamily="2" charset="-78"/>
            </a:rPr>
            <a:t> (99))</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﴿أَمْرَهُمْ بَيْنَهُمْ﴾</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a:t>
          </a:r>
          <a:endParaRPr lang="en-US" sz="28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الكهف </a:t>
          </a:r>
          <a:r>
            <a:rPr lang="ar-SA" sz="2800" b="1" kern="1200" dirty="0">
              <a:solidFill>
                <a:schemeClr val="tx1"/>
              </a:solidFill>
              <a:latin typeface="Sakkal Majalla" panose="02000000000000000000" pitchFamily="2" charset="-78"/>
              <a:cs typeface="Sakkal Majalla" panose="02000000000000000000" pitchFamily="2" charset="-78"/>
            </a:rPr>
            <a:t>﴿إِذْ يَتَنَازَعُونَ بَيْنَهُمْ أَمْرَهُمْ﴾</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بعكسها</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latin typeface="Sakkal Majalla" panose="02000000000000000000" pitchFamily="2" charset="-78"/>
              <a:cs typeface="Sakkal Majalla" panose="02000000000000000000" pitchFamily="2" charset="-78"/>
            </a:rPr>
            <a:t>(وَكَذَلِكَ أَعْثَرْنَا عَلَيْهِمْ لِيَعْلَمُوا أَنَّ وَعْدَ اللَّهِ حَقٌّ وَأَنَّ السَّاعَةَ لا رَيْبَ فِيهَا </a:t>
          </a:r>
          <a:r>
            <a:rPr lang="ar-SA" sz="2000" u="sng" kern="1200" dirty="0">
              <a:solidFill>
                <a:schemeClr val="tx1"/>
              </a:solidFill>
              <a:latin typeface="Sakkal Majalla" panose="02000000000000000000" pitchFamily="2" charset="-78"/>
              <a:cs typeface="Sakkal Majalla" panose="02000000000000000000" pitchFamily="2" charset="-78"/>
            </a:rPr>
            <a:t>إِذْ يَتَنَازَعُونَ بَيْنَهُمْ أَمْرَهُمْ</a:t>
          </a:r>
          <a:r>
            <a:rPr lang="ar-SA" sz="2000" kern="1200" dirty="0">
              <a:latin typeface="Sakkal Majalla" panose="02000000000000000000" pitchFamily="2" charset="-78"/>
              <a:cs typeface="Sakkal Majalla" panose="02000000000000000000" pitchFamily="2" charset="-78"/>
            </a:rPr>
            <a:t> فَقَالُوا ابْنُوا عَلَيْهِم بُنْيَانًا رَّبُّهُمْ أَعْلَمُ بِهِمْ قَالَ الَّذِينَ غَلَبُوا عَلَى أَمْرِهِمْ لَنَتَّخِذَنَّ عَلَيْهِم مَّسْجِدًا (21))</a:t>
          </a:r>
          <a:endParaRPr lang="en-US" sz="20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﴿أَسَاوِرَ مِنْ ذَهَبٍ وَلُؤْلُؤًا﴾</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إلا موضع الكهف</a:t>
          </a:r>
          <a:r>
            <a:rPr lang="en-US" sz="2400" b="1" kern="1200" dirty="0">
              <a:solidFill>
                <a:schemeClr val="tx1"/>
              </a:solidFill>
              <a:latin typeface="Sakkal Majalla" panose="02000000000000000000" pitchFamily="2" charset="-78"/>
              <a:cs typeface="Sakkal Majalla" panose="02000000000000000000" pitchFamily="2" charset="-78"/>
            </a:rPr>
            <a:t>)</a:t>
          </a:r>
          <a:r>
            <a:rPr lang="ar-SA" sz="2400" b="1" kern="1200" dirty="0">
              <a:solidFill>
                <a:schemeClr val="tx1"/>
              </a:solidFill>
              <a:latin typeface="Sakkal Majalla" panose="02000000000000000000" pitchFamily="2" charset="-78"/>
              <a:cs typeface="Sakkal Majalla" panose="02000000000000000000" pitchFamily="2" charset="-78"/>
            </a:rPr>
            <a:t>أَسَاوِرَ مِن ذَهَبٍ وَيَلْبَسُونَ</a:t>
          </a:r>
          <a:r>
            <a:rPr lang="en-US" sz="2400" b="1" kern="1200" dirty="0">
              <a:solidFill>
                <a:schemeClr val="tx1"/>
              </a:solidFill>
              <a:latin typeface="Sakkal Majalla" panose="02000000000000000000" pitchFamily="2" charset="-78"/>
              <a:cs typeface="Sakkal Majalla" panose="02000000000000000000" pitchFamily="2" charset="-78"/>
            </a:rPr>
            <a:t>(</a:t>
          </a:r>
          <a:r>
            <a:rPr lang="en-US" sz="2400" kern="1200" dirty="0">
              <a:solidFill>
                <a:schemeClr val="tx1"/>
              </a:solidFill>
              <a:latin typeface="Sakkal Majalla" panose="02000000000000000000" pitchFamily="2" charset="-78"/>
              <a:cs typeface="Sakkal Majalla" panose="02000000000000000000" pitchFamily="2" charset="-78"/>
            </a:rPr>
            <a:t> </a:t>
          </a:r>
          <a:r>
            <a:rPr lang="ar-EG" sz="2400" kern="1200" dirty="0">
              <a:latin typeface="Sakkal Majalla" panose="02000000000000000000" pitchFamily="2" charset="-78"/>
              <a:cs typeface="Sakkal Majalla" panose="02000000000000000000" pitchFamily="2" charset="-78"/>
            </a:rPr>
            <a:t>من غير</a:t>
          </a:r>
          <a:r>
            <a:rPr lang="ar-SA" sz="2400" b="1" kern="1200" dirty="0">
              <a:solidFill>
                <a:schemeClr val="tx1"/>
              </a:solidFill>
              <a:latin typeface="Sakkal Majalla" panose="02000000000000000000" pitchFamily="2" charset="-78"/>
              <a:cs typeface="Sakkal Majalla" panose="02000000000000000000" pitchFamily="2" charset="-78"/>
            </a:rPr>
            <a:t>﴿لُؤْلُؤًا﴾</a:t>
          </a:r>
          <a:r>
            <a:rPr lang="ar-EG" sz="2400" kern="1200" dirty="0">
              <a:solidFill>
                <a:schemeClr val="tx1"/>
              </a:solidFill>
              <a:latin typeface="Sakkal Majalla" panose="02000000000000000000" pitchFamily="2" charset="-78"/>
              <a:cs typeface="Sakkal Majalla" panose="02000000000000000000" pitchFamily="2" charset="-78"/>
            </a:rPr>
            <a:t> </a:t>
          </a:r>
          <a:r>
            <a:rPr lang="ar-EG" sz="2400" kern="1200" dirty="0">
              <a:latin typeface="Sakkal Majalla" panose="02000000000000000000" pitchFamily="2" charset="-78"/>
              <a:cs typeface="Sakkal Majalla" panose="02000000000000000000" pitchFamily="2" charset="-78"/>
            </a:rPr>
            <a:t>أول موضع</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latin typeface="Sakkal Majalla" panose="02000000000000000000" pitchFamily="2" charset="-78"/>
              <a:cs typeface="Sakkal Majalla" panose="02000000000000000000" pitchFamily="2" charset="-78"/>
            </a:rPr>
            <a:t>(أُوْلَئِكَ لَهُمْ جَنَّاتُ عَدْنٍ تَجْرِي مِن تَحْتِهِمُ الأَنْهَارُ يُحَلَّوْنَ فِيهَا مِنْ </a:t>
          </a:r>
          <a:r>
            <a:rPr lang="ar-SA" sz="2000" u="sng" kern="1200" dirty="0">
              <a:solidFill>
                <a:schemeClr val="tx1"/>
              </a:solidFill>
              <a:latin typeface="Sakkal Majalla" panose="02000000000000000000" pitchFamily="2" charset="-78"/>
              <a:cs typeface="Sakkal Majalla" panose="02000000000000000000" pitchFamily="2" charset="-78"/>
            </a:rPr>
            <a:t>أَسَاوِرَ مِن ذَهَبٍ وَيَلْبَسُونَ</a:t>
          </a:r>
          <a:r>
            <a:rPr lang="ar-SA" sz="2000" kern="1200" dirty="0">
              <a:solidFill>
                <a:schemeClr val="tx1"/>
              </a:solidFill>
              <a:latin typeface="Sakkal Majalla" panose="02000000000000000000" pitchFamily="2" charset="-78"/>
              <a:cs typeface="Sakkal Majalla" panose="02000000000000000000" pitchFamily="2" charset="-78"/>
            </a:rPr>
            <a:t> </a:t>
          </a:r>
          <a:r>
            <a:rPr lang="ar-SA" sz="2000" kern="1200" dirty="0">
              <a:latin typeface="Sakkal Majalla" panose="02000000000000000000" pitchFamily="2" charset="-78"/>
              <a:cs typeface="Sakkal Majalla" panose="02000000000000000000" pitchFamily="2" charset="-78"/>
            </a:rPr>
            <a:t>ثِيَابًا خُضْرًا مِّن سُندُسٍ وَإِسْتَبْرَقٍ مُّتَّكِئِينَ فِيهَا عَلَى الأَرَائِكِ نِعْمَ الثَّوَابُ وَحَسُنَتْ مُرْتَفَقًا (31))</a:t>
          </a:r>
          <a:endParaRPr lang="en-US" sz="20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﴿وَلَقَدْ صَرَّفْنَا﴾ </a:t>
          </a:r>
          <a:r>
            <a:rPr lang="ar-EG" sz="2800" kern="1200" dirty="0">
              <a:latin typeface="Sakkal Majalla" panose="02000000000000000000" pitchFamily="2" charset="-78"/>
              <a:cs typeface="Sakkal Majalla" panose="02000000000000000000" pitchFamily="2" charset="-78"/>
            </a:rPr>
            <a:t>أو</a:t>
          </a:r>
          <a:r>
            <a:rPr lang="ar-SA" sz="2800" b="1" kern="1200" dirty="0">
              <a:solidFill>
                <a:schemeClr val="tx1"/>
              </a:solidFill>
              <a:latin typeface="Sakkal Majalla" panose="02000000000000000000" pitchFamily="2" charset="-78"/>
              <a:cs typeface="Sakkal Majalla" panose="02000000000000000000" pitchFamily="2" charset="-78"/>
            </a:rPr>
            <a:t>﴿ضَرَبْنَا لِلنَّاسِ فِي هَذَا الْقُرْآَنِ﴾</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الكهف (54) </a:t>
          </a:r>
          <a:r>
            <a:rPr lang="ar-SA" sz="2800" b="1" kern="1200" dirty="0">
              <a:solidFill>
                <a:schemeClr val="tx1"/>
              </a:solidFill>
              <a:latin typeface="Sakkal Majalla" panose="02000000000000000000" pitchFamily="2" charset="-78"/>
              <a:cs typeface="Sakkal Majalla" panose="02000000000000000000" pitchFamily="2" charset="-78"/>
            </a:rPr>
            <a:t>﴿وَلَقَدْ صَرَّفْنَا فِي هَذَا الْقُرْآنِ لِلنَّاسِ﴾</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b="1" kern="1200" dirty="0">
              <a:latin typeface="Sakkal Majalla" panose="02000000000000000000" pitchFamily="2" charset="-78"/>
              <a:cs typeface="Sakkal Majalla" panose="02000000000000000000" pitchFamily="2" charset="-78"/>
            </a:rPr>
            <a:t>فبعكسها</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وَلَقَدْ صَرَّفْنَا فِي هَذَا الْقُرْآنِ لِلنَّاسِ</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مِن كُلِّ مَثَلٍ وَكَانَ الإِنسَانُ أَكْثَرَ شَيْءٍ جَدَلا (54))</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﴿بَيْنِي وَبَيْنَكَ﴾</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a:t>
          </a:r>
          <a:r>
            <a:rPr lang="ar-SA" sz="2800" b="1" kern="1200" dirty="0">
              <a:solidFill>
                <a:schemeClr val="tx1"/>
              </a:solidFill>
              <a:latin typeface="Sakkal Majalla" panose="02000000000000000000" pitchFamily="2" charset="-78"/>
              <a:cs typeface="Sakkal Majalla" panose="02000000000000000000" pitchFamily="2" charset="-78"/>
            </a:rPr>
            <a:t>﴿وَبَيْنَكَ﴾</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بفتح النون</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الكهف (78) </a:t>
          </a:r>
          <a:r>
            <a:rPr lang="ar-SA" sz="2800" b="1" kern="1200" dirty="0">
              <a:solidFill>
                <a:schemeClr val="tx1"/>
              </a:solidFill>
              <a:latin typeface="Sakkal Majalla" panose="02000000000000000000" pitchFamily="2" charset="-78"/>
              <a:cs typeface="Sakkal Majalla" panose="02000000000000000000" pitchFamily="2" charset="-78"/>
            </a:rPr>
            <a:t>﴿فِرَاقُ بَيْنِي وَبَيْنِكَ﴾</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بكسر النون</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(قَالَ هَذَا </a:t>
          </a:r>
          <a:r>
            <a:rPr lang="ar-SA" sz="2400" u="sng" kern="1200" dirty="0">
              <a:solidFill>
                <a:schemeClr val="tx1"/>
              </a:solidFill>
              <a:latin typeface="Sakkal Majalla" panose="02000000000000000000" pitchFamily="2" charset="-78"/>
              <a:cs typeface="Sakkal Majalla" panose="02000000000000000000" pitchFamily="2" charset="-78"/>
            </a:rPr>
            <a:t>فِرَاقُ بَيْنِي وَبَيْنِكَ</a:t>
          </a:r>
          <a:r>
            <a:rPr lang="ar-SA" sz="2400" kern="1200" dirty="0">
              <a:latin typeface="Sakkal Majalla" panose="02000000000000000000" pitchFamily="2" charset="-78"/>
              <a:cs typeface="Sakkal Majalla" panose="02000000000000000000" pitchFamily="2" charset="-78"/>
            </a:rPr>
            <a:t> سَأُنَبِّئُكَ بِتَأْوِيلِ مَا لَمْ تَسْتَطِع عَّلَيْهِ صَبْرًا (78))</a:t>
          </a:r>
          <a:endParaRPr lang="en-US" sz="24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0" y="0"/>
          <a:ext cx="8161017"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كل آية فيها ذكر </a:t>
          </a:r>
          <a:r>
            <a:rPr lang="ar-SA" sz="2400" b="1" kern="1200" dirty="0">
              <a:solidFill>
                <a:schemeClr val="tx1"/>
              </a:solidFill>
              <a:latin typeface="Sakkal Majalla" panose="02000000000000000000" pitchFamily="2" charset="-78"/>
              <a:cs typeface="Sakkal Majalla" panose="02000000000000000000" pitchFamily="2" charset="-78"/>
            </a:rPr>
            <a:t>﴿وَلَقَدِ اسْتُهْزِئَ بِرُسُلٍ مِنْ قَبْلِكَ فَحَاقَ﴾</a:t>
          </a:r>
          <a:r>
            <a:rPr lang="ar-SA" sz="2400" kern="1200" dirty="0">
              <a:latin typeface="Sakkal Majalla" panose="02000000000000000000" pitchFamily="2" charset="-78"/>
              <a:cs typeface="Sakkal Majalla" panose="02000000000000000000" pitchFamily="2" charset="-78"/>
            </a:rPr>
            <a:t> </a:t>
          </a:r>
          <a:r>
            <a:rPr lang="ar-EG" sz="2400" kern="1200" dirty="0">
              <a:latin typeface="Sakkal Majalla" panose="02000000000000000000" pitchFamily="2" charset="-78"/>
              <a:cs typeface="Sakkal Majalla" panose="02000000000000000000" pitchFamily="2" charset="-78"/>
            </a:rPr>
            <a:t>فهي بهذا اللفظ </a:t>
          </a:r>
          <a:endParaRPr lang="en-US" sz="24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26234" y="26234"/>
        <a:ext cx="7194485" cy="843234"/>
      </dsp:txXfrm>
    </dsp:sp>
    <dsp:sp modelId="{918FF342-9837-4234-8DD7-A0A2BD624B00}">
      <dsp:nvSpPr>
        <dsp:cNvPr id="0" name=""/>
        <dsp:cNvSpPr/>
      </dsp:nvSpPr>
      <dsp:spPr>
        <a:xfrm>
          <a:off x="72008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الرعد (32)</a:t>
          </a:r>
          <a:r>
            <a:rPr lang="ar-EG" sz="2800" kern="1200" dirty="0">
              <a:solidFill>
                <a:schemeClr val="tx1"/>
              </a:solidFill>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﴿فَأَمْلَيْتُ﴾ </a:t>
          </a:r>
          <a:r>
            <a:rPr lang="ar-EG" sz="2800" kern="1200" dirty="0">
              <a:latin typeface="Sakkal Majalla" panose="02000000000000000000" pitchFamily="2" charset="-78"/>
              <a:cs typeface="Sakkal Majalla" panose="02000000000000000000" pitchFamily="2" charset="-78"/>
            </a:rPr>
            <a:t>بهذا اللفظ</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746323" y="1071220"/>
        <a:ext cx="6806253" cy="843234"/>
      </dsp:txXfrm>
    </dsp:sp>
    <dsp:sp modelId="{AC77514B-0541-443E-AFE6-08C360B90EC1}">
      <dsp:nvSpPr>
        <dsp:cNvPr id="0" name=""/>
        <dsp:cNvSpPr/>
      </dsp:nvSpPr>
      <dsp:spPr>
        <a:xfrm>
          <a:off x="1440179"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وَلَقَدِ اسْتُهْزِئَ بِرُسُلٍ مِّن قَبْلِكَ فَأَمْلَيْتُ</a:t>
          </a:r>
          <a:r>
            <a:rPr lang="ar-SA" sz="2800" kern="1200" dirty="0">
              <a:latin typeface="Sakkal Majalla" panose="02000000000000000000" pitchFamily="2" charset="-78"/>
              <a:cs typeface="Sakkal Majalla" panose="02000000000000000000" pitchFamily="2" charset="-78"/>
            </a:rPr>
            <a:t> لِلَّذِينَ كَفَرُواْ ثُمَّ أَخَذْتُهُمْ فَكَيْفَ كَانَ عِقَابِ (32))</a:t>
          </a:r>
          <a:endParaRPr lang="en-US" sz="2800" kern="1200" dirty="0">
            <a:latin typeface="Sakkal Majalla" panose="02000000000000000000" pitchFamily="2" charset="-78"/>
            <a:cs typeface="Sakkal Majalla" panose="02000000000000000000" pitchFamily="2" charset="-78"/>
          </a:endParaRPr>
        </a:p>
      </dsp:txBody>
      <dsp:txXfrm>
        <a:off x="1466413" y="2116206"/>
        <a:ext cx="6806253" cy="843234"/>
      </dsp:txXfrm>
    </dsp:sp>
    <dsp:sp modelId="{D5997FB6-A5FE-4C06-BF9E-64807667A1D9}">
      <dsp:nvSpPr>
        <dsp:cNvPr id="0" name=""/>
        <dsp:cNvSpPr/>
      </dsp:nvSpPr>
      <dsp:spPr>
        <a:xfrm>
          <a:off x="757881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09806" y="679241"/>
        <a:ext cx="320214" cy="438110"/>
      </dsp:txXfrm>
    </dsp:sp>
    <dsp:sp modelId="{AE1BFBB7-50E2-4D16-953E-843707232272}">
      <dsp:nvSpPr>
        <dsp:cNvPr id="0" name=""/>
        <dsp:cNvSpPr/>
      </dsp:nvSpPr>
      <dsp:spPr>
        <a:xfrm>
          <a:off x="8298900"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29896" y="1718255"/>
        <a:ext cx="320214" cy="4381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﴿رَبِّ أَنَّى يَكُونُ لِي﴾</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إلا موضع مريم الثاني (20) </a:t>
          </a:r>
          <a:r>
            <a:rPr lang="ar-SA" sz="2400" b="1" kern="1200" dirty="0">
              <a:solidFill>
                <a:schemeClr val="tx1"/>
              </a:solidFill>
              <a:latin typeface="Sakkal Majalla" panose="02000000000000000000" pitchFamily="2" charset="-78"/>
              <a:cs typeface="Sakkal Majalla" panose="02000000000000000000" pitchFamily="2" charset="-78"/>
            </a:rPr>
            <a:t>﴿قَالَتْ أَنَّى يَكُونُ لِي غُلامٌ﴾</a:t>
          </a:r>
          <a:r>
            <a:rPr lang="ar-SA" sz="2400" kern="1200" dirty="0">
              <a:latin typeface="Sakkal Majalla" panose="02000000000000000000" pitchFamily="2" charset="-78"/>
              <a:cs typeface="Sakkal Majalla" panose="02000000000000000000" pitchFamily="2" charset="-78"/>
            </a:rPr>
            <a:t> </a:t>
          </a:r>
          <a:r>
            <a:rPr lang="ar-EG" sz="2400" kern="1200" dirty="0">
              <a:latin typeface="Sakkal Majalla" panose="02000000000000000000" pitchFamily="2" charset="-78"/>
              <a:cs typeface="Sakkal Majalla" panose="02000000000000000000" pitchFamily="2" charset="-78"/>
            </a:rPr>
            <a:t>من غير ذكر </a:t>
          </a:r>
          <a:r>
            <a:rPr lang="ar-SA" sz="2400" b="1" kern="1200" dirty="0">
              <a:latin typeface="Sakkal Majalla" panose="02000000000000000000" pitchFamily="2" charset="-78"/>
              <a:cs typeface="Sakkal Majalla" panose="02000000000000000000" pitchFamily="2" charset="-78"/>
            </a:rPr>
            <a:t>(رَبِّ)</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قَالَتْ أَنَّى يَكُونُ لِي غُلامٌ</a:t>
          </a:r>
          <a:r>
            <a:rPr lang="ar-SA" sz="2800" kern="1200" dirty="0">
              <a:latin typeface="Sakkal Majalla" panose="02000000000000000000" pitchFamily="2" charset="-78"/>
              <a:cs typeface="Sakkal Majalla" panose="02000000000000000000" pitchFamily="2" charset="-78"/>
            </a:rPr>
            <a:t> وَلَمْ يَمْسَسْنِي بَشَرٌ وَلَمْ أَكُ بَغِيًّا (20))</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﴿جَنَّاتُ عَدْنٍ يَدْخُلُونَهَا﴾</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كبداية آية 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طه (76) </a:t>
          </a:r>
          <a:r>
            <a:rPr lang="ar-SA" sz="2800" b="1" kern="1200" dirty="0">
              <a:solidFill>
                <a:schemeClr val="tx1"/>
              </a:solidFill>
              <a:latin typeface="Sakkal Majalla" panose="02000000000000000000" pitchFamily="2" charset="-78"/>
              <a:cs typeface="Sakkal Majalla" panose="02000000000000000000" pitchFamily="2" charset="-78"/>
            </a:rPr>
            <a:t>﴿جَنَّاتُ عَدْنٍ تَجْرِي﴾</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من غير </a:t>
          </a:r>
          <a:r>
            <a:rPr lang="ar-SA" sz="2800" b="1" kern="1200" dirty="0">
              <a:solidFill>
                <a:schemeClr val="tx1"/>
              </a:solidFill>
              <a:latin typeface="Sakkal Majalla" panose="02000000000000000000" pitchFamily="2" charset="-78"/>
              <a:cs typeface="Sakkal Majalla" panose="02000000000000000000" pitchFamily="2" charset="-78"/>
            </a:rPr>
            <a:t>﴿يَدْخُلُونَهَا﴾</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a:t>
          </a:r>
          <a:r>
            <a:rPr lang="ar-SA" sz="2400" u="sng" kern="1200" dirty="0">
              <a:solidFill>
                <a:schemeClr val="tx1"/>
              </a:solidFill>
              <a:latin typeface="Sakkal Majalla" panose="02000000000000000000" pitchFamily="2" charset="-78"/>
              <a:cs typeface="Sakkal Majalla" panose="02000000000000000000" pitchFamily="2" charset="-78"/>
            </a:rPr>
            <a:t>جَنَّاتُ عَدْنٍ تَجْرِي</a:t>
          </a:r>
          <a:r>
            <a:rPr lang="ar-SA" sz="2400" kern="1200" dirty="0">
              <a:latin typeface="Sakkal Majalla" panose="02000000000000000000" pitchFamily="2" charset="-78"/>
              <a:cs typeface="Sakkal Majalla" panose="02000000000000000000" pitchFamily="2" charset="-78"/>
            </a:rPr>
            <a:t> مِن تَحْتِهَا الأَنْهَارُ خَالِدِينَ فِيهَا وَذَلِكَ جَزَاء مَن تَزَكَّى (76))</a:t>
          </a:r>
          <a:endParaRPr lang="en-US" sz="24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كل آية فيها ذكر </a:t>
          </a:r>
          <a:r>
            <a:rPr lang="ar-SA" sz="2400" b="1" kern="1200" dirty="0">
              <a:solidFill>
                <a:schemeClr val="tx1"/>
              </a:solidFill>
              <a:latin typeface="Sakkal Majalla" panose="02000000000000000000" pitchFamily="2" charset="-78"/>
              <a:cs typeface="Sakkal Majalla" panose="02000000000000000000" pitchFamily="2" charset="-78"/>
            </a:rPr>
            <a:t>﴿وَأَنْزَلْنَا عَلَيْكُمُ﴾</a:t>
          </a:r>
          <a:r>
            <a:rPr lang="ar-SA" sz="2400" b="1" kern="1200" dirty="0">
              <a:latin typeface="Sakkal Majalla" panose="02000000000000000000" pitchFamily="2" charset="-78"/>
              <a:cs typeface="Sakkal Majalla" panose="02000000000000000000" pitchFamily="2" charset="-78"/>
            </a:rPr>
            <a:t> </a:t>
          </a:r>
          <a:r>
            <a:rPr lang="ar-EG" sz="2400" kern="1200" dirty="0">
              <a:latin typeface="Sakkal Majalla" panose="02000000000000000000" pitchFamily="2" charset="-78"/>
              <a:cs typeface="Sakkal Majalla" panose="02000000000000000000" pitchFamily="2" charset="-78"/>
            </a:rPr>
            <a:t>أو </a:t>
          </a:r>
          <a:r>
            <a:rPr lang="ar-SA" sz="2400" b="1" kern="1200" dirty="0">
              <a:solidFill>
                <a:schemeClr val="tx1"/>
              </a:solidFill>
              <a:latin typeface="Sakkal Majalla" panose="02000000000000000000" pitchFamily="2" charset="-78"/>
              <a:cs typeface="Sakkal Majalla" panose="02000000000000000000" pitchFamily="2" charset="-78"/>
            </a:rPr>
            <a:t>﴿وَأَنْزَلْنَا عَلَيْهِمُ الْمَنَّ وَالسَّلْوَى﴾</a:t>
          </a:r>
          <a:r>
            <a:rPr lang="ar-SA" sz="2400" kern="1200" dirty="0">
              <a:latin typeface="Sakkal Majalla" panose="02000000000000000000" pitchFamily="2" charset="-78"/>
              <a:cs typeface="Sakkal Majalla" panose="02000000000000000000" pitchFamily="2" charset="-78"/>
            </a:rPr>
            <a:t> </a:t>
          </a:r>
          <a:r>
            <a:rPr lang="ar-EG" sz="2400" kern="1200" dirty="0">
              <a:latin typeface="Sakkal Majalla" panose="02000000000000000000" pitchFamily="2" charset="-78"/>
              <a:cs typeface="Sakkal Majalla" panose="02000000000000000000" pitchFamily="2" charset="-78"/>
            </a:rPr>
            <a:t>فهي بهذا اللفظ </a:t>
          </a:r>
          <a:r>
            <a:rPr lang="ar-SA" sz="2400" b="1" kern="1200" dirty="0">
              <a:solidFill>
                <a:schemeClr val="tx1"/>
              </a:solidFill>
              <a:latin typeface="Sakkal Majalla" panose="02000000000000000000" pitchFamily="2" charset="-78"/>
              <a:cs typeface="Sakkal Majalla" panose="02000000000000000000" pitchFamily="2" charset="-78"/>
            </a:rPr>
            <a:t>﴿وَأَنْزَلْنَا﴾</a:t>
          </a:r>
          <a:r>
            <a:rPr lang="ar-SA" sz="2400" kern="1200" dirty="0">
              <a:latin typeface="Sakkal Majalla" panose="02000000000000000000" pitchFamily="2" charset="-78"/>
              <a:cs typeface="Sakkal Majalla" panose="02000000000000000000" pitchFamily="2" charset="-78"/>
            </a:rPr>
            <a:t> </a:t>
          </a:r>
          <a:endParaRPr lang="en-US" sz="24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طه (80) </a:t>
          </a:r>
          <a:r>
            <a:rPr lang="ar-SA" sz="2800" b="1" kern="1200" dirty="0">
              <a:solidFill>
                <a:schemeClr val="tx1"/>
              </a:solidFill>
              <a:latin typeface="Sakkal Majalla" panose="02000000000000000000" pitchFamily="2" charset="-78"/>
              <a:cs typeface="Sakkal Majalla" panose="02000000000000000000" pitchFamily="2" charset="-78"/>
            </a:rPr>
            <a:t>﴿وَنَزَّلْنَا عَلَيْكُمُ الْمَنَّ وَالسَّلْوَى﴾</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(يَا بَنِي إِسْرَائِيلَ قَدْ أَنجَيْنَاكُم مِّنْ عَدُوِّكُمْ وَ وَاعَدْنَاكُمْ جَانِبَ الطُّورِ الأَيْمَنَ </a:t>
          </a:r>
          <a:r>
            <a:rPr lang="ar-SA" sz="2800" u="sng" kern="1200" dirty="0">
              <a:solidFill>
                <a:schemeClr val="tx1"/>
              </a:solidFill>
              <a:latin typeface="Sakkal Majalla" panose="02000000000000000000" pitchFamily="2" charset="-78"/>
              <a:cs typeface="Sakkal Majalla" panose="02000000000000000000" pitchFamily="2" charset="-78"/>
            </a:rPr>
            <a:t>وَنَزَّلْنَا عَلَيْكُمُ الْمَنَّ وَالسَّلْوَى</a:t>
          </a:r>
          <a:r>
            <a:rPr lang="ar-SA" sz="2800" kern="1200" dirty="0">
              <a:latin typeface="Sakkal Majalla" panose="02000000000000000000" pitchFamily="2" charset="-78"/>
              <a:cs typeface="Sakkal Majalla" panose="02000000000000000000" pitchFamily="2" charset="-78"/>
            </a:rPr>
            <a:t> (80))</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﴿اهْبِطُوا﴾</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في قصة موسى فهي بهذا اللفظ </a:t>
          </a:r>
          <a:r>
            <a:rPr lang="ar-SA" sz="2800" b="1" kern="1200" dirty="0">
              <a:solidFill>
                <a:schemeClr val="tx1"/>
              </a:solidFill>
              <a:latin typeface="Sakkal Majalla" panose="02000000000000000000" pitchFamily="2" charset="-78"/>
              <a:cs typeface="Sakkal Majalla" panose="02000000000000000000" pitchFamily="2" charset="-78"/>
            </a:rPr>
            <a:t>﴿اهْبِطُوا﴾</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طه (123) </a:t>
          </a:r>
          <a:r>
            <a:rPr lang="ar-SA" sz="2800" b="1" kern="1200" dirty="0">
              <a:solidFill>
                <a:schemeClr val="tx1"/>
              </a:solidFill>
              <a:latin typeface="Sakkal Majalla" panose="02000000000000000000" pitchFamily="2" charset="-78"/>
              <a:cs typeface="Sakkal Majalla" panose="02000000000000000000" pitchFamily="2" charset="-78"/>
            </a:rPr>
            <a:t>﴿قَالَ اهْبِطَا﴾</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بالتثنية</a:t>
          </a:r>
          <a:endParaRPr lang="en-US" sz="2800" kern="1200" dirty="0">
            <a:solidFill>
              <a:schemeClr val="bg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قَالَ اهْبِطَا</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مِنْهَا جَمِيعًا بَعْضُكُمْ لِبَعْضٍ عَدُوٌّ فَإِمَّا يَأْتِيَنَّكُم مِّنِّي هُدًى فَمَنِ اتَّبَعَ هُدَايَ فَلا يَضِلُّ وَلا يَشْقَى (123))</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108194" y="-35622"/>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﴿أَوَلَمْ يَهْدِ﴾</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a:t>
          </a:r>
          <a:r>
            <a:rPr lang="ar-SA" sz="2800" b="1" kern="1200" dirty="0">
              <a:solidFill>
                <a:schemeClr val="tx1"/>
              </a:solidFill>
              <a:latin typeface="Sakkal Majalla" panose="02000000000000000000" pitchFamily="2" charset="-78"/>
              <a:cs typeface="Sakkal Majalla" panose="02000000000000000000" pitchFamily="2" charset="-78"/>
            </a:rPr>
            <a:t>﴿أَوَلَمْ﴾</a:t>
          </a:r>
          <a:r>
            <a:rPr lang="ar-SA" sz="2800" kern="1200" dirty="0">
              <a:latin typeface="Sakkal Majalla" panose="02000000000000000000" pitchFamily="2" charset="-78"/>
              <a:cs typeface="Sakkal Majalla" panose="02000000000000000000" pitchFamily="2" charset="-78"/>
            </a:rPr>
            <a:t> </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960" y="-9388"/>
        <a:ext cx="7437402" cy="843234"/>
      </dsp:txXfrm>
    </dsp:sp>
    <dsp:sp modelId="{918FF342-9837-4234-8DD7-A0A2BD624B00}">
      <dsp:nvSpPr>
        <dsp:cNvPr id="0" name=""/>
        <dsp:cNvSpPr/>
      </dsp:nvSpPr>
      <dsp:spPr>
        <a:xfrm>
          <a:off x="748673" y="1009364"/>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طه (128) </a:t>
          </a:r>
          <a:r>
            <a:rPr lang="ar-SA" sz="2800" b="1" kern="1200" dirty="0">
              <a:solidFill>
                <a:schemeClr val="tx1"/>
              </a:solidFill>
              <a:latin typeface="Sakkal Majalla" panose="02000000000000000000" pitchFamily="2" charset="-78"/>
              <a:cs typeface="Sakkal Majalla" panose="02000000000000000000" pitchFamily="2" charset="-78"/>
            </a:rPr>
            <a:t>﴿أَفَلَمْ يَهْدِ﴾</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بلفظ </a:t>
          </a:r>
          <a:r>
            <a:rPr lang="ar-SA" sz="2800" b="1" kern="1200" dirty="0">
              <a:solidFill>
                <a:schemeClr val="tx1"/>
              </a:solidFill>
              <a:latin typeface="Sakkal Majalla" panose="02000000000000000000" pitchFamily="2" charset="-78"/>
              <a:cs typeface="Sakkal Majalla" panose="02000000000000000000" pitchFamily="2" charset="-78"/>
            </a:rPr>
            <a:t>﴿أَفَلَمْ﴾</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774907" y="1035598"/>
        <a:ext cx="6806253" cy="843234"/>
      </dsp:txXfrm>
    </dsp:sp>
    <dsp:sp modelId="{AC77514B-0541-443E-AFE6-08C360B90EC1}">
      <dsp:nvSpPr>
        <dsp:cNvPr id="0" name=""/>
        <dsp:cNvSpPr/>
      </dsp:nvSpPr>
      <dsp:spPr>
        <a:xfrm>
          <a:off x="1389152" y="1983106"/>
          <a:ext cx="8320238" cy="1038190"/>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أَفَلَمْ يَهْدِ</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لَهُمْ كَمْ أَهْلَكْنَا قَبْلَهُم مِّنَ الْقُرُونِ يَمْشُونَ فِي مَسَاكِنِهِمْ إِنَّ فِي ذَلِكَ لَآيَاتٍ لِّأُولِي النُّهَى (128))</a:t>
          </a:r>
          <a:endParaRPr lang="en-US" sz="2800" kern="1200" dirty="0">
            <a:latin typeface="Sakkal Majalla" panose="02000000000000000000" pitchFamily="2" charset="-78"/>
            <a:cs typeface="Sakkal Majalla" panose="02000000000000000000" pitchFamily="2" charset="-78"/>
          </a:endParaRPr>
        </a:p>
      </dsp:txBody>
      <dsp:txXfrm>
        <a:off x="1419560" y="2013514"/>
        <a:ext cx="6931718" cy="977374"/>
      </dsp:txXfrm>
    </dsp:sp>
    <dsp:sp modelId="{D5997FB6-A5FE-4C06-BF9E-64807667A1D9}">
      <dsp:nvSpPr>
        <dsp:cNvPr id="0" name=""/>
        <dsp:cNvSpPr/>
      </dsp:nvSpPr>
      <dsp:spPr>
        <a:xfrm>
          <a:off x="7607394" y="643618"/>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38390" y="643618"/>
        <a:ext cx="320214" cy="438110"/>
      </dsp:txXfrm>
    </dsp:sp>
    <dsp:sp modelId="{AE1BFBB7-50E2-4D16-953E-843707232272}">
      <dsp:nvSpPr>
        <dsp:cNvPr id="0" name=""/>
        <dsp:cNvSpPr/>
      </dsp:nvSpPr>
      <dsp:spPr>
        <a:xfrm>
          <a:off x="8327484" y="1682633"/>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58480" y="1682633"/>
        <a:ext cx="320214" cy="4381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﴿وَمَا أَرْسَلْنَا مِنْ قَبْلِكَ﴾ </a:t>
          </a:r>
          <a:r>
            <a:rPr lang="ar-EG" sz="2800" kern="1200" dirty="0">
              <a:latin typeface="Sakkal Majalla" panose="02000000000000000000" pitchFamily="2" charset="-78"/>
              <a:cs typeface="Sakkal Majalla" panose="02000000000000000000" pitchFamily="2" charset="-78"/>
            </a:rPr>
            <a:t>فهي بهذا اللفظ </a:t>
          </a:r>
          <a:r>
            <a:rPr lang="ar-SA" sz="2800" b="1" kern="1200" dirty="0">
              <a:solidFill>
                <a:schemeClr val="tx1"/>
              </a:solidFill>
              <a:latin typeface="Sakkal Majalla" panose="02000000000000000000" pitchFamily="2" charset="-78"/>
              <a:cs typeface="Sakkal Majalla" panose="02000000000000000000" pitchFamily="2" charset="-78"/>
            </a:rPr>
            <a:t>﴿مِنَ﴾</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الأنبياء (7) </a:t>
          </a:r>
          <a:r>
            <a:rPr lang="ar-SA" sz="2800" b="1" kern="1200" dirty="0">
              <a:solidFill>
                <a:schemeClr val="tx1"/>
              </a:solidFill>
              <a:latin typeface="Sakkal Majalla" panose="02000000000000000000" pitchFamily="2" charset="-78"/>
              <a:cs typeface="Sakkal Majalla" panose="02000000000000000000" pitchFamily="2" charset="-78"/>
            </a:rPr>
            <a:t>﴿وَمَا أَرْسَلْنَا قَبْلَكَ﴾</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من غير</a:t>
          </a:r>
          <a:r>
            <a:rPr lang="ar-EG" sz="2800" kern="1200" dirty="0">
              <a:solidFill>
                <a:schemeClr val="tx1"/>
              </a:solidFill>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﴿مِنَ﴾</a:t>
          </a:r>
          <a:r>
            <a:rPr lang="ar-SA" sz="2800" kern="1200" dirty="0">
              <a:latin typeface="Sakkal Majalla" panose="02000000000000000000" pitchFamily="2" charset="-78"/>
              <a:cs typeface="Sakkal Majalla" panose="02000000000000000000" pitchFamily="2" charset="-78"/>
            </a:rPr>
            <a:t> </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الفرقان</a:t>
          </a:r>
          <a:r>
            <a:rPr lang="ar-SA" sz="2800" b="1" kern="1200" dirty="0">
              <a:solidFill>
                <a:schemeClr val="tx1"/>
              </a:solidFill>
              <a:latin typeface="Sakkal Majalla" panose="02000000000000000000" pitchFamily="2" charset="-78"/>
              <a:cs typeface="Sakkal Majalla" panose="02000000000000000000" pitchFamily="2" charset="-78"/>
            </a:rPr>
            <a:t>﴿وَمَا أَرْسَلْنَا قَبْلَكَ مِنَ الْمُرْسَلِينَ﴾</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وَمَا أَرْسَلْنَا قَبْلَكَ</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إِلاَّ رِجَالاً نُّوحِي إِلَيْهِمْ فَاسْأَلُواْ أَهْلَ الذِّكْرِ إِن كُنتُمْ لاَ تَعْلَمُونَ (7))</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243830" y="-2488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﴿وَمَنْ يَعْمَلْ مِنَ الصَّالِحَاتِ﴾</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a:t>
          </a:r>
          <a:r>
            <a:rPr lang="ar-EG" sz="2800" b="1" kern="1200" dirty="0">
              <a:latin typeface="Sakkal Majalla" panose="02000000000000000000" pitchFamily="2" charset="-78"/>
              <a:cs typeface="Sakkal Majalla" panose="02000000000000000000" pitchFamily="2" charset="-78"/>
            </a:rPr>
            <a:t>بالواو </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217596" y="1354"/>
        <a:ext cx="7437402" cy="843234"/>
      </dsp:txXfrm>
    </dsp:sp>
    <dsp:sp modelId="{918FF342-9837-4234-8DD7-A0A2BD624B00}">
      <dsp:nvSpPr>
        <dsp:cNvPr id="0" name=""/>
        <dsp:cNvSpPr/>
      </dsp:nvSpPr>
      <dsp:spPr>
        <a:xfrm>
          <a:off x="613037" y="1020105"/>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إلا موضع الأنبياء (94) </a:t>
          </a:r>
          <a:r>
            <a:rPr lang="ar-SA" sz="2800" b="1" kern="1200" dirty="0">
              <a:solidFill>
                <a:schemeClr val="tx1"/>
              </a:solidFill>
              <a:latin typeface="Sakkal Majalla" panose="02000000000000000000" pitchFamily="2" charset="-78"/>
              <a:cs typeface="Sakkal Majalla" panose="02000000000000000000" pitchFamily="2" charset="-78"/>
            </a:rPr>
            <a:t>﴿فَمَن يَعْمَلْ مِنَ الصَّالِحَاتِ﴾</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بالفاء</a:t>
          </a:r>
          <a:endParaRPr lang="en-US" sz="2800" kern="1200" dirty="0">
            <a:solidFill>
              <a:schemeClr val="bg1"/>
            </a:solidFill>
            <a:latin typeface="Sakkal Majalla" panose="02000000000000000000" pitchFamily="2" charset="-78"/>
            <a:cs typeface="Sakkal Majalla" panose="02000000000000000000" pitchFamily="2" charset="-78"/>
          </a:endParaRPr>
        </a:p>
      </dsp:txBody>
      <dsp:txXfrm>
        <a:off x="639271" y="1046339"/>
        <a:ext cx="6806253" cy="843234"/>
      </dsp:txXfrm>
    </dsp:sp>
    <dsp:sp modelId="{AC77514B-0541-443E-AFE6-08C360B90EC1}">
      <dsp:nvSpPr>
        <dsp:cNvPr id="0" name=""/>
        <dsp:cNvSpPr/>
      </dsp:nvSpPr>
      <dsp:spPr>
        <a:xfrm>
          <a:off x="982244" y="2015331"/>
          <a:ext cx="8862783" cy="995224"/>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فَمَن يَعْمَلْ مِنَ الصَّالِحَاتِ</a:t>
          </a:r>
          <a:r>
            <a:rPr lang="ar-SA" sz="2800" kern="1200" dirty="0">
              <a:latin typeface="Sakkal Majalla" panose="02000000000000000000" pitchFamily="2" charset="-78"/>
              <a:cs typeface="Sakkal Majalla" panose="02000000000000000000" pitchFamily="2" charset="-78"/>
            </a:rPr>
            <a:t> وَهُوَ مُؤْمِنٌ فَلا كُفْرَانَ لِسَعْيِهِ وَإِنَّا لَهُ كَاتِبُونَ (94))</a:t>
          </a:r>
          <a:endParaRPr lang="en-US" sz="2800" kern="1200" dirty="0">
            <a:latin typeface="Sakkal Majalla" panose="02000000000000000000" pitchFamily="2" charset="-78"/>
            <a:cs typeface="Sakkal Majalla" panose="02000000000000000000" pitchFamily="2" charset="-78"/>
          </a:endParaRPr>
        </a:p>
      </dsp:txBody>
      <dsp:txXfrm>
        <a:off x="1011393" y="2044480"/>
        <a:ext cx="7390204" cy="936926"/>
      </dsp:txXfrm>
    </dsp:sp>
    <dsp:sp modelId="{D5997FB6-A5FE-4C06-BF9E-64807667A1D9}">
      <dsp:nvSpPr>
        <dsp:cNvPr id="0" name=""/>
        <dsp:cNvSpPr/>
      </dsp:nvSpPr>
      <dsp:spPr>
        <a:xfrm>
          <a:off x="7471758" y="654360"/>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602754" y="654360"/>
        <a:ext cx="320214" cy="438110"/>
      </dsp:txXfrm>
    </dsp:sp>
    <dsp:sp modelId="{AE1BFBB7-50E2-4D16-953E-843707232272}">
      <dsp:nvSpPr>
        <dsp:cNvPr id="0" name=""/>
        <dsp:cNvSpPr/>
      </dsp:nvSpPr>
      <dsp:spPr>
        <a:xfrm>
          <a:off x="8191848" y="169337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322844" y="1693375"/>
        <a:ext cx="320214" cy="43811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﴿قُلْ إِنَّمَا أَنَا بَشَرٌ مِثْلُكُمْ يُوحَى إِلَيَّ﴾</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r>
            <a:rPr lang="ar-EG" sz="2800" b="1" kern="1200" dirty="0">
              <a:latin typeface="Sakkal Majalla" panose="02000000000000000000" pitchFamily="2" charset="-78"/>
              <a:cs typeface="Sakkal Majalla" panose="02000000000000000000" pitchFamily="2" charset="-78"/>
            </a:rPr>
            <a:t> </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إلا موضع الأنبياء (108) </a:t>
          </a:r>
          <a:r>
            <a:rPr lang="ar-SA" sz="2400" b="1" kern="1200" dirty="0">
              <a:solidFill>
                <a:schemeClr val="tx1"/>
              </a:solidFill>
              <a:latin typeface="Sakkal Majalla" panose="02000000000000000000" pitchFamily="2" charset="-78"/>
              <a:cs typeface="Sakkal Majalla" panose="02000000000000000000" pitchFamily="2" charset="-78"/>
            </a:rPr>
            <a:t>﴿قُلْ إِنَّمَا يُوحَى إِلَيَّ﴾</a:t>
          </a:r>
          <a:r>
            <a:rPr lang="ar-SA" sz="2400" b="1" kern="1200" dirty="0">
              <a:latin typeface="Sakkal Majalla" panose="02000000000000000000" pitchFamily="2" charset="-78"/>
              <a:cs typeface="Sakkal Majalla" panose="02000000000000000000" pitchFamily="2" charset="-78"/>
            </a:rPr>
            <a:t> </a:t>
          </a:r>
          <a:r>
            <a:rPr lang="ar-EG" sz="2400" kern="1200" dirty="0">
              <a:latin typeface="Sakkal Majalla" panose="02000000000000000000" pitchFamily="2" charset="-78"/>
              <a:cs typeface="Sakkal Majalla" panose="02000000000000000000" pitchFamily="2" charset="-78"/>
            </a:rPr>
            <a:t>من غير</a:t>
          </a:r>
          <a:r>
            <a:rPr lang="ar-SA" sz="2400" b="1" kern="1200" dirty="0">
              <a:solidFill>
                <a:schemeClr val="tx1"/>
              </a:solidFill>
              <a:latin typeface="Sakkal Majalla" panose="02000000000000000000" pitchFamily="2" charset="-78"/>
              <a:cs typeface="Sakkal Majalla" panose="02000000000000000000" pitchFamily="2" charset="-78"/>
            </a:rPr>
            <a:t>﴿أَنَا بَشَرٌ مِثْلُكُمْ﴾</a:t>
          </a:r>
          <a:endParaRPr lang="en-US" sz="24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قُلْ إِنَّمَا يُوحَى إِلَيَّ</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أَنَّمَا إِلَهُكُمْ إِلَهٌ وَاحِدٌ فَهَلْ أَنتُم مُّسْلِمُونَ (108))</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257643" y="-15784"/>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﴿ذَلِكَ بِمَا قَدَّمَتْ أَيْدِيكُمْ﴾</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r>
            <a:rPr lang="ar-EG" sz="2800" b="1" kern="1200" dirty="0">
              <a:latin typeface="Sakkal Majalla" panose="02000000000000000000" pitchFamily="2" charset="-78"/>
              <a:cs typeface="Sakkal Majalla" panose="02000000000000000000" pitchFamily="2" charset="-78"/>
            </a:rPr>
            <a:t> بالجمع</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231409" y="10450"/>
        <a:ext cx="7437402" cy="843234"/>
      </dsp:txXfrm>
    </dsp:sp>
    <dsp:sp modelId="{918FF342-9837-4234-8DD7-A0A2BD624B00}">
      <dsp:nvSpPr>
        <dsp:cNvPr id="0" name=""/>
        <dsp:cNvSpPr/>
      </dsp:nvSpPr>
      <dsp:spPr>
        <a:xfrm>
          <a:off x="599225" y="1029201"/>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الحج (10) </a:t>
          </a:r>
          <a:r>
            <a:rPr lang="ar-SA" sz="2800" b="1" kern="1200" dirty="0">
              <a:solidFill>
                <a:schemeClr val="tx1"/>
              </a:solidFill>
              <a:latin typeface="Sakkal Majalla" panose="02000000000000000000" pitchFamily="2" charset="-78"/>
              <a:cs typeface="Sakkal Majalla" panose="02000000000000000000" pitchFamily="2" charset="-78"/>
            </a:rPr>
            <a:t>﴿ذَلِكَ بِمَا قَدَّمَتْ يَدَاكَ﴾</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بالإفراد</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625459" y="1055435"/>
        <a:ext cx="6806253" cy="843234"/>
      </dsp:txXfrm>
    </dsp:sp>
    <dsp:sp modelId="{AC77514B-0541-443E-AFE6-08C360B90EC1}">
      <dsp:nvSpPr>
        <dsp:cNvPr id="0" name=""/>
        <dsp:cNvSpPr/>
      </dsp:nvSpPr>
      <dsp:spPr>
        <a:xfrm>
          <a:off x="940806" y="2042618"/>
          <a:ext cx="8918033" cy="958840"/>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ذَلِكَ بِمَا قَدَّمَتْ يَدَاكَ</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وَأَنَّ اللَّهَ لَيْسَ بِظَلاَّمٍ لِّلْعَبِيدِ (10))</a:t>
          </a:r>
          <a:endParaRPr lang="en-US" sz="2800" kern="1200" dirty="0">
            <a:latin typeface="Sakkal Majalla" panose="02000000000000000000" pitchFamily="2" charset="-78"/>
            <a:cs typeface="Sakkal Majalla" panose="02000000000000000000" pitchFamily="2" charset="-78"/>
          </a:endParaRPr>
        </a:p>
      </dsp:txBody>
      <dsp:txXfrm>
        <a:off x="968889" y="2070701"/>
        <a:ext cx="7438770" cy="902674"/>
      </dsp:txXfrm>
    </dsp:sp>
    <dsp:sp modelId="{D5997FB6-A5FE-4C06-BF9E-64807667A1D9}">
      <dsp:nvSpPr>
        <dsp:cNvPr id="0" name=""/>
        <dsp:cNvSpPr/>
      </dsp:nvSpPr>
      <dsp:spPr>
        <a:xfrm>
          <a:off x="7457946" y="663456"/>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588942" y="663456"/>
        <a:ext cx="320214" cy="438110"/>
      </dsp:txXfrm>
    </dsp:sp>
    <dsp:sp modelId="{AE1BFBB7-50E2-4D16-953E-843707232272}">
      <dsp:nvSpPr>
        <dsp:cNvPr id="0" name=""/>
        <dsp:cNvSpPr/>
      </dsp:nvSpPr>
      <dsp:spPr>
        <a:xfrm>
          <a:off x="8178035" y="1702471"/>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309031" y="1702471"/>
        <a:ext cx="320214" cy="43811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276332" y="-672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﴿إِلَى صِرَاطِ الْعَزِيزِ الْحَمِيدِ﴾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250098" y="19514"/>
        <a:ext cx="7437402" cy="843234"/>
      </dsp:txXfrm>
    </dsp:sp>
    <dsp:sp modelId="{918FF342-9837-4234-8DD7-A0A2BD624B00}">
      <dsp:nvSpPr>
        <dsp:cNvPr id="0" name=""/>
        <dsp:cNvSpPr/>
      </dsp:nvSpPr>
      <dsp:spPr>
        <a:xfrm>
          <a:off x="580536" y="103826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الحج (24) </a:t>
          </a:r>
          <a:r>
            <a:rPr lang="ar-SA" sz="2800" b="1" kern="1200" dirty="0">
              <a:solidFill>
                <a:schemeClr val="tx1"/>
              </a:solidFill>
              <a:latin typeface="Sakkal Majalla" panose="02000000000000000000" pitchFamily="2" charset="-78"/>
              <a:cs typeface="Sakkal Majalla" panose="02000000000000000000" pitchFamily="2" charset="-78"/>
            </a:rPr>
            <a:t>﴿إِلَى صِرَاطِ الْحَمِيدِ﴾ </a:t>
          </a:r>
          <a:r>
            <a:rPr lang="ar-EG" sz="2800" kern="1200" dirty="0">
              <a:latin typeface="Sakkal Majalla" panose="02000000000000000000" pitchFamily="2" charset="-78"/>
              <a:cs typeface="Sakkal Majalla" panose="02000000000000000000" pitchFamily="2" charset="-78"/>
            </a:rPr>
            <a:t>من غير </a:t>
          </a:r>
          <a:r>
            <a:rPr lang="ar-SA" sz="2800" b="1" kern="1200" dirty="0">
              <a:solidFill>
                <a:schemeClr val="tx1"/>
              </a:solidFill>
              <a:latin typeface="Sakkal Majalla" panose="02000000000000000000" pitchFamily="2" charset="-78"/>
              <a:cs typeface="Sakkal Majalla" panose="02000000000000000000" pitchFamily="2" charset="-78"/>
            </a:rPr>
            <a:t>﴿الْعَزِيزِ﴾</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606770" y="1064500"/>
        <a:ext cx="6806253" cy="843234"/>
      </dsp:txXfrm>
    </dsp:sp>
    <dsp:sp modelId="{AC77514B-0541-443E-AFE6-08C360B90EC1}">
      <dsp:nvSpPr>
        <dsp:cNvPr id="0" name=""/>
        <dsp:cNvSpPr/>
      </dsp:nvSpPr>
      <dsp:spPr>
        <a:xfrm>
          <a:off x="884740" y="2069812"/>
          <a:ext cx="8992788" cy="92258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(وَهُدُوا إِلَى الطَّيِّبِ مِنَ الْقَوْلِ وَهُدُوا </a:t>
          </a:r>
          <a:r>
            <a:rPr lang="ar-SA" sz="2800" u="sng" kern="1200" dirty="0">
              <a:solidFill>
                <a:schemeClr val="tx1"/>
              </a:solidFill>
              <a:latin typeface="Sakkal Majalla" panose="02000000000000000000" pitchFamily="2" charset="-78"/>
              <a:cs typeface="Sakkal Majalla" panose="02000000000000000000" pitchFamily="2" charset="-78"/>
            </a:rPr>
            <a:t>إِلَى صِرَاطِ الْحَمِيدِ</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(24))</a:t>
          </a:r>
          <a:endParaRPr lang="en-US" sz="2800" kern="1200" dirty="0">
            <a:latin typeface="Sakkal Majalla" panose="02000000000000000000" pitchFamily="2" charset="-78"/>
            <a:cs typeface="Sakkal Majalla" panose="02000000000000000000" pitchFamily="2" charset="-78"/>
          </a:endParaRPr>
        </a:p>
      </dsp:txBody>
      <dsp:txXfrm>
        <a:off x="911762" y="2096834"/>
        <a:ext cx="7503717" cy="868538"/>
      </dsp:txXfrm>
    </dsp:sp>
    <dsp:sp modelId="{D5997FB6-A5FE-4C06-BF9E-64807667A1D9}">
      <dsp:nvSpPr>
        <dsp:cNvPr id="0" name=""/>
        <dsp:cNvSpPr/>
      </dsp:nvSpPr>
      <dsp:spPr>
        <a:xfrm>
          <a:off x="7439257" y="67252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570253" y="672521"/>
        <a:ext cx="320214" cy="438110"/>
      </dsp:txXfrm>
    </dsp:sp>
    <dsp:sp modelId="{AE1BFBB7-50E2-4D16-953E-843707232272}">
      <dsp:nvSpPr>
        <dsp:cNvPr id="0" name=""/>
        <dsp:cNvSpPr/>
      </dsp:nvSpPr>
      <dsp:spPr>
        <a:xfrm>
          <a:off x="8159347" y="171153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290343" y="1711535"/>
        <a:ext cx="320214" cy="438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﴿شَدِيدِ الْعِقَابِ﴾</a:t>
          </a:r>
          <a:r>
            <a:rPr lang="ar-SA" sz="2800" kern="1200" dirty="0">
              <a:latin typeface="Sakkal Majalla" panose="02000000000000000000" pitchFamily="2" charset="-78"/>
              <a:cs typeface="Sakkal Majalla" panose="02000000000000000000" pitchFamily="2" charset="-78"/>
            </a:rPr>
            <a:t> 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الرعد (6) </a:t>
          </a:r>
          <a:r>
            <a:rPr lang="ar-SA" sz="2800" b="1" kern="1200" dirty="0">
              <a:solidFill>
                <a:schemeClr val="tx1"/>
              </a:solidFill>
              <a:latin typeface="Sakkal Majalla" panose="02000000000000000000" pitchFamily="2" charset="-78"/>
              <a:cs typeface="Sakkal Majalla" panose="02000000000000000000" pitchFamily="2" charset="-78"/>
            </a:rPr>
            <a:t>﴿لَشَدِيدُ الْعِقَابِ﴾</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b="1" kern="1200" dirty="0">
              <a:latin typeface="Sakkal Majalla" panose="02000000000000000000" pitchFamily="2" charset="-78"/>
              <a:cs typeface="Sakkal Majalla" panose="02000000000000000000" pitchFamily="2" charset="-78"/>
            </a:rPr>
            <a:t>باللام</a:t>
          </a:r>
          <a:r>
            <a:rPr lang="ar-SA" sz="2800" kern="1200" dirty="0">
              <a:latin typeface="Sakkal Majalla" panose="02000000000000000000" pitchFamily="2" charset="-78"/>
              <a:cs typeface="Sakkal Majalla" panose="02000000000000000000" pitchFamily="2" charset="-78"/>
            </a:rPr>
            <a:t>  و موضع الرعد (13) </a:t>
          </a:r>
          <a:r>
            <a:rPr lang="ar-SA" sz="2800" b="1" kern="1200" dirty="0">
              <a:solidFill>
                <a:schemeClr val="tx1"/>
              </a:solidFill>
              <a:latin typeface="Sakkal Majalla" panose="02000000000000000000" pitchFamily="2" charset="-78"/>
              <a:cs typeface="Sakkal Majalla" panose="02000000000000000000" pitchFamily="2" charset="-78"/>
            </a:rPr>
            <a:t>(شَدِيدُ الْمِحَالِ) </a:t>
          </a:r>
          <a:r>
            <a:rPr lang="ar-EG" sz="2800" kern="1200" dirty="0">
              <a:latin typeface="Sakkal Majalla" panose="02000000000000000000" pitchFamily="2" charset="-78"/>
              <a:cs typeface="Sakkal Majalla" panose="02000000000000000000" pitchFamily="2" charset="-78"/>
            </a:rPr>
            <a:t>و</a:t>
          </a:r>
          <a:r>
            <a:rPr lang="ar-SA" sz="2800" kern="1200" dirty="0">
              <a:latin typeface="Sakkal Majalla" panose="02000000000000000000" pitchFamily="2" charset="-78"/>
              <a:cs typeface="Sakkal Majalla" panose="02000000000000000000" pitchFamily="2" charset="-78"/>
            </a:rPr>
            <a:t> موضع البقرة الأول ( 165 ) </a:t>
          </a:r>
          <a:r>
            <a:rPr lang="ar-SA" sz="2800" b="1" kern="1200" dirty="0">
              <a:solidFill>
                <a:schemeClr val="tx1"/>
              </a:solidFill>
              <a:latin typeface="Sakkal Majalla" panose="02000000000000000000" pitchFamily="2" charset="-78"/>
              <a:cs typeface="Sakkal Majalla" panose="02000000000000000000" pitchFamily="2" charset="-78"/>
            </a:rPr>
            <a:t>﴿شَدِيدُ الْعَذَابِ﴾</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(وَيَسْتَعْجِلُونَكَ بِالسَّيِّئَةِ قَبْلَ الْحَسَنَةِ وَقَدْ خَلَتْ مِنْ قَبْلِهِمُ الْمَثُلاتُ وَإِنَّ رَبَّكَ لَذُو مَغْفِرَةٍ لِلنَّاسِ عَلَى ظُلْمِهِمْ وَإِنَّ رَبَّكَ</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u="sng" kern="1200" dirty="0">
              <a:solidFill>
                <a:schemeClr val="tx1"/>
              </a:solidFill>
              <a:latin typeface="Sakkal Majalla" panose="02000000000000000000" pitchFamily="2" charset="-78"/>
              <a:cs typeface="Sakkal Majalla" panose="02000000000000000000" pitchFamily="2" charset="-78"/>
            </a:rPr>
            <a:t>لَشَدِيدُ الْعِقَابِ</a:t>
          </a:r>
          <a:r>
            <a:rPr lang="ar-SA" sz="2800" kern="1200" dirty="0">
              <a:latin typeface="Sakkal Majalla" panose="02000000000000000000" pitchFamily="2" charset="-78"/>
              <a:cs typeface="Sakkal Majalla" panose="02000000000000000000" pitchFamily="2" charset="-78"/>
            </a:rPr>
            <a:t> (6))</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498285" y="1718255"/>
        <a:ext cx="320214" cy="43811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342823"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كل آية فيها ذكر </a:t>
          </a:r>
          <a:r>
            <a:rPr lang="ar-SA" sz="2400" b="1" kern="1200" dirty="0">
              <a:solidFill>
                <a:schemeClr val="tx1"/>
              </a:solidFill>
              <a:latin typeface="Sakkal Majalla" panose="02000000000000000000" pitchFamily="2" charset="-78"/>
              <a:cs typeface="Sakkal Majalla" panose="02000000000000000000" pitchFamily="2" charset="-78"/>
            </a:rPr>
            <a:t>﴿الَّذِينَ كَفَرُوا وَصَدُّوا عَنْ سَبِيلِ اللَّهِ﴾</a:t>
          </a:r>
          <a:r>
            <a:rPr lang="ar-SA" sz="2400" kern="1200" dirty="0">
              <a:solidFill>
                <a:schemeClr val="tx1"/>
              </a:solidFill>
              <a:latin typeface="Sakkal Majalla" panose="02000000000000000000" pitchFamily="2" charset="-78"/>
              <a:cs typeface="Sakkal Majalla" panose="02000000000000000000" pitchFamily="2" charset="-78"/>
            </a:rPr>
            <a:t> </a:t>
          </a:r>
          <a:r>
            <a:rPr lang="ar-EG" sz="2400" kern="1200" dirty="0">
              <a:latin typeface="Sakkal Majalla" panose="02000000000000000000" pitchFamily="2" charset="-78"/>
              <a:cs typeface="Sakkal Majalla" panose="02000000000000000000" pitchFamily="2" charset="-78"/>
            </a:rPr>
            <a:t>فهي بهذا اللفظ</a:t>
          </a:r>
          <a:endParaRPr lang="en-US" sz="24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316589" y="26234"/>
        <a:ext cx="7437402" cy="843234"/>
      </dsp:txXfrm>
    </dsp:sp>
    <dsp:sp modelId="{918FF342-9837-4234-8DD7-A0A2BD624B00}">
      <dsp:nvSpPr>
        <dsp:cNvPr id="0" name=""/>
        <dsp:cNvSpPr/>
      </dsp:nvSpPr>
      <dsp:spPr>
        <a:xfrm>
          <a:off x="514044"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الحج (25) </a:t>
          </a:r>
          <a:r>
            <a:rPr lang="ar-SA" sz="2800" b="1" kern="1200" dirty="0">
              <a:solidFill>
                <a:schemeClr val="tx1"/>
              </a:solidFill>
              <a:latin typeface="Sakkal Majalla" panose="02000000000000000000" pitchFamily="2" charset="-78"/>
              <a:cs typeface="Sakkal Majalla" panose="02000000000000000000" pitchFamily="2" charset="-78"/>
            </a:rPr>
            <a:t>﴿إِنَّ الَّذِينَ كَفَرُوا وَيَصُدُّونَ عَن سَبِيلِ﴾</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540278" y="1071220"/>
        <a:ext cx="6806253" cy="843234"/>
      </dsp:txXfrm>
    </dsp:sp>
    <dsp:sp modelId="{AC77514B-0541-443E-AFE6-08C360B90EC1}">
      <dsp:nvSpPr>
        <dsp:cNvPr id="0" name=""/>
        <dsp:cNvSpPr/>
      </dsp:nvSpPr>
      <dsp:spPr>
        <a:xfrm>
          <a:off x="685265" y="2089972"/>
          <a:ext cx="9258755"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a:t>
          </a:r>
          <a:r>
            <a:rPr lang="ar-SA" sz="2400" u="sng" kern="1200" dirty="0">
              <a:solidFill>
                <a:schemeClr val="tx1"/>
              </a:solidFill>
              <a:latin typeface="Sakkal Majalla" panose="02000000000000000000" pitchFamily="2" charset="-78"/>
              <a:cs typeface="Sakkal Majalla" panose="02000000000000000000" pitchFamily="2" charset="-78"/>
            </a:rPr>
            <a:t>إِنَّ الَّذِينَ كَفَرُوا وَيَصُدُّونَ عَن سَبِيلِ</a:t>
          </a:r>
          <a:r>
            <a:rPr lang="ar-SA" sz="2400" kern="1200" dirty="0">
              <a:solidFill>
                <a:schemeClr val="tx1"/>
              </a:solidFill>
              <a:latin typeface="Sakkal Majalla" panose="02000000000000000000" pitchFamily="2" charset="-78"/>
              <a:cs typeface="Sakkal Majalla" panose="02000000000000000000" pitchFamily="2" charset="-78"/>
            </a:rPr>
            <a:t> </a:t>
          </a:r>
          <a:r>
            <a:rPr lang="ar-SA" sz="2400" kern="1200" dirty="0">
              <a:latin typeface="Sakkal Majalla" panose="02000000000000000000" pitchFamily="2" charset="-78"/>
              <a:cs typeface="Sakkal Majalla" panose="02000000000000000000" pitchFamily="2" charset="-78"/>
            </a:rPr>
            <a:t>اللَّهِ وَالْمَسْجِدِ الْحَرَامِ الَّذِي جَعَلْنَاهُ لِلنَّاسِ سَوَاء الْعَاكِفُ فِيهِ وَالْبَادِ وَمَن يُرِدْ فِيهِ بِإِلْحَادٍ بِظُلْمٍ نُذِقْهُ مِنْ عَذَابٍ أَلِيمٍ (25))</a:t>
          </a:r>
          <a:endParaRPr lang="en-US" sz="2400" kern="1200" dirty="0">
            <a:latin typeface="Sakkal Majalla" panose="02000000000000000000" pitchFamily="2" charset="-78"/>
            <a:cs typeface="Sakkal Majalla" panose="02000000000000000000" pitchFamily="2" charset="-78"/>
          </a:endParaRPr>
        </a:p>
      </dsp:txBody>
      <dsp:txXfrm>
        <a:off x="711499" y="2116206"/>
        <a:ext cx="7728819" cy="843234"/>
      </dsp:txXfrm>
    </dsp:sp>
    <dsp:sp modelId="{D5997FB6-A5FE-4C06-BF9E-64807667A1D9}">
      <dsp:nvSpPr>
        <dsp:cNvPr id="0" name=""/>
        <dsp:cNvSpPr/>
      </dsp:nvSpPr>
      <dsp:spPr>
        <a:xfrm>
          <a:off x="7372765"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503761" y="679241"/>
        <a:ext cx="320214" cy="438110"/>
      </dsp:txXfrm>
    </dsp:sp>
    <dsp:sp modelId="{AE1BFBB7-50E2-4D16-953E-843707232272}">
      <dsp:nvSpPr>
        <dsp:cNvPr id="0" name=""/>
        <dsp:cNvSpPr/>
      </dsp:nvSpPr>
      <dsp:spPr>
        <a:xfrm>
          <a:off x="8092855"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223851" y="1718255"/>
        <a:ext cx="320214" cy="43811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356962" y="-45049"/>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﴿وَكَأَيِّنْ﴾</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a:t>
          </a:r>
          <a:r>
            <a:rPr lang="ar-EG" sz="2800" b="1" kern="1200" dirty="0">
              <a:latin typeface="Sakkal Majalla" panose="02000000000000000000" pitchFamily="2" charset="-78"/>
              <a:cs typeface="Sakkal Majalla" panose="02000000000000000000" pitchFamily="2" charset="-78"/>
            </a:rPr>
            <a:t>بالواو</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330728" y="-18815"/>
        <a:ext cx="7437402" cy="843234"/>
      </dsp:txXfrm>
    </dsp:sp>
    <dsp:sp modelId="{918FF342-9837-4234-8DD7-A0A2BD624B00}">
      <dsp:nvSpPr>
        <dsp:cNvPr id="0" name=""/>
        <dsp:cNvSpPr/>
      </dsp:nvSpPr>
      <dsp:spPr>
        <a:xfrm>
          <a:off x="499905" y="99993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الحج الأول (45)</a:t>
          </a:r>
          <a:r>
            <a:rPr lang="ar-SA"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﴿فَكَأَيِّن﴾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بالفاء</a:t>
          </a:r>
          <a:endParaRPr lang="en-US" sz="2800" kern="1200" dirty="0">
            <a:solidFill>
              <a:schemeClr val="bg1"/>
            </a:solidFill>
            <a:latin typeface="Sakkal Majalla" panose="02000000000000000000" pitchFamily="2" charset="-78"/>
            <a:cs typeface="Sakkal Majalla" panose="02000000000000000000" pitchFamily="2" charset="-78"/>
          </a:endParaRPr>
        </a:p>
      </dsp:txBody>
      <dsp:txXfrm>
        <a:off x="526139" y="1026170"/>
        <a:ext cx="6806253" cy="843234"/>
      </dsp:txXfrm>
    </dsp:sp>
    <dsp:sp modelId="{AC77514B-0541-443E-AFE6-08C360B90EC1}">
      <dsp:nvSpPr>
        <dsp:cNvPr id="0" name=""/>
        <dsp:cNvSpPr/>
      </dsp:nvSpPr>
      <dsp:spPr>
        <a:xfrm>
          <a:off x="642848" y="1954824"/>
          <a:ext cx="9315311" cy="1075899"/>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فَكَأَيِّن</a:t>
          </a:r>
          <a:r>
            <a:rPr lang="ar-SA" sz="2800" kern="1200" dirty="0">
              <a:latin typeface="Sakkal Majalla" panose="02000000000000000000" pitchFamily="2" charset="-78"/>
              <a:cs typeface="Sakkal Majalla" panose="02000000000000000000" pitchFamily="2" charset="-78"/>
            </a:rPr>
            <a:t> مِّن قَرْيَةٍ أَهْلَكْنَاهَا وَهِيَ ظَالِمَةٌ فَهِيَ خَاوِيَةٌ عَلَى عُرُوشِهَا وَبِئْرٍ مُّعَطَّلَةٍ وَقَصْرٍ مَّشِيدٍ (45))</a:t>
          </a:r>
          <a:endParaRPr lang="en-US" sz="2800" kern="1200" dirty="0">
            <a:latin typeface="Sakkal Majalla" panose="02000000000000000000" pitchFamily="2" charset="-78"/>
            <a:cs typeface="Sakkal Majalla" panose="02000000000000000000" pitchFamily="2" charset="-78"/>
          </a:endParaRPr>
        </a:p>
      </dsp:txBody>
      <dsp:txXfrm>
        <a:off x="674360" y="1986336"/>
        <a:ext cx="7765794" cy="1012875"/>
      </dsp:txXfrm>
    </dsp:sp>
    <dsp:sp modelId="{D5997FB6-A5FE-4C06-BF9E-64807667A1D9}">
      <dsp:nvSpPr>
        <dsp:cNvPr id="0" name=""/>
        <dsp:cNvSpPr/>
      </dsp:nvSpPr>
      <dsp:spPr>
        <a:xfrm>
          <a:off x="7358626" y="63419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489622" y="634191"/>
        <a:ext cx="320214" cy="438110"/>
      </dsp:txXfrm>
    </dsp:sp>
    <dsp:sp modelId="{AE1BFBB7-50E2-4D16-953E-843707232272}">
      <dsp:nvSpPr>
        <dsp:cNvPr id="0" name=""/>
        <dsp:cNvSpPr/>
      </dsp:nvSpPr>
      <dsp:spPr>
        <a:xfrm>
          <a:off x="8078716" y="1673206"/>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209712" y="1673206"/>
        <a:ext cx="320214" cy="43811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﴿هُوَ الْغَنِيُّ الْحَمِيدُ﴾</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الحج (64)</a:t>
          </a:r>
          <a:r>
            <a:rPr lang="ar-EG" sz="2800" b="1" kern="1200" dirty="0">
              <a:latin typeface="Sakkal Majalla" panose="02000000000000000000" pitchFamily="2" charset="-78"/>
              <a:cs typeface="Sakkal Majalla" panose="02000000000000000000" pitchFamily="2" charset="-78"/>
            </a:rPr>
            <a:t> </a:t>
          </a:r>
          <a:r>
            <a:rPr lang="ar-SA" sz="2800" b="1" kern="1200" dirty="0">
              <a:latin typeface="Sakkal Majalla" panose="02000000000000000000" pitchFamily="2" charset="-78"/>
              <a:cs typeface="Sakkal Majalla" panose="02000000000000000000" pitchFamily="2" charset="-78"/>
            </a:rPr>
            <a:t>﴿</a:t>
          </a:r>
          <a:r>
            <a:rPr lang="ar-SA" sz="2800" b="1" kern="1200" dirty="0">
              <a:solidFill>
                <a:schemeClr val="tx1"/>
              </a:solidFill>
              <a:latin typeface="Sakkal Majalla" panose="02000000000000000000" pitchFamily="2" charset="-78"/>
              <a:cs typeface="Sakkal Majalla" panose="02000000000000000000" pitchFamily="2" charset="-78"/>
            </a:rPr>
            <a:t>لَهُوَ الْغَنِيُّ الْحَمِيدُ﴾</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باللام </a:t>
          </a:r>
          <a:r>
            <a:rPr lang="ar-SA" sz="2800" b="1" kern="1200" dirty="0">
              <a:solidFill>
                <a:schemeClr val="tx1"/>
              </a:solidFill>
              <a:latin typeface="Sakkal Majalla" panose="02000000000000000000" pitchFamily="2" charset="-78"/>
              <a:cs typeface="Sakkal Majalla" panose="02000000000000000000" pitchFamily="2" charset="-78"/>
            </a:rPr>
            <a:t>﴿لَهُوَ﴾</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(لَهُ مَا فِي السَّمَاوَاتِ وَمَا فِي الأَرْضِ وَإِنَّ اللَّهَ</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u="sng" kern="1200" dirty="0">
              <a:solidFill>
                <a:schemeClr val="tx1"/>
              </a:solidFill>
              <a:latin typeface="Sakkal Majalla" panose="02000000000000000000" pitchFamily="2" charset="-78"/>
              <a:cs typeface="Sakkal Majalla" panose="02000000000000000000" pitchFamily="2" charset="-78"/>
            </a:rPr>
            <a:t>لَهُوَ الْغَنِيُّ الْحَمِيدُ</a:t>
          </a:r>
          <a:r>
            <a:rPr lang="ar-SA" sz="2800" kern="1200" dirty="0">
              <a:latin typeface="Sakkal Majalla" panose="02000000000000000000" pitchFamily="2" charset="-78"/>
              <a:cs typeface="Sakkal Majalla" panose="02000000000000000000" pitchFamily="2" charset="-78"/>
            </a:rPr>
            <a:t> (64))</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﴿وَمَا لِلظَّالِمِينَ مِنْ أَنْصَارٍ﴾</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الحج (71)</a:t>
          </a:r>
          <a:r>
            <a:rPr lang="ar-SA"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﴿وَمَا لِلظَّالِمِينَ مِن نَّصِيرٍ﴾</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بالواو</a:t>
          </a:r>
          <a:r>
            <a:rPr lang="ar-EG" sz="2800" kern="1200" dirty="0">
              <a:latin typeface="Sakkal Majalla" panose="02000000000000000000" pitchFamily="2" charset="-78"/>
              <a:cs typeface="Sakkal Majalla" panose="02000000000000000000" pitchFamily="2" charset="-78"/>
            </a:rPr>
            <a:t> </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فاطر (37)</a:t>
          </a:r>
          <a:r>
            <a:rPr lang="ar-EG"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(فَمَا لِلظَّالِمِينَ مِن نَّصِيرٍ)</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(وَيَعْبُدُونَ مِن دُونِ اللَّهِ مَا لَمْ يُنَزِّلْ بِهِ سُلْطَانًا وَمَا لَيْسَ لَهُم بِهِ عِلْمٌ </a:t>
          </a:r>
          <a:r>
            <a:rPr lang="ar-SA" sz="2800" u="sng" kern="1200" dirty="0">
              <a:solidFill>
                <a:schemeClr val="tx1"/>
              </a:solidFill>
              <a:latin typeface="Sakkal Majalla" panose="02000000000000000000" pitchFamily="2" charset="-78"/>
              <a:cs typeface="Sakkal Majalla" panose="02000000000000000000" pitchFamily="2" charset="-78"/>
            </a:rPr>
            <a:t>وَمَا لِلظَّالِمِينَ مِن نَّصِيرٍ</a:t>
          </a:r>
          <a:r>
            <a:rPr lang="ar-SA" sz="2800" kern="1200" dirty="0">
              <a:latin typeface="Sakkal Majalla" panose="02000000000000000000" pitchFamily="2" charset="-78"/>
              <a:cs typeface="Sakkal Majalla" panose="02000000000000000000" pitchFamily="2" charset="-78"/>
            </a:rPr>
            <a:t> (71))</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﴿وَمَا قَدَرُوا اللَّهَ حَقَّ قَدْرِهِ﴾</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بالواو</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الحج (74)</a:t>
          </a:r>
          <a:r>
            <a:rPr lang="ar-EG" sz="2800" b="1" kern="1200" dirty="0">
              <a:solidFill>
                <a:schemeClr val="tx1"/>
              </a:solidFill>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﴿مَا قَدَرُوا اللَّهَ حَقَّ قَدْرِهِ﴾ </a:t>
          </a:r>
          <a:r>
            <a:rPr lang="ar-EG" sz="2800" kern="1200" dirty="0">
              <a:latin typeface="Sakkal Majalla" panose="02000000000000000000" pitchFamily="2" charset="-78"/>
              <a:cs typeface="Sakkal Majalla" panose="02000000000000000000" pitchFamily="2" charset="-78"/>
            </a:rPr>
            <a:t>فهي من غير </a:t>
          </a:r>
          <a:r>
            <a:rPr lang="ar-EG" sz="2800" b="1" kern="1200" dirty="0">
              <a:latin typeface="Sakkal Majalla" panose="02000000000000000000" pitchFamily="2" charset="-78"/>
              <a:cs typeface="Sakkal Majalla" panose="02000000000000000000" pitchFamily="2" charset="-78"/>
            </a:rPr>
            <a:t>واو</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مَا قَدَرُوا اللَّهَ حَقَّ قَدْرِهِ</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إِنَّ اللَّهَ لَقَوِيٌّ عَزِيزٌ (74))</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﴿قَوِيٌّ عَزِيزٌ﴾</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ما كان في الحج (40_74)</a:t>
          </a:r>
          <a:r>
            <a:rPr lang="ar-EG"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﴿لَقَوِيٌّ عَزِيزٌ﴾</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باللام</a:t>
          </a:r>
          <a:r>
            <a:rPr lang="ar-EG" sz="2800"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﴿لَقَوِيٌّ﴾</a:t>
          </a:r>
          <a:r>
            <a:rPr lang="ar-EG" sz="2800" kern="1200" dirty="0">
              <a:latin typeface="Sakkal Majalla" panose="02000000000000000000" pitchFamily="2" charset="-78"/>
              <a:cs typeface="Sakkal Majalla" panose="02000000000000000000" pitchFamily="2" charset="-78"/>
            </a:rPr>
            <a:t> أول موضع</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latin typeface="Sakkal Majalla" panose="02000000000000000000" pitchFamily="2" charset="-78"/>
              <a:cs typeface="Sakkal Majalla" panose="02000000000000000000" pitchFamily="2" charset="-78"/>
            </a:rPr>
            <a:t>(الَّذِينَ أُخْرِجُوا مِن دِيَارِهِمْ بِغَيْرِ حَقٍّ إِلاَّ أَن يَقُولُوا رَبُّنَا اللَّهُ وَلَوْلا دَفْعُ اللَّهِ النَّاسَ بَعْضَهُم بِبَعْضٍ لَّهُدِّمَتْ صَوَامِعُ وَبِيَعٌ وَصَلَوَاتٌ وَمَسَاجِدُ يُذْكَرُ فِيهَا اسْمُ اللَّهِ كَثِيرًا وَلَيَنصُرَنَّ اللَّهُ مَن يَنصُرُهُ</a:t>
          </a:r>
          <a:r>
            <a:rPr lang="ar-SA" sz="2000" u="sng" kern="1200" dirty="0">
              <a:solidFill>
                <a:schemeClr val="tx1"/>
              </a:solidFill>
              <a:latin typeface="Sakkal Majalla" panose="02000000000000000000" pitchFamily="2" charset="-78"/>
              <a:cs typeface="Sakkal Majalla" panose="02000000000000000000" pitchFamily="2" charset="-78"/>
            </a:rPr>
            <a:t> إِنَّ اللَّهَ لَقَوِيٌّ عَزِيزٌ </a:t>
          </a:r>
          <a:r>
            <a:rPr lang="ar-SA" sz="2000" kern="1200" dirty="0">
              <a:latin typeface="Sakkal Majalla" panose="02000000000000000000" pitchFamily="2" charset="-78"/>
              <a:cs typeface="Sakkal Majalla" panose="02000000000000000000" pitchFamily="2" charset="-78"/>
            </a:rPr>
            <a:t>(40))</a:t>
          </a:r>
          <a:endParaRPr lang="en-US" sz="20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3D231-FBAE-4174-ABD0-B644D0525710}">
      <dsp:nvSpPr>
        <dsp:cNvPr id="0" name=""/>
        <dsp:cNvSpPr/>
      </dsp:nvSpPr>
      <dsp:spPr>
        <a:xfrm>
          <a:off x="8017275" y="873032"/>
          <a:ext cx="2184860" cy="138738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7EF50-213D-41CC-AAC8-29FF2063F8C5}">
      <dsp:nvSpPr>
        <dsp:cNvPr id="0" name=""/>
        <dsp:cNvSpPr/>
      </dsp:nvSpPr>
      <dsp:spPr>
        <a:xfrm>
          <a:off x="8260037" y="1103656"/>
          <a:ext cx="2184860" cy="138738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kern="1200" dirty="0">
              <a:latin typeface="Sakkal Majalla" panose="02000000000000000000" pitchFamily="2" charset="-78"/>
              <a:cs typeface="Sakkal Majalla" panose="02000000000000000000" pitchFamily="2" charset="-78"/>
            </a:rPr>
            <a:t>لا يصح الانتقال بين مستويات العلم الواحد إلا بإتقان كل مستوى</a:t>
          </a:r>
          <a:endParaRPr lang="en-US" sz="2000" kern="1200" dirty="0">
            <a:latin typeface="Sakkal Majalla" panose="02000000000000000000" pitchFamily="2" charset="-78"/>
            <a:cs typeface="Sakkal Majalla" panose="02000000000000000000" pitchFamily="2" charset="-78"/>
          </a:endParaRPr>
        </a:p>
      </dsp:txBody>
      <dsp:txXfrm>
        <a:off x="8300672" y="1144291"/>
        <a:ext cx="2103590" cy="1306116"/>
      </dsp:txXfrm>
    </dsp:sp>
    <dsp:sp modelId="{B01D209D-DFD7-4468-A257-1AD0341E0EB3}">
      <dsp:nvSpPr>
        <dsp:cNvPr id="0" name=""/>
        <dsp:cNvSpPr/>
      </dsp:nvSpPr>
      <dsp:spPr>
        <a:xfrm>
          <a:off x="5535109" y="897686"/>
          <a:ext cx="2184860" cy="138738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151088-5895-4125-9205-1755318A2695}">
      <dsp:nvSpPr>
        <dsp:cNvPr id="0" name=""/>
        <dsp:cNvSpPr/>
      </dsp:nvSpPr>
      <dsp:spPr>
        <a:xfrm>
          <a:off x="5777872" y="1128310"/>
          <a:ext cx="2184860" cy="138738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لا يصح تخطي أو قفز مرحلة في الطلب</a:t>
          </a:r>
          <a:endParaRPr lang="en-US" sz="20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sp:txBody>
      <dsp:txXfrm>
        <a:off x="5818507" y="1168945"/>
        <a:ext cx="2103590" cy="1306116"/>
      </dsp:txXfrm>
    </dsp:sp>
    <dsp:sp modelId="{114F44F7-47DC-43CA-94E2-BE354688E102}">
      <dsp:nvSpPr>
        <dsp:cNvPr id="0" name=""/>
        <dsp:cNvSpPr/>
      </dsp:nvSpPr>
      <dsp:spPr>
        <a:xfrm>
          <a:off x="2910310" y="897686"/>
          <a:ext cx="2184860" cy="138738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7B5E1-D55F-4B68-83D0-E8D0580FF536}">
      <dsp:nvSpPr>
        <dsp:cNvPr id="0" name=""/>
        <dsp:cNvSpPr/>
      </dsp:nvSpPr>
      <dsp:spPr>
        <a:xfrm>
          <a:off x="3153072" y="1128310"/>
          <a:ext cx="2184860" cy="138738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r-SA" sz="20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لا يصح الانتقال من علم إلى آخر إلا بإتقان العلم الذي يرتكز عليه ما بعده</a:t>
          </a:r>
          <a:endParaRPr lang="en-US" sz="20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sp:txBody>
      <dsp:txXfrm>
        <a:off x="3193707" y="1168945"/>
        <a:ext cx="2103590" cy="1306116"/>
      </dsp:txXfrm>
    </dsp:sp>
    <dsp:sp modelId="{3CBC41DD-5610-407D-A66E-99E125F23EC6}">
      <dsp:nvSpPr>
        <dsp:cNvPr id="0" name=""/>
        <dsp:cNvSpPr/>
      </dsp:nvSpPr>
      <dsp:spPr>
        <a:xfrm>
          <a:off x="292066" y="904512"/>
          <a:ext cx="2184860" cy="138738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E54B7-D46A-414A-84E3-D87E73EAD10E}">
      <dsp:nvSpPr>
        <dsp:cNvPr id="0" name=""/>
        <dsp:cNvSpPr/>
      </dsp:nvSpPr>
      <dsp:spPr>
        <a:xfrm>
          <a:off x="534828" y="1135136"/>
          <a:ext cx="2184860" cy="1387386"/>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889000">
            <a:lnSpc>
              <a:spcPct val="90000"/>
            </a:lnSpc>
            <a:spcBef>
              <a:spcPct val="0"/>
            </a:spcBef>
            <a:spcAft>
              <a:spcPct val="35000"/>
            </a:spcAft>
            <a:buNone/>
          </a:pPr>
          <a:r>
            <a:rPr lang="ar-SA" sz="16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كل ما زاد عن طلب ما تصح به العقائد والعبادات فهو من الكفايات ، ولكن ينبغي النظر فيما</a:t>
          </a:r>
          <a:br>
            <a:rPr lang="ar-SA" sz="16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br>
          <a:r>
            <a:rPr lang="ar-SA" sz="16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rPr>
            <a:t>هو أهم لطالب العلم ، والأهم فالأهم</a:t>
          </a:r>
          <a:endParaRPr lang="en-US" sz="1600" kern="1200" dirty="0">
            <a:solidFill>
              <a:prstClr val="black">
                <a:hueOff val="0"/>
                <a:satOff val="0"/>
                <a:lumOff val="0"/>
                <a:alphaOff val="0"/>
              </a:prstClr>
            </a:solidFill>
            <a:latin typeface="Sakkal Majalla" panose="02000000000000000000" pitchFamily="2" charset="-78"/>
            <a:ea typeface="+mn-ea"/>
            <a:cs typeface="Sakkal Majalla" panose="02000000000000000000" pitchFamily="2" charset="-78"/>
          </a:endParaRPr>
        </a:p>
      </dsp:txBody>
      <dsp:txXfrm>
        <a:off x="575463" y="1175771"/>
        <a:ext cx="2103590" cy="130611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237301" y="-45049"/>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﴿صَلَاتِهِمْ﴾</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بلفظ </a:t>
          </a:r>
          <a:r>
            <a:rPr lang="ar-EG" sz="2800" b="1" kern="1200" dirty="0">
              <a:latin typeface="Sakkal Majalla" panose="02000000000000000000" pitchFamily="2" charset="-78"/>
              <a:cs typeface="Sakkal Majalla" panose="02000000000000000000" pitchFamily="2" charset="-78"/>
            </a:rPr>
            <a:t>الإفراد</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211067" y="-18815"/>
        <a:ext cx="7437402" cy="843234"/>
      </dsp:txXfrm>
    </dsp:sp>
    <dsp:sp modelId="{918FF342-9837-4234-8DD7-A0A2BD624B00}">
      <dsp:nvSpPr>
        <dsp:cNvPr id="0" name=""/>
        <dsp:cNvSpPr/>
      </dsp:nvSpPr>
      <dsp:spPr>
        <a:xfrm>
          <a:off x="619566" y="99993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المؤمنون الثاني (9)</a:t>
          </a:r>
          <a:r>
            <a:rPr lang="ar-EG"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﴿صَلَوَاتِهِمْ﴾</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بلفظ </a:t>
          </a:r>
          <a:r>
            <a:rPr lang="ar-EG" sz="2800" b="1" kern="1200" dirty="0">
              <a:latin typeface="Sakkal Majalla" panose="02000000000000000000" pitchFamily="2" charset="-78"/>
              <a:cs typeface="Sakkal Majalla" panose="02000000000000000000" pitchFamily="2" charset="-78"/>
            </a:rPr>
            <a:t>الجمع</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645800" y="1026170"/>
        <a:ext cx="6806253" cy="843234"/>
      </dsp:txXfrm>
    </dsp:sp>
    <dsp:sp modelId="{AC77514B-0541-443E-AFE6-08C360B90EC1}">
      <dsp:nvSpPr>
        <dsp:cNvPr id="0" name=""/>
        <dsp:cNvSpPr/>
      </dsp:nvSpPr>
      <dsp:spPr>
        <a:xfrm>
          <a:off x="1001830" y="1954824"/>
          <a:ext cx="8836668" cy="1075899"/>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(وَالَّذِينَ هُمْ عَلَى </a:t>
          </a:r>
          <a:r>
            <a:rPr lang="ar-SA" sz="2800" u="sng" kern="1200" dirty="0">
              <a:solidFill>
                <a:schemeClr val="tx1"/>
              </a:solidFill>
              <a:latin typeface="Sakkal Majalla" panose="02000000000000000000" pitchFamily="2" charset="-78"/>
              <a:cs typeface="Sakkal Majalla" panose="02000000000000000000" pitchFamily="2" charset="-78"/>
            </a:rPr>
            <a:t>صَلَوَاتِهِمْ</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يُحَافِظُونَ (9))</a:t>
          </a:r>
          <a:endParaRPr lang="en-US" sz="2800" kern="1200" dirty="0">
            <a:latin typeface="Sakkal Majalla" panose="02000000000000000000" pitchFamily="2" charset="-78"/>
            <a:cs typeface="Sakkal Majalla" panose="02000000000000000000" pitchFamily="2" charset="-78"/>
          </a:endParaRPr>
        </a:p>
      </dsp:txBody>
      <dsp:txXfrm>
        <a:off x="1033342" y="1986336"/>
        <a:ext cx="7363530" cy="1012875"/>
      </dsp:txXfrm>
    </dsp:sp>
    <dsp:sp modelId="{D5997FB6-A5FE-4C06-BF9E-64807667A1D9}">
      <dsp:nvSpPr>
        <dsp:cNvPr id="0" name=""/>
        <dsp:cNvSpPr/>
      </dsp:nvSpPr>
      <dsp:spPr>
        <a:xfrm>
          <a:off x="7478287" y="63419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609283" y="634191"/>
        <a:ext cx="320214" cy="438110"/>
      </dsp:txXfrm>
    </dsp:sp>
    <dsp:sp modelId="{AE1BFBB7-50E2-4D16-953E-843707232272}">
      <dsp:nvSpPr>
        <dsp:cNvPr id="0" name=""/>
        <dsp:cNvSpPr/>
      </dsp:nvSpPr>
      <dsp:spPr>
        <a:xfrm>
          <a:off x="8198377" y="1673206"/>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329373" y="1673206"/>
        <a:ext cx="320214" cy="43811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﴿الْمَلَأُ الَّذِينَ كَفَرُوا مِنْ قَوْمِهِ﴾</a:t>
          </a:r>
          <a:r>
            <a:rPr lang="ar-EG" sz="2800" kern="1200" dirty="0">
              <a:latin typeface="Sakkal Majalla" panose="02000000000000000000" pitchFamily="2" charset="-78"/>
              <a:cs typeface="Sakkal Majalla" panose="02000000000000000000" pitchFamily="2" charset="-78"/>
            </a:rPr>
            <a:t> 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المؤمنون الثاني (33)</a:t>
          </a:r>
          <a:r>
            <a:rPr lang="ar-SA" sz="2800" b="1" kern="1200" dirty="0">
              <a:solidFill>
                <a:schemeClr val="tx1"/>
              </a:solidFill>
              <a:latin typeface="Sakkal Majalla" panose="02000000000000000000" pitchFamily="2" charset="-78"/>
              <a:cs typeface="Sakkal Majalla" panose="02000000000000000000" pitchFamily="2" charset="-78"/>
            </a:rPr>
            <a:t> ﴿الْمَلَأُ مِن قَوْمِهِ الَّذِينَ كَفَرُوا﴾</a:t>
          </a:r>
          <a:r>
            <a:rPr lang="ar-SA" sz="2800" b="1" kern="1200" dirty="0">
              <a:latin typeface="Sakkal Majalla" panose="02000000000000000000" pitchFamily="2" charset="-78"/>
              <a:cs typeface="Sakkal Majalla" panose="02000000000000000000" pitchFamily="2" charset="-78"/>
            </a:rPr>
            <a:t> </a:t>
          </a:r>
          <a:r>
            <a:rPr lang="ar-EG" sz="2800" b="1" kern="1200" dirty="0">
              <a:latin typeface="Sakkal Majalla" panose="02000000000000000000" pitchFamily="2" charset="-78"/>
              <a:cs typeface="Sakkal Majalla" panose="02000000000000000000" pitchFamily="2" charset="-78"/>
            </a:rPr>
            <a:t>بالعكس</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(وَقَالَ</a:t>
          </a:r>
          <a:r>
            <a:rPr lang="ar-SA" sz="2400" kern="1200" dirty="0">
              <a:solidFill>
                <a:schemeClr val="tx1"/>
              </a:solidFill>
              <a:latin typeface="Sakkal Majalla" panose="02000000000000000000" pitchFamily="2" charset="-78"/>
              <a:cs typeface="Sakkal Majalla" panose="02000000000000000000" pitchFamily="2" charset="-78"/>
            </a:rPr>
            <a:t> </a:t>
          </a:r>
          <a:r>
            <a:rPr lang="ar-SA" sz="2400" u="sng" kern="1200" dirty="0">
              <a:solidFill>
                <a:schemeClr val="tx1"/>
              </a:solidFill>
              <a:latin typeface="Sakkal Majalla" panose="02000000000000000000" pitchFamily="2" charset="-78"/>
              <a:cs typeface="Sakkal Majalla" panose="02000000000000000000" pitchFamily="2" charset="-78"/>
            </a:rPr>
            <a:t>الْمَلَأُ مِن قَوْمِهِ الَّذِينَ كَفَرُوا</a:t>
          </a:r>
          <a:r>
            <a:rPr lang="ar-SA" sz="2400" kern="1200" dirty="0">
              <a:latin typeface="Sakkal Majalla" panose="02000000000000000000" pitchFamily="2" charset="-78"/>
              <a:cs typeface="Sakkal Majalla" panose="02000000000000000000" pitchFamily="2" charset="-78"/>
            </a:rPr>
            <a:t> وَكَذَّبُوا بِلِقَاء الآخِرَةِ وَأَتْرَفْنَاهُمْ فِي الْحَيَاةِ الدُّنْيَا مَا هَذَا إِلاَّ بَشَرٌ مِّثْلُكُمْ يَأْكُلُ مِمَّا تَأْكُلُونَ مِنْهُ وَيَشْرَبُ مِمَّا تَشْرَبُونَ (33))</a:t>
          </a:r>
          <a:endParaRPr lang="en-US" sz="24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a:t>
          </a:r>
          <a:r>
            <a:rPr lang="ar-SA"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﴿كَفَرُوا وَكَذَّبُوا بِآَيَاتِنَا﴾</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المؤمنون (33)</a:t>
          </a:r>
          <a:r>
            <a:rPr lang="ar-SA"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﴿وَكَذَّبُوا بِلِقَاء الآخِرَةِ﴾</a:t>
          </a:r>
          <a:r>
            <a:rPr lang="ar-SA" sz="2800" b="1" kern="1200" dirty="0">
              <a:latin typeface="Sakkal Majalla" panose="02000000000000000000" pitchFamily="2" charset="-78"/>
              <a:cs typeface="Sakkal Majalla" panose="02000000000000000000" pitchFamily="2" charset="-78"/>
            </a:rPr>
            <a:t> ، </a:t>
          </a:r>
          <a:r>
            <a:rPr lang="ar-EG" sz="2800" kern="1200" dirty="0">
              <a:latin typeface="Sakkal Majalla" panose="02000000000000000000" pitchFamily="2" charset="-78"/>
              <a:cs typeface="Sakkal Majalla" panose="02000000000000000000" pitchFamily="2" charset="-78"/>
            </a:rPr>
            <a:t>الروم (16) </a:t>
          </a:r>
          <a:r>
            <a:rPr lang="ar-SA" sz="2800" b="1" kern="1200" dirty="0">
              <a:solidFill>
                <a:schemeClr val="tx1"/>
              </a:solidFill>
              <a:latin typeface="Sakkal Majalla" panose="02000000000000000000" pitchFamily="2" charset="-78"/>
              <a:cs typeface="Sakkal Majalla" panose="02000000000000000000" pitchFamily="2" charset="-78"/>
            </a:rPr>
            <a:t>﴿وَكَذَّبُوا بِآيَاتِنَا وَلِقَاء الآخِرَةِ﴾</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(وَقَالَ الْمَلَأُ مِن قَوْمِهِ الَّذِينَ كَفَرُوا </a:t>
          </a:r>
          <a:r>
            <a:rPr lang="ar-SA" sz="2400" u="sng" kern="1200" dirty="0">
              <a:solidFill>
                <a:schemeClr val="tx1"/>
              </a:solidFill>
              <a:latin typeface="Sakkal Majalla" panose="02000000000000000000" pitchFamily="2" charset="-78"/>
              <a:cs typeface="Sakkal Majalla" panose="02000000000000000000" pitchFamily="2" charset="-78"/>
            </a:rPr>
            <a:t>وَكَذَّبُوا بِلِقَاء الآخِرَةِ</a:t>
          </a:r>
          <a:r>
            <a:rPr lang="ar-SA" sz="2400" kern="1200" dirty="0">
              <a:latin typeface="Sakkal Majalla" panose="02000000000000000000" pitchFamily="2" charset="-78"/>
              <a:cs typeface="Sakkal Majalla" panose="02000000000000000000" pitchFamily="2" charset="-78"/>
            </a:rPr>
            <a:t> وَأَتْرَفْنَاهُمْ فِي الْحَيَاةِ الدُّنْيَا مَا هَذَا إِلاَّ بَشَرٌ مِّثْلُكُمْ يَأْكُلُ مِمَّا تَأْكُلُونَ مِنْهُ وَيَشْرَبُ مِمَّا تَشْرَبُونَ (33))</a:t>
          </a:r>
          <a:endParaRPr lang="en-US" sz="24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0" y="0"/>
          <a:ext cx="8161017"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﴿غَنِيٌّ حَمِيدٌ﴾</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a:t>
          </a:r>
          <a:r>
            <a:rPr lang="ar-SA" sz="2800" b="1" kern="1200" dirty="0">
              <a:latin typeface="Sakkal Majalla" panose="02000000000000000000" pitchFamily="2" charset="-78"/>
              <a:cs typeface="Sakkal Majalla" panose="02000000000000000000" pitchFamily="2" charset="-78"/>
            </a:rPr>
            <a:t>(غَنِيٌّ)</a:t>
          </a:r>
          <a:endParaRPr lang="en-US" sz="28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26234" y="26234"/>
        <a:ext cx="7194485" cy="843234"/>
      </dsp:txXfrm>
    </dsp:sp>
    <dsp:sp modelId="{918FF342-9837-4234-8DD7-A0A2BD624B00}">
      <dsp:nvSpPr>
        <dsp:cNvPr id="0" name=""/>
        <dsp:cNvSpPr/>
      </dsp:nvSpPr>
      <dsp:spPr>
        <a:xfrm>
          <a:off x="72008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ابراهيم (8) </a:t>
          </a:r>
          <a:r>
            <a:rPr lang="ar-SA" sz="2800" b="1" kern="1200" dirty="0">
              <a:solidFill>
                <a:schemeClr val="tx1"/>
              </a:solidFill>
              <a:latin typeface="Sakkal Majalla" panose="02000000000000000000" pitchFamily="2" charset="-78"/>
              <a:cs typeface="Sakkal Majalla" panose="02000000000000000000" pitchFamily="2" charset="-78"/>
            </a:rPr>
            <a:t>﴿لَغَنِيٌّ حَمِيدٌ﴾</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باللام</a:t>
          </a:r>
          <a:endParaRPr lang="en-US" sz="28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746323" y="1071220"/>
        <a:ext cx="6806253" cy="843234"/>
      </dsp:txXfrm>
    </dsp:sp>
    <dsp:sp modelId="{AC77514B-0541-443E-AFE6-08C360B90EC1}">
      <dsp:nvSpPr>
        <dsp:cNvPr id="0" name=""/>
        <dsp:cNvSpPr/>
      </dsp:nvSpPr>
      <dsp:spPr>
        <a:xfrm>
          <a:off x="1440179"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(وَقَالَ مُوسَى إِن تَكْفُرُواْ أَنتُمْ وَمَن فِي الأَرْضِ جَمِيعًا فَإِنَّ اللَّهَ </a:t>
          </a:r>
          <a:r>
            <a:rPr lang="ar-SA" sz="2400" u="sng" kern="1200" dirty="0">
              <a:solidFill>
                <a:schemeClr val="tx1"/>
              </a:solidFill>
              <a:latin typeface="Sakkal Majalla" panose="02000000000000000000" pitchFamily="2" charset="-78"/>
              <a:cs typeface="Sakkal Majalla" panose="02000000000000000000" pitchFamily="2" charset="-78"/>
            </a:rPr>
            <a:t>لَغَنِيٌّ حَمِيدٌ</a:t>
          </a:r>
          <a:r>
            <a:rPr lang="ar-SA" sz="2400" kern="1200" dirty="0">
              <a:solidFill>
                <a:schemeClr val="tx1"/>
              </a:solidFill>
              <a:latin typeface="Sakkal Majalla" panose="02000000000000000000" pitchFamily="2" charset="-78"/>
              <a:cs typeface="Sakkal Majalla" panose="02000000000000000000" pitchFamily="2" charset="-78"/>
            </a:rPr>
            <a:t> </a:t>
          </a:r>
          <a:r>
            <a:rPr lang="ar-SA" sz="2400" kern="1200" dirty="0">
              <a:latin typeface="Sakkal Majalla" panose="02000000000000000000" pitchFamily="2" charset="-78"/>
              <a:cs typeface="Sakkal Majalla" panose="02000000000000000000" pitchFamily="2" charset="-78"/>
            </a:rPr>
            <a:t>(8))</a:t>
          </a:r>
          <a:endParaRPr lang="en-US" sz="2400" kern="1200" dirty="0">
            <a:latin typeface="Sakkal Majalla" panose="02000000000000000000" pitchFamily="2" charset="-78"/>
            <a:cs typeface="Sakkal Majalla" panose="02000000000000000000" pitchFamily="2" charset="-78"/>
          </a:endParaRPr>
        </a:p>
      </dsp:txBody>
      <dsp:txXfrm>
        <a:off x="1466413" y="2116206"/>
        <a:ext cx="6806253" cy="843234"/>
      </dsp:txXfrm>
    </dsp:sp>
    <dsp:sp modelId="{D5997FB6-A5FE-4C06-BF9E-64807667A1D9}">
      <dsp:nvSpPr>
        <dsp:cNvPr id="0" name=""/>
        <dsp:cNvSpPr/>
      </dsp:nvSpPr>
      <dsp:spPr>
        <a:xfrm>
          <a:off x="757881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09806" y="679241"/>
        <a:ext cx="320214" cy="438110"/>
      </dsp:txXfrm>
    </dsp:sp>
    <dsp:sp modelId="{AE1BFBB7-50E2-4D16-953E-843707232272}">
      <dsp:nvSpPr>
        <dsp:cNvPr id="0" name=""/>
        <dsp:cNvSpPr/>
      </dsp:nvSpPr>
      <dsp:spPr>
        <a:xfrm>
          <a:off x="8298900"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29896" y="1718255"/>
        <a:ext cx="320214" cy="43811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﴿عَالِمُ الْغَيْبِ﴾</a:t>
          </a:r>
          <a:r>
            <a:rPr lang="ar-SA" sz="2800" kern="1200" dirty="0">
              <a:latin typeface="Sakkal Majalla" panose="02000000000000000000" pitchFamily="2" charset="-78"/>
              <a:cs typeface="Sakkal Majalla" panose="02000000000000000000" pitchFamily="2" charset="-78"/>
            </a:rPr>
            <a:t> </a:t>
          </a:r>
          <a:r>
            <a:rPr lang="ar-EG" sz="2800" u="sng" kern="1200" dirty="0">
              <a:latin typeface="Sakkal Majalla" panose="02000000000000000000" pitchFamily="2" charset="-78"/>
              <a:cs typeface="Sakkal Majalla" panose="02000000000000000000" pitchFamily="2" charset="-78"/>
            </a:rPr>
            <a:t>( كبداية آية )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مرفوعة</a:t>
          </a:r>
          <a:r>
            <a:rPr lang="ar-EG" sz="2800" kern="1200" dirty="0">
              <a:latin typeface="Sakkal Majalla" panose="02000000000000000000" pitchFamily="2" charset="-78"/>
              <a:cs typeface="Sakkal Majalla" panose="02000000000000000000" pitchFamily="2" charset="-78"/>
            </a:rPr>
            <a:t> </a:t>
          </a:r>
          <a:r>
            <a:rPr lang="ar-EG" sz="2800" b="1" kern="1200" dirty="0">
              <a:latin typeface="Sakkal Majalla" panose="02000000000000000000" pitchFamily="2" charset="-78"/>
              <a:cs typeface="Sakkal Majalla" panose="02000000000000000000" pitchFamily="2" charset="-78"/>
            </a:rPr>
            <a:t>بالضمة</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المؤمنون (92)</a:t>
          </a:r>
          <a:r>
            <a:rPr lang="ar-EG"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﴿عَالِمِ الْغَيْبِ﴾</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مجرورة بالكسرة</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عَالِمِ الْغَيْبِ</a:t>
          </a:r>
          <a:r>
            <a:rPr lang="ar-SA" sz="2800" kern="1200" dirty="0">
              <a:latin typeface="Sakkal Majalla" panose="02000000000000000000" pitchFamily="2" charset="-78"/>
              <a:cs typeface="Sakkal Majalla" panose="02000000000000000000" pitchFamily="2" charset="-78"/>
            </a:rPr>
            <a:t> وَالشَّهَادَةِ فَتَعَالَى عَمَّا يُشْرِكُونَ (92))</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﴿رَبُّ الْعَرْشِ الْعَظِيمِ﴾</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آخر المؤمنون الموضع الثاني (116)</a:t>
          </a:r>
          <a:r>
            <a:rPr lang="ar-SA"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﴿رَبُّ الْعَرْشِ الْكَرِيمِ﴾</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(فَتَعَالَى اللَّهُ الْمَلِكُ الْحَقُّ لا إِلَهَ إِلاَّ هُوَ </a:t>
          </a:r>
          <a:r>
            <a:rPr lang="ar-SA" sz="2800" u="sng" kern="1200" dirty="0">
              <a:solidFill>
                <a:schemeClr val="tx1"/>
              </a:solidFill>
              <a:latin typeface="Sakkal Majalla" panose="02000000000000000000" pitchFamily="2" charset="-78"/>
              <a:cs typeface="Sakkal Majalla" panose="02000000000000000000" pitchFamily="2" charset="-78"/>
            </a:rPr>
            <a:t>رَبُّ الْعَرْشِ الْكَرِيمِ</a:t>
          </a:r>
          <a:r>
            <a:rPr lang="ar-SA" sz="2800" kern="1200" dirty="0">
              <a:latin typeface="Sakkal Majalla" panose="02000000000000000000" pitchFamily="2" charset="-78"/>
              <a:cs typeface="Sakkal Majalla" panose="02000000000000000000" pitchFamily="2" charset="-78"/>
            </a:rPr>
            <a:t> (116))</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كل آية فيها ذكر</a:t>
          </a:r>
          <a:r>
            <a:rPr lang="ar-SA" sz="2800" b="1" kern="1200" dirty="0">
              <a:solidFill>
                <a:schemeClr val="tx1"/>
              </a:solidFill>
              <a:latin typeface="Sakkal Majalla" panose="02000000000000000000" pitchFamily="2" charset="-78"/>
              <a:cs typeface="Sakkal Majalla" panose="02000000000000000000" pitchFamily="2" charset="-78"/>
            </a:rPr>
            <a:t>﴿آَيَاتٍ بَيِّنَاتٍ﴾</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موضعا النور الأخيرين (34_46)</a:t>
          </a:r>
          <a:r>
            <a:rPr lang="ar-EG"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﴿آيَاتٍ مُّبَيِّنَاتٍ﴾</a:t>
          </a:r>
          <a:r>
            <a:rPr lang="ar-SA" sz="2800" b="1" kern="1200" dirty="0">
              <a:latin typeface="Sakkal Majalla" panose="02000000000000000000" pitchFamily="2" charset="-78"/>
              <a:cs typeface="Sakkal Majalla" panose="02000000000000000000" pitchFamily="2" charset="-78"/>
            </a:rPr>
            <a:t> ، </a:t>
          </a:r>
          <a:r>
            <a:rPr lang="ar-EG" sz="2800" kern="1200" dirty="0">
              <a:latin typeface="Sakkal Majalla" panose="02000000000000000000" pitchFamily="2" charset="-78"/>
              <a:cs typeface="Sakkal Majalla" panose="02000000000000000000" pitchFamily="2" charset="-78"/>
            </a:rPr>
            <a:t>الطلاق (11)</a:t>
          </a:r>
          <a:r>
            <a:rPr lang="ar-EG"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(آيَاتِ اللَّهِ مُبَيِّنَاتٍ)</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(وَلَقَدْ أَنزَلْنَا إِلَيْكُمْ </a:t>
          </a:r>
          <a:r>
            <a:rPr lang="ar-SA" sz="2800" u="sng" kern="1200" dirty="0">
              <a:solidFill>
                <a:schemeClr val="tx1"/>
              </a:solidFill>
              <a:latin typeface="Sakkal Majalla" panose="02000000000000000000" pitchFamily="2" charset="-78"/>
              <a:cs typeface="Sakkal Majalla" panose="02000000000000000000" pitchFamily="2" charset="-78"/>
            </a:rPr>
            <a:t>آيَاتٍ مُّبَيِّنَاتٍ</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وَمَثَلا مِّنَ الَّذِينَ خَلَوْا مِن قَبْلِكُمْ وَمَوْعِظَةً لِّلْمُتَّقِينَ (34))</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﴿الْقُرْبَى وَالْيَتَامَى وَالْمَسَاكِينِ﴾</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النور (22)</a:t>
          </a:r>
          <a:r>
            <a:rPr lang="ar-EG"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﴿الْقُرْبَى وَالْمَسَاكِينِ﴾</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من غير </a:t>
          </a:r>
          <a:r>
            <a:rPr lang="ar-SA" sz="2800" b="1" kern="1200" dirty="0">
              <a:solidFill>
                <a:schemeClr val="tx1"/>
              </a:solidFill>
              <a:latin typeface="Sakkal Majalla" panose="02000000000000000000" pitchFamily="2" charset="-78"/>
              <a:cs typeface="Sakkal Majalla" panose="02000000000000000000" pitchFamily="2" charset="-78"/>
            </a:rPr>
            <a:t>﴿وَالْيَتَامَى﴾</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(وَلا يَأْتَلِ أُوْلُوا الْفَضْلِ مِنكُمْ وَالسَّعَةِ أَن يُؤْتُوا أُولِي </a:t>
          </a:r>
          <a:r>
            <a:rPr lang="ar-SA" sz="2400" u="sng" kern="1200" dirty="0">
              <a:solidFill>
                <a:schemeClr val="tx1"/>
              </a:solidFill>
              <a:latin typeface="Sakkal Majalla" panose="02000000000000000000" pitchFamily="2" charset="-78"/>
              <a:cs typeface="Sakkal Majalla" panose="02000000000000000000" pitchFamily="2" charset="-78"/>
            </a:rPr>
            <a:t>الْقُرْبَى وَالْمَسَاكِينَ</a:t>
          </a:r>
          <a:r>
            <a:rPr lang="ar-SA" sz="2400" kern="1200" dirty="0">
              <a:latin typeface="Sakkal Majalla" panose="02000000000000000000" pitchFamily="2" charset="-78"/>
              <a:cs typeface="Sakkal Majalla" panose="02000000000000000000" pitchFamily="2" charset="-78"/>
            </a:rPr>
            <a:t> وَالْمُهَاجِرِينَ فِي سَبِيلِ اللَّهِ وَلْيَعْفُوا وَلْيَصْفَحُوا أَلا تُحِبُّونَ أَن يَغْفِرَ اللَّهُ لَكُمْ وَاللَّهُ غَفُورٌ رَّحِيمٌ (22))</a:t>
          </a:r>
          <a:endParaRPr lang="en-US" sz="24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a:t>
          </a:r>
          <a:r>
            <a:rPr lang="ar-EG" sz="2800" b="1" kern="1200" dirty="0">
              <a:solidFill>
                <a:schemeClr val="tx1"/>
              </a:solidFill>
              <a:latin typeface="Sakkal Majalla" panose="02000000000000000000" pitchFamily="2" charset="-78"/>
              <a:cs typeface="Sakkal Majalla" panose="02000000000000000000" pitchFamily="2" charset="-78"/>
            </a:rPr>
            <a:t>﴿آمَنُوا وَعَمِلُوا الصَّالِحَاتِ﴾</a:t>
          </a:r>
          <a:r>
            <a:rPr lang="ar-EG" sz="2800" kern="1200" dirty="0">
              <a:solidFill>
                <a:schemeClr val="tx1"/>
              </a:solidFill>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النور (55)</a:t>
          </a:r>
          <a:r>
            <a:rPr lang="ar-EG" sz="2800" b="1" kern="1200" dirty="0">
              <a:latin typeface="Sakkal Majalla" panose="02000000000000000000" pitchFamily="2" charset="-78"/>
              <a:cs typeface="Sakkal Majalla" panose="02000000000000000000" pitchFamily="2" charset="-78"/>
            </a:rPr>
            <a:t> </a:t>
          </a:r>
          <a:r>
            <a:rPr lang="ar-EG" sz="2800" b="1" kern="1200" dirty="0">
              <a:solidFill>
                <a:schemeClr val="tx1"/>
              </a:solidFill>
              <a:latin typeface="Sakkal Majalla" panose="02000000000000000000" pitchFamily="2" charset="-78"/>
              <a:cs typeface="Sakkal Majalla" panose="02000000000000000000" pitchFamily="2" charset="-78"/>
            </a:rPr>
            <a:t>﴿آمَنُوا مِنكُمْ وَعَمِلُوا الصَّالِحَاتِ﴾ </a:t>
          </a:r>
          <a:r>
            <a:rPr lang="ar-EG" sz="2800" kern="1200" dirty="0">
              <a:latin typeface="Sakkal Majalla" panose="02000000000000000000" pitchFamily="2" charset="-78"/>
              <a:cs typeface="Sakkal Majalla" panose="02000000000000000000" pitchFamily="2" charset="-78"/>
            </a:rPr>
            <a:t>فهي بهذا اللفظ </a:t>
          </a:r>
          <a:r>
            <a:rPr lang="ar-EG" sz="2800" b="1" kern="1200" dirty="0">
              <a:solidFill>
                <a:schemeClr val="tx1"/>
              </a:solidFill>
              <a:latin typeface="Sakkal Majalla" panose="02000000000000000000" pitchFamily="2" charset="-78"/>
              <a:cs typeface="Sakkal Majalla" panose="02000000000000000000" pitchFamily="2" charset="-78"/>
            </a:rPr>
            <a:t>منكم</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latin typeface="Sakkal Majalla" panose="02000000000000000000" pitchFamily="2" charset="-78"/>
              <a:cs typeface="Sakkal Majalla" panose="02000000000000000000" pitchFamily="2" charset="-78"/>
            </a:rPr>
            <a:t>(وَعَدَ اللَّهُ الَّذِينَ </a:t>
          </a:r>
          <a:r>
            <a:rPr lang="ar-SA" sz="2000" u="sng" kern="1200" dirty="0">
              <a:solidFill>
                <a:schemeClr val="tx1"/>
              </a:solidFill>
              <a:latin typeface="Sakkal Majalla" panose="02000000000000000000" pitchFamily="2" charset="-78"/>
              <a:cs typeface="Sakkal Majalla" panose="02000000000000000000" pitchFamily="2" charset="-78"/>
            </a:rPr>
            <a:t>آمَنُوا مِنكُمْ وَعَمِلُوا الصَّالِحَاتِ</a:t>
          </a:r>
          <a:r>
            <a:rPr lang="ar-SA" sz="2000" kern="1200" dirty="0">
              <a:solidFill>
                <a:schemeClr val="tx1"/>
              </a:solidFill>
              <a:latin typeface="Sakkal Majalla" panose="02000000000000000000" pitchFamily="2" charset="-78"/>
              <a:cs typeface="Sakkal Majalla" panose="02000000000000000000" pitchFamily="2" charset="-78"/>
            </a:rPr>
            <a:t> </a:t>
          </a:r>
          <a:r>
            <a:rPr lang="ar-SA" sz="2000" kern="1200" dirty="0">
              <a:latin typeface="Sakkal Majalla" panose="02000000000000000000" pitchFamily="2" charset="-78"/>
              <a:cs typeface="Sakkal Majalla" panose="02000000000000000000" pitchFamily="2" charset="-78"/>
            </a:rPr>
            <a:t>لَيَسْتَخْلِفَنَّهُم فِي الأَرْضِ كَمَا اسْتَخْلَفَ الَّذِينَ مِن قَبْلِهِمْ وَلَيُمَكِّنَنَّ لَهُمْ دِينَهُمُ الَّذِي ارْتَضَى لَهُمْ وَلَيُبَدِّلَنَّهُم مِّن بَعْدِ خَوْفِهِمْ أَمْنًا يَعْبُدُونَنِي لا يُشْرِكُونَ بِي شَيْئًا وَمَن كَفَرَ بَعْدَ ذَلِكَ فَأُولَئِكَ هُمُ الْفَاسِقُونَ (55))</a:t>
          </a:r>
          <a:endParaRPr lang="en-US" sz="20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﴿وَبِئْسَ الْمَصِيرُ﴾ </a:t>
          </a:r>
          <a:r>
            <a:rPr lang="ar-EG" sz="2800" kern="1200" dirty="0">
              <a:latin typeface="Sakkal Majalla" panose="02000000000000000000" pitchFamily="2" charset="-78"/>
              <a:cs typeface="Sakkal Majalla" panose="02000000000000000000" pitchFamily="2" charset="-78"/>
            </a:rPr>
            <a:t>فهي بهذا اللفظ </a:t>
          </a:r>
          <a:r>
            <a:rPr lang="ar-EG" sz="2800" b="1" kern="1200" dirty="0">
              <a:latin typeface="Sakkal Majalla" panose="02000000000000000000" pitchFamily="2" charset="-78"/>
              <a:cs typeface="Sakkal Majalla" panose="02000000000000000000" pitchFamily="2" charset="-78"/>
            </a:rPr>
            <a:t>بالواو</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النور (57)</a:t>
          </a:r>
          <a:r>
            <a:rPr lang="ar-SA"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﴿وَلَبِئْسَ الْمَصِيرُ﴾ </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b="1" kern="1200" dirty="0">
              <a:latin typeface="Sakkal Majalla" panose="02000000000000000000" pitchFamily="2" charset="-78"/>
              <a:cs typeface="Sakkal Majalla" panose="02000000000000000000" pitchFamily="2" charset="-78"/>
            </a:rPr>
            <a:t>باللام</a:t>
          </a:r>
          <a:r>
            <a:rPr lang="ar-EG" sz="2800" kern="1200" dirty="0">
              <a:latin typeface="Sakkal Majalla" panose="02000000000000000000" pitchFamily="2" charset="-78"/>
              <a:cs typeface="Sakkal Majalla" panose="02000000000000000000" pitchFamily="2" charset="-78"/>
            </a:rPr>
            <a:t> </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المجادلة (8</a:t>
          </a:r>
          <a:r>
            <a:rPr lang="ar-SA"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﴿فَلَبِئْسَ الْمَصِيرُ﴾</a:t>
          </a:r>
          <a:r>
            <a:rPr lang="ar-SA" sz="2800" kern="1200" dirty="0">
              <a:latin typeface="Sakkal Majalla" panose="02000000000000000000" pitchFamily="2" charset="-78"/>
              <a:cs typeface="Sakkal Majalla" panose="02000000000000000000" pitchFamily="2" charset="-78"/>
            </a:rPr>
            <a:t> </a:t>
          </a:r>
          <a:r>
            <a:rPr lang="ar-EG" sz="2800" b="1" kern="1200" dirty="0">
              <a:latin typeface="Sakkal Majalla" panose="02000000000000000000" pitchFamily="2" charset="-78"/>
              <a:cs typeface="Sakkal Majalla" panose="02000000000000000000" pitchFamily="2" charset="-78"/>
            </a:rPr>
            <a:t>بالفاء</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(لا تَحْسَبَنَّ الَّذِينَ كَفَرُوا مُعْجِزِينَ فِي الأَرْضِ وَمَأْوَاهُمُ النَّارُ </a:t>
          </a:r>
          <a:r>
            <a:rPr lang="ar-SA" sz="2800" u="sng" kern="1200" dirty="0">
              <a:solidFill>
                <a:schemeClr val="tx1"/>
              </a:solidFill>
              <a:latin typeface="Sakkal Majalla" panose="02000000000000000000" pitchFamily="2" charset="-78"/>
              <a:cs typeface="Sakkal Majalla" panose="02000000000000000000" pitchFamily="2" charset="-78"/>
            </a:rPr>
            <a:t>وَلَبِئْسَ الْمَصِيرُ </a:t>
          </a:r>
          <a:r>
            <a:rPr lang="ar-SA" sz="2800" kern="1200" dirty="0">
              <a:latin typeface="Sakkal Majalla" panose="02000000000000000000" pitchFamily="2" charset="-78"/>
              <a:cs typeface="Sakkal Majalla" panose="02000000000000000000" pitchFamily="2" charset="-78"/>
            </a:rPr>
            <a:t>(57))</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﴿وَلَا تُطِعِ الْكَافِرِينَ وَالْمُنَافِقِينَ﴾</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الفرقان (52)</a:t>
          </a:r>
          <a:r>
            <a:rPr lang="ar-SA"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﴿فَلا تُطِعِ الْكَافِرِينَ وَجَاهِدْهُم﴾</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فَلا تُطِعِ</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u="sng" kern="1200" dirty="0">
              <a:solidFill>
                <a:schemeClr val="tx1"/>
              </a:solidFill>
              <a:latin typeface="Sakkal Majalla" panose="02000000000000000000" pitchFamily="2" charset="-78"/>
              <a:cs typeface="Sakkal Majalla" panose="02000000000000000000" pitchFamily="2" charset="-78"/>
            </a:rPr>
            <a:t>الْكَافِرِينَ</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u="sng" kern="1200" dirty="0">
              <a:solidFill>
                <a:schemeClr val="tx1"/>
              </a:solidFill>
              <a:latin typeface="Sakkal Majalla" panose="02000000000000000000" pitchFamily="2" charset="-78"/>
              <a:cs typeface="Sakkal Majalla" panose="02000000000000000000" pitchFamily="2" charset="-78"/>
            </a:rPr>
            <a:t>وَجَاهِدْهُم</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بِهِ جِهَادًا كَبِيرًا (52))</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395523"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a:t>
          </a:r>
          <a:r>
            <a:rPr lang="en-US" sz="2800"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﴿بِعِبَادِهِ﴾</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أو</a:t>
          </a:r>
          <a:r>
            <a:rPr lang="ar-SA" sz="2800" b="1" kern="1200" dirty="0">
              <a:solidFill>
                <a:schemeClr val="tx1"/>
              </a:solidFill>
              <a:latin typeface="Sakkal Majalla" panose="02000000000000000000" pitchFamily="2" charset="-78"/>
              <a:cs typeface="Sakkal Majalla" panose="02000000000000000000" pitchFamily="2" charset="-78"/>
            </a:rPr>
            <a:t>﴿عِبَادِهِ خَبِيرًا بَصِيرًا﴾</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a:t>
          </a:r>
          <a:r>
            <a:rPr lang="ar-SA" sz="2800" b="1" kern="1200" dirty="0">
              <a:solidFill>
                <a:schemeClr val="tx1"/>
              </a:solidFill>
              <a:latin typeface="Sakkal Majalla" panose="02000000000000000000" pitchFamily="2" charset="-78"/>
              <a:cs typeface="Sakkal Majalla" panose="02000000000000000000" pitchFamily="2" charset="-78"/>
            </a:rPr>
            <a:t>﴿خَبِيرًا بَصِيرًا﴾</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369289" y="26234"/>
        <a:ext cx="7437402" cy="843234"/>
      </dsp:txXfrm>
    </dsp:sp>
    <dsp:sp modelId="{918FF342-9837-4234-8DD7-A0A2BD624B00}">
      <dsp:nvSpPr>
        <dsp:cNvPr id="0" name=""/>
        <dsp:cNvSpPr/>
      </dsp:nvSpPr>
      <dsp:spPr>
        <a:xfrm>
          <a:off x="461344"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الفرقان (58)</a:t>
          </a:r>
          <a:r>
            <a:rPr lang="ar-EG"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﴿عِبَادِهِ خَبِيرًا﴾</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من غير</a:t>
          </a:r>
          <a:r>
            <a:rPr lang="ar-SA" sz="2800" b="1" kern="1200" dirty="0">
              <a:solidFill>
                <a:schemeClr val="tx1"/>
              </a:solidFill>
              <a:latin typeface="Sakkal Majalla" panose="02000000000000000000" pitchFamily="2" charset="-78"/>
              <a:cs typeface="Sakkal Majalla" panose="02000000000000000000" pitchFamily="2" charset="-78"/>
            </a:rPr>
            <a:t>﴿بَصِيرًا﴾</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487578" y="1071220"/>
        <a:ext cx="6806253" cy="843234"/>
      </dsp:txXfrm>
    </dsp:sp>
    <dsp:sp modelId="{AC77514B-0541-443E-AFE6-08C360B90EC1}">
      <dsp:nvSpPr>
        <dsp:cNvPr id="0" name=""/>
        <dsp:cNvSpPr/>
      </dsp:nvSpPr>
      <dsp:spPr>
        <a:xfrm>
          <a:off x="527165" y="2089972"/>
          <a:ext cx="9469554"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(وَتَوَكَّلْ عَلَى الْحَيِّ الَّذِي لا يَمُوتُ وَسَبِّحْ بِحَمْدِهِ وَكَفَى بِهِ بِذُنُوبِ </a:t>
          </a:r>
          <a:r>
            <a:rPr lang="ar-SA" sz="2800" u="sng" kern="1200" dirty="0">
              <a:solidFill>
                <a:schemeClr val="tx1"/>
              </a:solidFill>
              <a:latin typeface="Sakkal Majalla" panose="02000000000000000000" pitchFamily="2" charset="-78"/>
              <a:cs typeface="Sakkal Majalla" panose="02000000000000000000" pitchFamily="2" charset="-78"/>
            </a:rPr>
            <a:t>عِبَادِهِ خَبِيرًا</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(58))</a:t>
          </a:r>
          <a:endParaRPr lang="en-US" sz="2800" kern="1200" dirty="0">
            <a:latin typeface="Sakkal Majalla" panose="02000000000000000000" pitchFamily="2" charset="-78"/>
            <a:cs typeface="Sakkal Majalla" panose="02000000000000000000" pitchFamily="2" charset="-78"/>
          </a:endParaRPr>
        </a:p>
      </dsp:txBody>
      <dsp:txXfrm>
        <a:off x="553399" y="2116206"/>
        <a:ext cx="7905980" cy="843234"/>
      </dsp:txXfrm>
    </dsp:sp>
    <dsp:sp modelId="{D5997FB6-A5FE-4C06-BF9E-64807667A1D9}">
      <dsp:nvSpPr>
        <dsp:cNvPr id="0" name=""/>
        <dsp:cNvSpPr/>
      </dsp:nvSpPr>
      <dsp:spPr>
        <a:xfrm>
          <a:off x="7320065"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451061" y="679241"/>
        <a:ext cx="320214" cy="438110"/>
      </dsp:txXfrm>
    </dsp:sp>
    <dsp:sp modelId="{AE1BFBB7-50E2-4D16-953E-843707232272}">
      <dsp:nvSpPr>
        <dsp:cNvPr id="0" name=""/>
        <dsp:cNvSpPr/>
      </dsp:nvSpPr>
      <dsp:spPr>
        <a:xfrm>
          <a:off x="8040155"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171151" y="1718255"/>
        <a:ext cx="320214" cy="43811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a:t>
          </a:r>
          <a:r>
            <a:rPr lang="en-US" sz="2800"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﴿آَمَنَ وَعَمِلَ صَالِحًا﴾</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الفرقان الأول (70)</a:t>
          </a:r>
          <a:r>
            <a:rPr lang="ar-SA"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﴿وَآمَنَ وَعَمِلَ عَمَلا صَالِحًا﴾</a:t>
          </a:r>
          <a:r>
            <a:rPr lang="ar-SA" sz="2800" b="1" kern="1200" dirty="0">
              <a:latin typeface="Sakkal Majalla" panose="02000000000000000000" pitchFamily="2" charset="-78"/>
              <a:cs typeface="Sakkal Majalla" panose="02000000000000000000" pitchFamily="2" charset="-78"/>
            </a:rPr>
            <a:t> </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(إِلاَّ مَن تَابَ </a:t>
          </a:r>
          <a:r>
            <a:rPr lang="ar-SA" sz="2800" u="sng" kern="1200" dirty="0">
              <a:solidFill>
                <a:schemeClr val="tx1"/>
              </a:solidFill>
              <a:latin typeface="Sakkal Majalla" panose="02000000000000000000" pitchFamily="2" charset="-78"/>
              <a:cs typeface="Sakkal Majalla" panose="02000000000000000000" pitchFamily="2" charset="-78"/>
            </a:rPr>
            <a:t>وَآمَنَ وَعَمِلَ عَمَلا صَالِحًا</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فَأُولَئِكَ يُبَدِّلُ اللَّهُ سَيِّئَاتِهِمْ حَسَنَاتٍ وَكَانَ اللَّهُ غَفُورًا رَّحِيمًا (70))</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﴿وَلَا هُمْ يُنْصَرُونَ﴾</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فهي بهذا اللفظ يتقدمها نفي </a:t>
          </a:r>
          <a:r>
            <a:rPr lang="ar-SA" sz="2800" kern="1200" dirty="0">
              <a:solidFill>
                <a:schemeClr val="tx1"/>
              </a:solidFill>
              <a:latin typeface="Sakkal Majalla" panose="02000000000000000000" pitchFamily="2" charset="-78"/>
              <a:cs typeface="Sakkal Majalla" panose="02000000000000000000" pitchFamily="2" charset="-78"/>
            </a:rPr>
            <a:t>﴿</a:t>
          </a:r>
          <a:r>
            <a:rPr lang="ar-SA" sz="2800" b="1" kern="1200" dirty="0">
              <a:solidFill>
                <a:schemeClr val="tx1"/>
              </a:solidFill>
              <a:latin typeface="Sakkal Majalla" panose="02000000000000000000" pitchFamily="2" charset="-78"/>
              <a:cs typeface="Sakkal Majalla" panose="02000000000000000000" pitchFamily="2" charset="-78"/>
            </a:rPr>
            <a:t>وَلَا</a:t>
          </a:r>
          <a:r>
            <a:rPr lang="ar-SA" sz="2800" kern="1200" dirty="0">
              <a:solidFill>
                <a:schemeClr val="tx1"/>
              </a:solidFill>
              <a:latin typeface="Sakkal Majalla" panose="02000000000000000000" pitchFamily="2" charset="-78"/>
              <a:cs typeface="Sakkal Majalla" panose="02000000000000000000" pitchFamily="2" charset="-78"/>
            </a:rPr>
            <a:t>﴾</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إلا موضع فصلت (16) </a:t>
          </a:r>
          <a:r>
            <a:rPr lang="ar-SA" sz="2800" b="1" kern="1200" dirty="0">
              <a:solidFill>
                <a:schemeClr val="tx1"/>
              </a:solidFill>
              <a:latin typeface="Sakkal Majalla" panose="02000000000000000000" pitchFamily="2" charset="-78"/>
              <a:cs typeface="Sakkal Majalla" panose="02000000000000000000" pitchFamily="2" charset="-78"/>
            </a:rPr>
            <a:t>﴿وَهُمْ لا يُنْصَرُونَ﴾</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فيتقدمها </a:t>
          </a:r>
          <a:r>
            <a:rPr lang="ar-SA" sz="2800" kern="1200" dirty="0">
              <a:solidFill>
                <a:schemeClr val="tx1"/>
              </a:solidFill>
              <a:latin typeface="Sakkal Majalla" panose="02000000000000000000" pitchFamily="2" charset="-78"/>
              <a:cs typeface="Sakkal Majalla" panose="02000000000000000000" pitchFamily="2" charset="-78"/>
            </a:rPr>
            <a:t>﴿</a:t>
          </a:r>
          <a:r>
            <a:rPr lang="ar-SA" sz="2800" b="1" kern="1200" dirty="0">
              <a:solidFill>
                <a:schemeClr val="tx1"/>
              </a:solidFill>
              <a:latin typeface="Sakkal Majalla" panose="02000000000000000000" pitchFamily="2" charset="-78"/>
              <a:cs typeface="Sakkal Majalla" panose="02000000000000000000" pitchFamily="2" charset="-78"/>
            </a:rPr>
            <a:t>وَهُمْ</a:t>
          </a:r>
          <a:r>
            <a:rPr lang="ar-SA" sz="2800" kern="1200" dirty="0">
              <a:solidFill>
                <a:schemeClr val="tx1"/>
              </a:solidFill>
              <a:latin typeface="Sakkal Majalla" panose="02000000000000000000" pitchFamily="2" charset="-78"/>
              <a:cs typeface="Sakkal Majalla" panose="02000000000000000000" pitchFamily="2" charset="-78"/>
            </a:rPr>
            <a:t>﴾</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(فَأَرْسَلْنَا عَلَيْهِمْ رِيحًا صَرْصَرًا فِي أَيَّامٍ نَحِسَاتٍ لِنُذِيقَهُمْ عَذَابَ الْخِزْيِ فِي الْحَيَاةِ الدُّنْيَا وَلَعَذَابُ الآخِرَةِ أَخْزَى </a:t>
          </a:r>
          <a:r>
            <a:rPr lang="ar-SA" sz="2800" u="sng" kern="1200" dirty="0">
              <a:solidFill>
                <a:schemeClr val="tx1"/>
              </a:solidFill>
              <a:latin typeface="Sakkal Majalla" panose="02000000000000000000" pitchFamily="2" charset="-78"/>
              <a:cs typeface="Sakkal Majalla" panose="02000000000000000000" pitchFamily="2" charset="-78"/>
            </a:rPr>
            <a:t>وَهُمْ لا يُنْصَرُونَ</a:t>
          </a:r>
          <a:r>
            <a:rPr lang="ar-SA" sz="2800" kern="1200" dirty="0">
              <a:latin typeface="Sakkal Majalla" panose="02000000000000000000" pitchFamily="2" charset="-78"/>
              <a:cs typeface="Sakkal Majalla" panose="02000000000000000000" pitchFamily="2" charset="-78"/>
            </a:rPr>
            <a:t> (16)</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﴿مِنْ وَرَائِهِمْ﴾</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  </a:t>
          </a:r>
          <a:r>
            <a:rPr lang="ar-SA" sz="2800" b="1" kern="1200" dirty="0">
              <a:latin typeface="Sakkal Majalla" panose="02000000000000000000" pitchFamily="2" charset="-78"/>
              <a:cs typeface="Sakkal Majalla" panose="02000000000000000000" pitchFamily="2" charset="-78"/>
            </a:rPr>
            <a:t>(بالجمع)</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موضعا ابراهيم (16_17) </a:t>
          </a:r>
          <a:r>
            <a:rPr lang="ar-SA" sz="2800" b="1" kern="1200" dirty="0">
              <a:solidFill>
                <a:schemeClr val="tx1"/>
              </a:solidFill>
              <a:latin typeface="Sakkal Majalla" panose="02000000000000000000" pitchFamily="2" charset="-78"/>
              <a:cs typeface="Sakkal Majalla" panose="02000000000000000000" pitchFamily="2" charset="-78"/>
            </a:rPr>
            <a:t>﴿مِّن وَرَائِهِ﴾</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b="1" kern="1200" dirty="0">
              <a:solidFill>
                <a:schemeClr val="bg1"/>
              </a:solidFill>
              <a:latin typeface="Sakkal Majalla" panose="02000000000000000000" pitchFamily="2" charset="-78"/>
              <a:cs typeface="Sakkal Majalla" panose="02000000000000000000" pitchFamily="2" charset="-78"/>
            </a:rPr>
            <a:t>بالإفراد</a:t>
          </a:r>
          <a:r>
            <a:rPr lang="ar-SA" sz="2800" kern="1200" dirty="0">
              <a:solidFill>
                <a:schemeClr val="bg1"/>
              </a:solidFill>
              <a:latin typeface="Sakkal Majalla" panose="02000000000000000000" pitchFamily="2" charset="-78"/>
              <a:cs typeface="Sakkal Majalla" panose="02000000000000000000" pitchFamily="2" charset="-78"/>
            </a:rPr>
            <a:t> و النساء</a:t>
          </a:r>
          <a:r>
            <a:rPr lang="ar-SA" sz="2800" b="1" kern="1200" dirty="0">
              <a:solidFill>
                <a:schemeClr val="bg1"/>
              </a:solidFill>
              <a:latin typeface="Sakkal Majalla" panose="02000000000000000000" pitchFamily="2" charset="-78"/>
              <a:cs typeface="Sakkal Majalla" panose="02000000000000000000" pitchFamily="2" charset="-78"/>
            </a:rPr>
            <a:t> </a:t>
          </a:r>
          <a:r>
            <a:rPr lang="ar-SA" sz="2800" kern="1200" dirty="0">
              <a:solidFill>
                <a:schemeClr val="bg1"/>
              </a:solidFill>
              <a:latin typeface="Sakkal Majalla" panose="02000000000000000000" pitchFamily="2" charset="-78"/>
              <a:cs typeface="Sakkal Majalla" panose="02000000000000000000" pitchFamily="2" charset="-78"/>
            </a:rPr>
            <a:t>(102)</a:t>
          </a:r>
          <a:r>
            <a:rPr lang="ar-SA" sz="2800" b="1" kern="1200" dirty="0">
              <a:solidFill>
                <a:schemeClr val="bg1"/>
              </a:solidFill>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(مِن وَرَائِكُمْ)</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a:t>
          </a:r>
          <a:r>
            <a:rPr lang="ar-SA" sz="2800" u="sng" kern="1200" dirty="0">
              <a:solidFill>
                <a:schemeClr val="tx1"/>
              </a:solidFill>
              <a:latin typeface="Sakkal Majalla" panose="02000000000000000000" pitchFamily="2" charset="-78"/>
              <a:cs typeface="Sakkal Majalla" panose="02000000000000000000" pitchFamily="2" charset="-78"/>
            </a:rPr>
            <a:t>مِّن وَرَائِهِ</a:t>
          </a:r>
          <a:r>
            <a:rPr lang="ar-SA" sz="2800" kern="1200" dirty="0">
              <a:solidFill>
                <a:schemeClr val="tx1"/>
              </a:solidFill>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جَهَنَّمُ وَيُسْقَى مِن مَّاء صَدِيدٍ (16) يَتَجَرَّعُهُ وَلاَ يَكَادُ يُسِيغُهُ وَيَأْتِيهِ الْمَوْتُ مِن كُلِّ مَكَانٍ وَمَا هُوَ بِمَيِّتٍ </a:t>
          </a:r>
          <a:r>
            <a:rPr lang="ar-SA" sz="2800" u="sng" kern="1200" dirty="0">
              <a:solidFill>
                <a:schemeClr val="tx1"/>
              </a:solidFill>
              <a:latin typeface="Sakkal Majalla" panose="02000000000000000000" pitchFamily="2" charset="-78"/>
              <a:cs typeface="Sakkal Majalla" panose="02000000000000000000" pitchFamily="2" charset="-78"/>
            </a:rPr>
            <a:t>وَمِن وَرَائِهِ</a:t>
          </a:r>
          <a:r>
            <a:rPr lang="ar-SA" sz="2800" kern="1200" dirty="0">
              <a:latin typeface="Sakkal Majalla" panose="02000000000000000000" pitchFamily="2" charset="-78"/>
              <a:cs typeface="Sakkal Majalla" panose="02000000000000000000" pitchFamily="2" charset="-78"/>
            </a:rPr>
            <a:t> عَذَابٌ غَلِيظٌ(17))</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498285" y="1718255"/>
        <a:ext cx="320214" cy="4381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﴿مِنْ كُلِّ زَوْجٍ بَهِيجٍ﴾</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بعد ذكر</a:t>
          </a:r>
          <a:r>
            <a:rPr lang="ar-EG" sz="2800" b="1" kern="1200" dirty="0">
              <a:latin typeface="Sakkal Majalla" panose="02000000000000000000" pitchFamily="2" charset="-78"/>
              <a:cs typeface="Sakkal Majalla" panose="02000000000000000000" pitchFamily="2" charset="-78"/>
            </a:rPr>
            <a:t> </a:t>
          </a:r>
          <a:r>
            <a:rPr lang="ar-EG" sz="2800" b="1" u="sng" kern="1200" dirty="0">
              <a:solidFill>
                <a:schemeClr val="tx1"/>
              </a:solidFill>
              <a:latin typeface="Sakkal Majalla" panose="02000000000000000000" pitchFamily="2" charset="-78"/>
              <a:cs typeface="Sakkal Majalla" panose="02000000000000000000" pitchFamily="2" charset="-78"/>
            </a:rPr>
            <a:t>إنبات الأرض</a:t>
          </a:r>
          <a:r>
            <a:rPr lang="ar-EG"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lumMod val="95000"/>
                <a:lumOff val="5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الحجر (19) </a:t>
          </a:r>
          <a:r>
            <a:rPr lang="ar-SA" sz="2800" b="1" kern="1200" dirty="0">
              <a:solidFill>
                <a:schemeClr val="tx1"/>
              </a:solidFill>
              <a:latin typeface="Sakkal Majalla" panose="02000000000000000000" pitchFamily="2" charset="-78"/>
              <a:cs typeface="Sakkal Majalla" panose="02000000000000000000" pitchFamily="2" charset="-78"/>
            </a:rPr>
            <a:t>﴿مِن كُلِّ شَيْءٍ مَّوْزُونٍ﴾</a:t>
          </a:r>
          <a:r>
            <a:rPr lang="ar-EG" sz="2800" kern="1200" dirty="0">
              <a:latin typeface="Sakkal Majalla" panose="02000000000000000000" pitchFamily="2" charset="-78"/>
              <a:cs typeface="Sakkal Majalla" panose="02000000000000000000" pitchFamily="2" charset="-78"/>
            </a:rPr>
            <a:t> و موضع الشعراء ذكرت بصيغة </a:t>
          </a:r>
          <a:r>
            <a:rPr lang="ar-SA" sz="2800" b="1" kern="1200" dirty="0">
              <a:solidFill>
                <a:schemeClr val="tx1"/>
              </a:solidFill>
              <a:latin typeface="Sakkal Majalla" panose="02000000000000000000" pitchFamily="2" charset="-78"/>
              <a:cs typeface="Sakkal Majalla" panose="02000000000000000000" pitchFamily="2" charset="-78"/>
            </a:rPr>
            <a:t>(مِن كُلِّ زَوْجٍ كَرِيمٍ )</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kern="1200" dirty="0">
              <a:latin typeface="Sakkal Majalla" panose="02000000000000000000" pitchFamily="2" charset="-78"/>
              <a:cs typeface="Sakkal Majalla" panose="02000000000000000000" pitchFamily="2" charset="-78"/>
            </a:rPr>
            <a:t>(وَالأَرْضَ مَدَدْنَاهَا وَأَلْقَيْنَا فِيهَا رَوَاسِيَ وَأَنبَتْنَا فِيهَا</a:t>
          </a:r>
          <a:r>
            <a:rPr lang="ar-SA" sz="2400" kern="1200" dirty="0">
              <a:solidFill>
                <a:schemeClr val="tx1"/>
              </a:solidFill>
              <a:latin typeface="Sakkal Majalla" panose="02000000000000000000" pitchFamily="2" charset="-78"/>
              <a:cs typeface="Sakkal Majalla" panose="02000000000000000000" pitchFamily="2" charset="-78"/>
            </a:rPr>
            <a:t> </a:t>
          </a:r>
          <a:r>
            <a:rPr lang="ar-SA" sz="2400" u="sng" kern="1200" dirty="0">
              <a:solidFill>
                <a:schemeClr val="tx1"/>
              </a:solidFill>
              <a:latin typeface="Sakkal Majalla" panose="02000000000000000000" pitchFamily="2" charset="-78"/>
              <a:cs typeface="Sakkal Majalla" panose="02000000000000000000" pitchFamily="2" charset="-78"/>
            </a:rPr>
            <a:t>مِن كُلِّ شَيْءٍ مَّوْزُونٍ</a:t>
          </a:r>
          <a:r>
            <a:rPr lang="ar-SA" sz="2400" kern="1200" dirty="0">
              <a:latin typeface="Sakkal Majalla" panose="02000000000000000000" pitchFamily="2" charset="-78"/>
              <a:cs typeface="Sakkal Majalla" panose="02000000000000000000" pitchFamily="2" charset="-78"/>
            </a:rPr>
            <a:t> (19))</a:t>
          </a:r>
          <a:endParaRPr lang="en-US" sz="24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498285" y="1718255"/>
        <a:ext cx="320214" cy="438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 وَبِئْسَ﴾</a:t>
          </a:r>
          <a:r>
            <a:rPr lang="ar-SA" sz="2800" b="1" kern="1200" dirty="0">
              <a:latin typeface="Sakkal Majalla" panose="02000000000000000000" pitchFamily="2" charset="-78"/>
              <a:cs typeface="Sakkal Majalla" panose="02000000000000000000" pitchFamily="2" charset="-78"/>
            </a:rPr>
            <a:t> </a:t>
          </a:r>
          <a:r>
            <a:rPr lang="ar-SA" sz="2800" kern="1200" dirty="0">
              <a:latin typeface="Sakkal Majalla" panose="02000000000000000000" pitchFamily="2" charset="-78"/>
              <a:cs typeface="Sakkal Majalla" panose="02000000000000000000" pitchFamily="2" charset="-78"/>
            </a:rPr>
            <a:t>أو</a:t>
          </a:r>
          <a:r>
            <a:rPr lang="ar-SA" sz="2800" b="1" kern="1200" dirty="0">
              <a:latin typeface="Sakkal Majalla" panose="02000000000000000000" pitchFamily="2" charset="-78"/>
              <a:cs typeface="Sakkal Majalla" panose="02000000000000000000" pitchFamily="2" charset="-78"/>
            </a:rPr>
            <a:t> </a:t>
          </a:r>
          <a:r>
            <a:rPr lang="ar-SA" sz="2800" b="1" kern="1200" dirty="0">
              <a:solidFill>
                <a:schemeClr val="tx1"/>
              </a:solidFill>
              <a:latin typeface="Sakkal Majalla" panose="02000000000000000000" pitchFamily="2" charset="-78"/>
              <a:cs typeface="Sakkal Majalla" panose="02000000000000000000" pitchFamily="2" charset="-78"/>
            </a:rPr>
            <a:t>﴿فَبِئْسَ مَثْوَى﴾</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النحل (29) </a:t>
          </a:r>
          <a:r>
            <a:rPr lang="ar-SA" sz="2800" b="1" kern="1200" dirty="0">
              <a:solidFill>
                <a:schemeClr val="tx1"/>
              </a:solidFill>
              <a:latin typeface="Sakkal Majalla" panose="02000000000000000000" pitchFamily="2" charset="-78"/>
              <a:cs typeface="Sakkal Majalla" panose="02000000000000000000" pitchFamily="2" charset="-78"/>
            </a:rPr>
            <a:t>﴿فَلَبِئْسَ مَثْوَى﴾</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باللام</a:t>
          </a:r>
          <a:endParaRPr lang="en-US" sz="28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(فَادْخُلُواْ أَبْوَابَ جَهَنَّمَ خَالِدِينَ فِيهَا </a:t>
          </a:r>
          <a:r>
            <a:rPr lang="ar-SA" sz="2800" u="sng" kern="1200" dirty="0">
              <a:solidFill>
                <a:schemeClr val="tx1"/>
              </a:solidFill>
              <a:latin typeface="Sakkal Majalla" panose="02000000000000000000" pitchFamily="2" charset="-78"/>
              <a:cs typeface="Sakkal Majalla" panose="02000000000000000000" pitchFamily="2" charset="-78"/>
            </a:rPr>
            <a:t>فَلَبِئْسَ مَثْوَى</a:t>
          </a:r>
          <a:r>
            <a:rPr lang="ar-SA" sz="2800" kern="1200" dirty="0">
              <a:latin typeface="Sakkal Majalla" panose="02000000000000000000" pitchFamily="2" charset="-78"/>
              <a:cs typeface="Sakkal Majalla" panose="02000000000000000000" pitchFamily="2" charset="-78"/>
            </a:rPr>
            <a:t> الْمُتَكَبِّرِينَ (29))</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﴿لَعَلَّهُمْ يَتَفَكَّرُونَ﴾</a:t>
          </a:r>
          <a:r>
            <a:rPr lang="ar-SA" sz="2800"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النحل (44) </a:t>
          </a:r>
          <a:r>
            <a:rPr lang="ar-SA" sz="2800" b="1" kern="1200" dirty="0">
              <a:solidFill>
                <a:schemeClr val="tx1"/>
              </a:solidFill>
              <a:latin typeface="Sakkal Majalla" panose="02000000000000000000" pitchFamily="2" charset="-78"/>
              <a:cs typeface="Sakkal Majalla" panose="02000000000000000000" pitchFamily="2" charset="-78"/>
            </a:rPr>
            <a:t>﴿وَلَعَلَّهُمْ يَتَفَكَّرُونَ﴾</a:t>
          </a:r>
          <a:r>
            <a:rPr lang="ar-SA" sz="2800" b="1" kern="1200" dirty="0">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a:t>
          </a:r>
          <a:r>
            <a:rPr lang="ar-EG" sz="2800" b="1" kern="1200" dirty="0">
              <a:latin typeface="Sakkal Majalla" panose="02000000000000000000" pitchFamily="2" charset="-78"/>
              <a:cs typeface="Sakkal Majalla" panose="02000000000000000000" pitchFamily="2" charset="-78"/>
            </a:rPr>
            <a:t>بالواو</a:t>
          </a:r>
          <a:endParaRPr lang="en-US" sz="28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(بِالْبَيِّنَاتِ وَالزُّبُرِ وَأَنزَلْنَا إِلَيْكَ الذِّكْرَ لِتُبَيِّنَ لِلنَّاسِ مَا نُزِّلَ إِلَيْهِمْ </a:t>
          </a:r>
          <a:r>
            <a:rPr lang="ar-SA" sz="2800" u="sng" kern="1200" dirty="0">
              <a:solidFill>
                <a:schemeClr val="tx1"/>
              </a:solidFill>
              <a:latin typeface="Sakkal Majalla" panose="02000000000000000000" pitchFamily="2" charset="-78"/>
              <a:cs typeface="Sakkal Majalla" panose="02000000000000000000" pitchFamily="2" charset="-78"/>
            </a:rPr>
            <a:t>وَلَعَلَّهُمْ يَتَفَكَّرُونَ</a:t>
          </a:r>
          <a:r>
            <a:rPr lang="ar-SA" sz="2800" kern="1200" dirty="0">
              <a:latin typeface="Sakkal Majalla" panose="02000000000000000000" pitchFamily="2" charset="-78"/>
              <a:cs typeface="Sakkal Majalla" panose="02000000000000000000" pitchFamily="2" charset="-78"/>
            </a:rPr>
            <a:t> (44))</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C1CC2-7978-46CE-8A75-67A769C03883}">
      <dsp:nvSpPr>
        <dsp:cNvPr id="0" name=""/>
        <dsp:cNvSpPr/>
      </dsp:nvSpPr>
      <dsp:spPr>
        <a:xfrm>
          <a:off x="-68389" y="0"/>
          <a:ext cx="8434574" cy="89570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كل آية فيها ذكر </a:t>
          </a:r>
          <a:r>
            <a:rPr lang="ar-SA" sz="2800" b="1" kern="1200" dirty="0">
              <a:solidFill>
                <a:schemeClr val="tx1"/>
              </a:solidFill>
              <a:latin typeface="Sakkal Majalla" panose="02000000000000000000" pitchFamily="2" charset="-78"/>
              <a:cs typeface="Sakkal Majalla" panose="02000000000000000000" pitchFamily="2" charset="-78"/>
            </a:rPr>
            <a:t>﴿إِنَّ فِي ذَلِكَ لَآَيَاتٍ لِقَوْمٍ يَسْمَعُونَ﴾</a:t>
          </a:r>
          <a:r>
            <a:rPr lang="ar-SA" sz="2800" kern="1200" dirty="0">
              <a:solidFill>
                <a:schemeClr val="tx1"/>
              </a:solidFill>
              <a:latin typeface="Sakkal Majalla" panose="02000000000000000000" pitchFamily="2" charset="-78"/>
              <a:cs typeface="Sakkal Majalla" panose="02000000000000000000" pitchFamily="2" charset="-78"/>
            </a:rPr>
            <a:t> </a:t>
          </a:r>
          <a:r>
            <a:rPr lang="ar-EG" sz="2800" kern="1200" dirty="0">
              <a:latin typeface="Sakkal Majalla" panose="02000000000000000000" pitchFamily="2" charset="-78"/>
              <a:cs typeface="Sakkal Majalla" panose="02000000000000000000" pitchFamily="2" charset="-78"/>
            </a:rPr>
            <a:t>فهي بهذا اللفظ</a:t>
          </a:r>
          <a:endParaRPr lang="en-US" sz="2800" kern="1200" dirty="0">
            <a:solidFill>
              <a:schemeClr val="bg2">
                <a:lumMod val="10000"/>
              </a:schemeClr>
            </a:solidFill>
            <a:latin typeface="Sakkal Majalla" panose="02000000000000000000" pitchFamily="2" charset="-78"/>
            <a:cs typeface="Sakkal Majalla" panose="02000000000000000000" pitchFamily="2" charset="-78"/>
          </a:endParaRPr>
        </a:p>
      </dsp:txBody>
      <dsp:txXfrm>
        <a:off x="-42155" y="26234"/>
        <a:ext cx="7437402" cy="843234"/>
      </dsp:txXfrm>
    </dsp:sp>
    <dsp:sp modelId="{918FF342-9837-4234-8DD7-A0A2BD624B00}">
      <dsp:nvSpPr>
        <dsp:cNvPr id="0" name=""/>
        <dsp:cNvSpPr/>
      </dsp:nvSpPr>
      <dsp:spPr>
        <a:xfrm>
          <a:off x="788479" y="1044986"/>
          <a:ext cx="8161017" cy="895702"/>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EG" sz="2800" kern="1200" dirty="0">
              <a:latin typeface="Sakkal Majalla" panose="02000000000000000000" pitchFamily="2" charset="-78"/>
              <a:cs typeface="Sakkal Majalla" panose="02000000000000000000" pitchFamily="2" charset="-78"/>
            </a:rPr>
            <a:t>إلا موضع النحل (65) </a:t>
          </a:r>
          <a:r>
            <a:rPr lang="ar-SA" sz="2800" b="1" kern="1200" dirty="0">
              <a:solidFill>
                <a:schemeClr val="tx1"/>
              </a:solidFill>
              <a:latin typeface="Sakkal Majalla" panose="02000000000000000000" pitchFamily="2" charset="-78"/>
              <a:cs typeface="Sakkal Majalla" panose="02000000000000000000" pitchFamily="2" charset="-78"/>
            </a:rPr>
            <a:t>﴿لآيَةً لِّقَوْمٍ يَسْمَعُونَ﴾</a:t>
          </a:r>
          <a:r>
            <a:rPr lang="ar-SA" sz="2800" b="1" kern="1200" dirty="0">
              <a:latin typeface="Sakkal Majalla" panose="02000000000000000000" pitchFamily="2" charset="-78"/>
              <a:cs typeface="Sakkal Majalla" panose="02000000000000000000" pitchFamily="2" charset="-78"/>
            </a:rPr>
            <a:t> </a:t>
          </a:r>
          <a:r>
            <a:rPr lang="ar-EG" sz="2800" b="1" kern="1200" dirty="0">
              <a:latin typeface="Sakkal Majalla" panose="02000000000000000000" pitchFamily="2" charset="-78"/>
              <a:cs typeface="Sakkal Majalla" panose="02000000000000000000" pitchFamily="2" charset="-78"/>
            </a:rPr>
            <a:t>بالإفراد</a:t>
          </a:r>
          <a:endParaRPr lang="en-US" sz="2800" kern="1200" dirty="0">
            <a:solidFill>
              <a:schemeClr val="tx1"/>
            </a:solidFill>
            <a:latin typeface="Sakkal Majalla" panose="02000000000000000000" pitchFamily="2" charset="-78"/>
            <a:cs typeface="Sakkal Majalla" panose="02000000000000000000" pitchFamily="2" charset="-78"/>
          </a:endParaRPr>
        </a:p>
      </dsp:txBody>
      <dsp:txXfrm>
        <a:off x="814713" y="1071220"/>
        <a:ext cx="6806253" cy="843234"/>
      </dsp:txXfrm>
    </dsp:sp>
    <dsp:sp modelId="{AC77514B-0541-443E-AFE6-08C360B90EC1}">
      <dsp:nvSpPr>
        <dsp:cNvPr id="0" name=""/>
        <dsp:cNvSpPr/>
      </dsp:nvSpPr>
      <dsp:spPr>
        <a:xfrm>
          <a:off x="1508568" y="2089972"/>
          <a:ext cx="8161017" cy="895702"/>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kern="1200" dirty="0">
              <a:latin typeface="Sakkal Majalla" panose="02000000000000000000" pitchFamily="2" charset="-78"/>
              <a:cs typeface="Sakkal Majalla" panose="02000000000000000000" pitchFamily="2" charset="-78"/>
            </a:rPr>
            <a:t>(وَاللَّهُ أَنزَلَ مِنَ السَّمَاء مَاء فَأَحْيَا بِهِ الأَرْضَ بَعْدَ مَوْتِهَا إِنَّ فِي ذَلِكَ </a:t>
          </a:r>
          <a:r>
            <a:rPr lang="ar-SA" sz="2800" u="sng" kern="1200" dirty="0">
              <a:solidFill>
                <a:schemeClr val="tx1"/>
              </a:solidFill>
              <a:latin typeface="Sakkal Majalla" panose="02000000000000000000" pitchFamily="2" charset="-78"/>
              <a:cs typeface="Sakkal Majalla" panose="02000000000000000000" pitchFamily="2" charset="-78"/>
            </a:rPr>
            <a:t>لآيَةً لِّقَوْمٍ يَسْمَعُونَ</a:t>
          </a:r>
          <a:r>
            <a:rPr lang="ar-SA" sz="2800" kern="1200" dirty="0">
              <a:latin typeface="Sakkal Majalla" panose="02000000000000000000" pitchFamily="2" charset="-78"/>
              <a:cs typeface="Sakkal Majalla" panose="02000000000000000000" pitchFamily="2" charset="-78"/>
            </a:rPr>
            <a:t> (65))</a:t>
          </a:r>
          <a:endParaRPr lang="en-US" sz="2800" kern="1200" dirty="0">
            <a:latin typeface="Sakkal Majalla" panose="02000000000000000000" pitchFamily="2" charset="-78"/>
            <a:cs typeface="Sakkal Majalla" panose="02000000000000000000" pitchFamily="2" charset="-78"/>
          </a:endParaRPr>
        </a:p>
      </dsp:txBody>
      <dsp:txXfrm>
        <a:off x="1534802" y="2116206"/>
        <a:ext cx="6806253" cy="843234"/>
      </dsp:txXfrm>
    </dsp:sp>
    <dsp:sp modelId="{D5997FB6-A5FE-4C06-BF9E-64807667A1D9}">
      <dsp:nvSpPr>
        <dsp:cNvPr id="0" name=""/>
        <dsp:cNvSpPr/>
      </dsp:nvSpPr>
      <dsp:spPr>
        <a:xfrm>
          <a:off x="7647200" y="679241"/>
          <a:ext cx="582206" cy="582206"/>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7778196" y="679241"/>
        <a:ext cx="320214" cy="438110"/>
      </dsp:txXfrm>
    </dsp:sp>
    <dsp:sp modelId="{AE1BFBB7-50E2-4D16-953E-843707232272}">
      <dsp:nvSpPr>
        <dsp:cNvPr id="0" name=""/>
        <dsp:cNvSpPr/>
      </dsp:nvSpPr>
      <dsp:spPr>
        <a:xfrm>
          <a:off x="8367289" y="1718255"/>
          <a:ext cx="582206" cy="582206"/>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Sakkal Majalla" panose="02000000000000000000" pitchFamily="2" charset="-78"/>
            <a:cs typeface="Sakkal Majalla" panose="02000000000000000000" pitchFamily="2" charset="-78"/>
          </a:endParaRPr>
        </a:p>
      </dsp:txBody>
      <dsp:txXfrm>
        <a:off x="8498285" y="1718255"/>
        <a:ext cx="320214" cy="4381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F5384-BCEC-415A-A939-9B672DF906C1}" type="datetimeFigureOut">
              <a:rPr lang="en-US" smtClean="0"/>
              <a:t>9/1/2019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BF3A6-2194-49B4-BEA3-D25D0B35833D}" type="slidenum">
              <a:rPr lang="en-US" smtClean="0"/>
              <a:t>‹#›</a:t>
            </a:fld>
            <a:endParaRPr lang="en-US"/>
          </a:p>
        </p:txBody>
      </p:sp>
    </p:spTree>
    <p:extLst>
      <p:ext uri="{BB962C8B-B14F-4D97-AF65-F5344CB8AC3E}">
        <p14:creationId xmlns:p14="http://schemas.microsoft.com/office/powerpoint/2010/main" val="176295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BF3A6-2194-49B4-BEA3-D25D0B35833D}" type="slidenum">
              <a:rPr lang="en-US" smtClean="0"/>
              <a:t>56</a:t>
            </a:fld>
            <a:endParaRPr lang="en-US"/>
          </a:p>
        </p:txBody>
      </p:sp>
    </p:spTree>
    <p:extLst>
      <p:ext uri="{BB962C8B-B14F-4D97-AF65-F5344CB8AC3E}">
        <p14:creationId xmlns:p14="http://schemas.microsoft.com/office/powerpoint/2010/main" val="2556402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FA57B5C-D0FD-48F5-9D4F-BC8E700B61B8}" type="datetimeFigureOut">
              <a:rPr lang="en-US" smtClean="0"/>
              <a:t>9/1/2019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C07C949-87AF-41F0-9CF9-1A616BA7DD7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99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A57B5C-D0FD-48F5-9D4F-BC8E700B61B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7C949-87AF-41F0-9CF9-1A616BA7DD7D}" type="slidenum">
              <a:rPr lang="en-US" smtClean="0"/>
              <a:t>‹#›</a:t>
            </a:fld>
            <a:endParaRPr lang="en-US"/>
          </a:p>
        </p:txBody>
      </p:sp>
    </p:spTree>
    <p:extLst>
      <p:ext uri="{BB962C8B-B14F-4D97-AF65-F5344CB8AC3E}">
        <p14:creationId xmlns:p14="http://schemas.microsoft.com/office/powerpoint/2010/main" val="86486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57B5C-D0FD-48F5-9D4F-BC8E700B61B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C949-87AF-41F0-9CF9-1A616BA7DD7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51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57B5C-D0FD-48F5-9D4F-BC8E700B61B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C949-87AF-41F0-9CF9-1A616BA7DD7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17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57B5C-D0FD-48F5-9D4F-BC8E700B61B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C949-87AF-41F0-9CF9-1A616BA7DD7D}" type="slidenum">
              <a:rPr lang="en-US" smtClean="0"/>
              <a:t>‹#›</a:t>
            </a:fld>
            <a:endParaRPr lang="en-US"/>
          </a:p>
        </p:txBody>
      </p:sp>
    </p:spTree>
    <p:extLst>
      <p:ext uri="{BB962C8B-B14F-4D97-AF65-F5344CB8AC3E}">
        <p14:creationId xmlns:p14="http://schemas.microsoft.com/office/powerpoint/2010/main" val="2094620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57B5C-D0FD-48F5-9D4F-BC8E700B61B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C949-87AF-41F0-9CF9-1A616BA7DD7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344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57B5C-D0FD-48F5-9D4F-BC8E700B61B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C949-87AF-41F0-9CF9-1A616BA7DD7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83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57B5C-D0FD-48F5-9D4F-BC8E700B61B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C949-87AF-41F0-9CF9-1A616BA7DD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152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57B5C-D0FD-48F5-9D4F-BC8E700B61B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C949-87AF-41F0-9CF9-1A616BA7DD7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20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A57B5C-D0FD-48F5-9D4F-BC8E700B61B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C949-87AF-41F0-9CF9-1A616BA7DD7D}" type="slidenum">
              <a:rPr lang="en-US" smtClean="0"/>
              <a:t>‹#›</a:t>
            </a:fld>
            <a:endParaRPr lang="en-US"/>
          </a:p>
        </p:txBody>
      </p:sp>
    </p:spTree>
    <p:extLst>
      <p:ext uri="{BB962C8B-B14F-4D97-AF65-F5344CB8AC3E}">
        <p14:creationId xmlns:p14="http://schemas.microsoft.com/office/powerpoint/2010/main" val="247132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A57B5C-D0FD-48F5-9D4F-BC8E700B61B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07C949-87AF-41F0-9CF9-1A616BA7DD7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492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A57B5C-D0FD-48F5-9D4F-BC8E700B61B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7C949-87AF-41F0-9CF9-1A616BA7DD7D}" type="slidenum">
              <a:rPr lang="en-US" smtClean="0"/>
              <a:t>‹#›</a:t>
            </a:fld>
            <a:endParaRPr lang="en-US"/>
          </a:p>
        </p:txBody>
      </p:sp>
    </p:spTree>
    <p:extLst>
      <p:ext uri="{BB962C8B-B14F-4D97-AF65-F5344CB8AC3E}">
        <p14:creationId xmlns:p14="http://schemas.microsoft.com/office/powerpoint/2010/main" val="27255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A57B5C-D0FD-48F5-9D4F-BC8E700B61B8}" type="datetimeFigureOut">
              <a:rPr lang="en-US" smtClean="0"/>
              <a:t>9/1/2019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07C949-87AF-41F0-9CF9-1A616BA7DD7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49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A57B5C-D0FD-48F5-9D4F-BC8E700B61B8}" type="datetimeFigureOut">
              <a:rPr lang="en-US" smtClean="0"/>
              <a:t>9/1/2019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07C949-87AF-41F0-9CF9-1A616BA7DD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57B5C-D0FD-48F5-9D4F-BC8E700B61B8}" type="datetimeFigureOut">
              <a:rPr lang="en-US" smtClean="0"/>
              <a:t>9/1/2019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07C949-87AF-41F0-9CF9-1A616BA7DD7D}" type="slidenum">
              <a:rPr lang="en-US" smtClean="0"/>
              <a:t>‹#›</a:t>
            </a:fld>
            <a:endParaRPr lang="en-US"/>
          </a:p>
        </p:txBody>
      </p:sp>
    </p:spTree>
    <p:extLst>
      <p:ext uri="{BB962C8B-B14F-4D97-AF65-F5344CB8AC3E}">
        <p14:creationId xmlns:p14="http://schemas.microsoft.com/office/powerpoint/2010/main" val="273826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A57B5C-D0FD-48F5-9D4F-BC8E700B61B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7C949-87AF-41F0-9CF9-1A616BA7DD7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25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A57B5C-D0FD-48F5-9D4F-BC8E700B61B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07C949-87AF-41F0-9CF9-1A616BA7DD7D}" type="slidenum">
              <a:rPr lang="en-US" smtClean="0"/>
              <a:t>‹#›</a:t>
            </a:fld>
            <a:endParaRPr lang="en-US"/>
          </a:p>
        </p:txBody>
      </p:sp>
    </p:spTree>
    <p:extLst>
      <p:ext uri="{BB962C8B-B14F-4D97-AF65-F5344CB8AC3E}">
        <p14:creationId xmlns:p14="http://schemas.microsoft.com/office/powerpoint/2010/main" val="3654180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A57B5C-D0FD-48F5-9D4F-BC8E700B61B8}" type="datetimeFigureOut">
              <a:rPr lang="en-US" smtClean="0"/>
              <a:t>9/1/2019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07C949-87AF-41F0-9CF9-1A616BA7DD7D}" type="slidenum">
              <a:rPr lang="en-US" smtClean="0"/>
              <a:t>‹#›</a:t>
            </a:fld>
            <a:endParaRPr lang="en-US"/>
          </a:p>
        </p:txBody>
      </p:sp>
    </p:spTree>
    <p:extLst>
      <p:ext uri="{BB962C8B-B14F-4D97-AF65-F5344CB8AC3E}">
        <p14:creationId xmlns:p14="http://schemas.microsoft.com/office/powerpoint/2010/main" val="888166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image" Target="../media/image3.png"/><Relationship Id="rId7" Type="http://schemas.openxmlformats.org/officeDocument/2006/relationships/diagramQuickStyle" Target="../diagrams/quickStyle3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36.xml"/><Relationship Id="rId5" Type="http://schemas.openxmlformats.org/officeDocument/2006/relationships/diagramData" Target="../diagrams/data36.xml"/><Relationship Id="rId4" Type="http://schemas.openxmlformats.org/officeDocument/2006/relationships/image" Target="../media/image4.png"/><Relationship Id="rId9" Type="http://schemas.microsoft.com/office/2007/relationships/diagramDrawing" Target="../diagrams/drawing36.xml"/></Relationships>
</file>

<file path=ppt/slides/_rels/slide5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ed picture high resolution">
            <a:extLst>
              <a:ext uri="{FF2B5EF4-FFF2-40B4-BE49-F238E27FC236}">
                <a16:creationId xmlns:a16="http://schemas.microsoft.com/office/drawing/2014/main" id="{671B48EC-852D-428E-AAEE-C07B56EBF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5"/>
            <a:ext cx="12192000" cy="68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3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الحجر</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pPr rtl="1"/>
            <a:r>
              <a:rPr lang="ar-SA" sz="2800" dirty="0">
                <a:latin typeface="Sakkal Majalla" panose="02000000000000000000" pitchFamily="2" charset="-78"/>
                <a:cs typeface="Sakkal Majalla" panose="02000000000000000000" pitchFamily="2" charset="-78"/>
              </a:rPr>
              <a:t>وفيها تنبيه واحد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3587498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328646344"/>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71B016E2-E571-4082-B0D8-C398520F7CA6}"/>
              </a:ext>
            </a:extLst>
          </p:cNvPr>
          <p:cNvGrpSpPr/>
          <p:nvPr/>
        </p:nvGrpSpPr>
        <p:grpSpPr>
          <a:xfrm>
            <a:off x="2807341" y="4394078"/>
            <a:ext cx="8161017" cy="1267419"/>
            <a:chOff x="2828291" y="4394078"/>
            <a:chExt cx="8161017" cy="1267419"/>
          </a:xfrm>
        </p:grpSpPr>
        <p:grpSp>
          <p:nvGrpSpPr>
            <p:cNvPr id="11" name="Group 10">
              <a:extLst>
                <a:ext uri="{FF2B5EF4-FFF2-40B4-BE49-F238E27FC236}">
                  <a16:creationId xmlns:a16="http://schemas.microsoft.com/office/drawing/2014/main" id="{DA285E82-F777-4263-9A11-0D6922C53A28}"/>
                </a:ext>
              </a:extLst>
            </p:cNvPr>
            <p:cNvGrpSpPr/>
            <p:nvPr/>
          </p:nvGrpSpPr>
          <p:grpSpPr>
            <a:xfrm>
              <a:off x="2828291" y="4765795"/>
              <a:ext cx="8161017" cy="895702"/>
              <a:chOff x="1508568" y="2089972"/>
              <a:chExt cx="8161017" cy="895702"/>
            </a:xfrm>
          </p:grpSpPr>
          <p:sp>
            <p:nvSpPr>
              <p:cNvPr id="15" name="Rectangle: Rounded Corners 14">
                <a:extLst>
                  <a:ext uri="{FF2B5EF4-FFF2-40B4-BE49-F238E27FC236}">
                    <a16:creationId xmlns:a16="http://schemas.microsoft.com/office/drawing/2014/main" id="{FF256F36-1583-48B9-9845-22C7C4F9CC25}"/>
                  </a:ext>
                </a:extLst>
              </p:cNvPr>
              <p:cNvSpPr/>
              <p:nvPr/>
            </p:nvSpPr>
            <p:spPr>
              <a:xfrm>
                <a:off x="1508568" y="2089972"/>
                <a:ext cx="8161017" cy="895702"/>
              </a:xfrm>
              <a:prstGeom prst="roundRect">
                <a:avLst>
                  <a:gd name="adj" fmla="val 10000"/>
                </a:avLst>
              </a:prstGeom>
            </p:spPr>
            <p:style>
              <a:lnRef idx="2">
                <a:schemeClr val="lt1">
                  <a:hueOff val="0"/>
                  <a:satOff val="0"/>
                  <a:lumOff val="0"/>
                  <a:alphaOff val="0"/>
                </a:schemeClr>
              </a:lnRef>
              <a:fillRef idx="1">
                <a:schemeClr val="accent2">
                  <a:hueOff val="3363155"/>
                  <a:satOff val="-3572"/>
                  <a:lumOff val="2745"/>
                  <a:alphaOff val="0"/>
                </a:schemeClr>
              </a:fillRef>
              <a:effectRef idx="0">
                <a:schemeClr val="accent2">
                  <a:hueOff val="3363155"/>
                  <a:satOff val="-3572"/>
                  <a:lumOff val="2745"/>
                  <a:alphaOff val="0"/>
                </a:schemeClr>
              </a:effectRef>
              <a:fontRef idx="minor">
                <a:schemeClr val="lt1"/>
              </a:fontRef>
            </p:style>
          </p:sp>
          <p:sp>
            <p:nvSpPr>
              <p:cNvPr id="16" name="Rectangle: Rounded Corners 4">
                <a:extLst>
                  <a:ext uri="{FF2B5EF4-FFF2-40B4-BE49-F238E27FC236}">
                    <a16:creationId xmlns:a16="http://schemas.microsoft.com/office/drawing/2014/main" id="{83D1E355-2ECD-481F-A83A-3401C9FC7B07}"/>
                  </a:ext>
                </a:extLst>
              </p:cNvPr>
              <p:cNvSpPr txBox="1"/>
              <p:nvPr/>
            </p:nvSpPr>
            <p:spPr>
              <a:xfrm>
                <a:off x="1534802" y="2116206"/>
                <a:ext cx="6806253" cy="84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400" b="1" dirty="0">
                    <a:latin typeface="Sakkal Majalla" panose="02000000000000000000" pitchFamily="2" charset="-78"/>
                    <a:cs typeface="Sakkal Majalla" panose="02000000000000000000" pitchFamily="2" charset="-78"/>
                  </a:rPr>
                  <a:t>(</a:t>
                </a:r>
                <a:r>
                  <a:rPr lang="ar-EG" sz="2400" dirty="0">
                    <a:latin typeface="Sakkal Majalla" panose="02000000000000000000" pitchFamily="2" charset="-78"/>
                    <a:cs typeface="Sakkal Majalla" panose="02000000000000000000" pitchFamily="2" charset="-78"/>
                  </a:rPr>
                  <a:t>أَوَلَمْ يَرَوْا إِلَى الأَرْضِ كَمْ أَنبَتْنَا فِيهَا </a:t>
                </a:r>
                <a:r>
                  <a:rPr lang="ar-SA" sz="2400" u="sng" dirty="0">
                    <a:solidFill>
                      <a:schemeClr val="tx1"/>
                    </a:solidFill>
                    <a:latin typeface="Sakkal Majalla" panose="02000000000000000000" pitchFamily="2" charset="-78"/>
                    <a:cs typeface="Sakkal Majalla" panose="02000000000000000000" pitchFamily="2" charset="-78"/>
                  </a:rPr>
                  <a:t>مِن كُلِّ زَوْجٍ كَرِيمٍ</a:t>
                </a:r>
                <a:r>
                  <a:rPr lang="ar-SA" sz="2400" dirty="0">
                    <a:latin typeface="Sakkal Majalla" panose="02000000000000000000" pitchFamily="2" charset="-78"/>
                    <a:cs typeface="Sakkal Majalla" panose="02000000000000000000" pitchFamily="2" charset="-78"/>
                  </a:rPr>
                  <a:t> </a:t>
                </a:r>
                <a:r>
                  <a:rPr lang="ar-EG" sz="2400" dirty="0">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7</a:t>
                </a:r>
                <a:r>
                  <a:rPr lang="ar-EG" sz="2400" dirty="0">
                    <a:latin typeface="Sakkal Majalla" panose="02000000000000000000" pitchFamily="2" charset="-78"/>
                    <a:cs typeface="Sakkal Majalla" panose="02000000000000000000" pitchFamily="2" charset="-78"/>
                  </a:rPr>
                  <a:t>) إِنَّ فِي ذَلِكَ لآيَةً وَمَا كَانَ أَكْثَرُهُم مُّؤْمِنِينَ</a:t>
                </a:r>
                <a:r>
                  <a:rPr lang="ar-SA" sz="2400" dirty="0">
                    <a:latin typeface="Sakkal Majalla" panose="02000000000000000000" pitchFamily="2" charset="-78"/>
                    <a:cs typeface="Sakkal Majalla" panose="02000000000000000000" pitchFamily="2" charset="-78"/>
                  </a:rPr>
                  <a:t>(8))</a:t>
                </a:r>
                <a:endParaRPr lang="en-US" sz="8000" kern="1200" dirty="0">
                  <a:latin typeface="Sakkal Majalla" panose="02000000000000000000" pitchFamily="2" charset="-78"/>
                  <a:cs typeface="Sakkal Majalla" panose="02000000000000000000" pitchFamily="2" charset="-78"/>
                </a:endParaRPr>
              </a:p>
            </p:txBody>
          </p:sp>
        </p:grpSp>
        <p:grpSp>
          <p:nvGrpSpPr>
            <p:cNvPr id="12" name="Group 11">
              <a:extLst>
                <a:ext uri="{FF2B5EF4-FFF2-40B4-BE49-F238E27FC236}">
                  <a16:creationId xmlns:a16="http://schemas.microsoft.com/office/drawing/2014/main" id="{E3CD14FB-8161-4E88-BDD9-DB3B5E9C39B1}"/>
                </a:ext>
              </a:extLst>
            </p:cNvPr>
            <p:cNvGrpSpPr/>
            <p:nvPr/>
          </p:nvGrpSpPr>
          <p:grpSpPr>
            <a:xfrm>
              <a:off x="9687012" y="4394078"/>
              <a:ext cx="582206" cy="582206"/>
              <a:chOff x="8367289" y="1718255"/>
              <a:chExt cx="582206" cy="582206"/>
            </a:xfrm>
          </p:grpSpPr>
          <p:sp>
            <p:nvSpPr>
              <p:cNvPr id="13" name="Arrow: Down 12">
                <a:extLst>
                  <a:ext uri="{FF2B5EF4-FFF2-40B4-BE49-F238E27FC236}">
                    <a16:creationId xmlns:a16="http://schemas.microsoft.com/office/drawing/2014/main" id="{2855C1FB-124C-4D08-9BCD-146D350BB843}"/>
                  </a:ext>
                </a:extLst>
              </p:cNvPr>
              <p:cNvSpPr/>
              <p:nvPr/>
            </p:nvSpPr>
            <p:spPr>
              <a:xfrm>
                <a:off x="8367289" y="1718255"/>
                <a:ext cx="582206" cy="582206"/>
              </a:xfrm>
              <a:prstGeom prst="downArrow">
                <a:avLst>
                  <a:gd name="adj1" fmla="val 55000"/>
                  <a:gd name="adj2" fmla="val 45000"/>
                </a:avLst>
              </a:prstGeom>
            </p:spPr>
            <p:style>
              <a:lnRef idx="2">
                <a:schemeClr val="accent2">
                  <a:tint val="40000"/>
                  <a:alpha val="90000"/>
                  <a:hueOff val="4183470"/>
                  <a:satOff val="1428"/>
                  <a:lumOff val="439"/>
                  <a:alphaOff val="0"/>
                </a:schemeClr>
              </a:lnRef>
              <a:fillRef idx="1">
                <a:schemeClr val="accent2">
                  <a:tint val="40000"/>
                  <a:alpha val="90000"/>
                  <a:hueOff val="4183470"/>
                  <a:satOff val="1428"/>
                  <a:lumOff val="439"/>
                  <a:alphaOff val="0"/>
                </a:schemeClr>
              </a:fillRef>
              <a:effectRef idx="0">
                <a:schemeClr val="accent2">
                  <a:tint val="40000"/>
                  <a:alpha val="90000"/>
                  <a:hueOff val="4183470"/>
                  <a:satOff val="1428"/>
                  <a:lumOff val="439"/>
                  <a:alphaOff val="0"/>
                </a:schemeClr>
              </a:effectRef>
              <a:fontRef idx="minor">
                <a:schemeClr val="dk1">
                  <a:hueOff val="0"/>
                  <a:satOff val="0"/>
                  <a:lumOff val="0"/>
                  <a:alphaOff val="0"/>
                </a:schemeClr>
              </a:fontRef>
            </p:style>
          </p:sp>
          <p:sp>
            <p:nvSpPr>
              <p:cNvPr id="14" name="Arrow: Down 6">
                <a:extLst>
                  <a:ext uri="{FF2B5EF4-FFF2-40B4-BE49-F238E27FC236}">
                    <a16:creationId xmlns:a16="http://schemas.microsoft.com/office/drawing/2014/main" id="{3CF7C485-44FF-44FD-A624-2E913D043C6D}"/>
                  </a:ext>
                </a:extLst>
              </p:cNvPr>
              <p:cNvSpPr txBox="1"/>
              <p:nvPr/>
            </p:nvSpPr>
            <p:spPr>
              <a:xfrm>
                <a:off x="8498285" y="1718255"/>
                <a:ext cx="320214" cy="43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spTree>
    <p:extLst>
      <p:ext uri="{BB962C8B-B14F-4D97-AF65-F5344CB8AC3E}">
        <p14:creationId xmlns:p14="http://schemas.microsoft.com/office/powerpoint/2010/main" val="2881101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down)">
                                      <p:cBhvr>
                                        <p:cTn id="93" dur="580">
                                          <p:stCondLst>
                                            <p:cond delay="0"/>
                                          </p:stCondLst>
                                        </p:cTn>
                                        <p:tgtEl>
                                          <p:spTgt spid="3"/>
                                        </p:tgtEl>
                                      </p:cBhvr>
                                    </p:animEffect>
                                    <p:anim calcmode="lin" valueType="num">
                                      <p:cBhvr>
                                        <p:cTn id="9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gtEl>
                                      </p:cBhvr>
                                      <p:to x="100000" y="60000"/>
                                    </p:animScale>
                                    <p:animScale>
                                      <p:cBhvr>
                                        <p:cTn id="100" dur="166" decel="50000">
                                          <p:stCondLst>
                                            <p:cond delay="676"/>
                                          </p:stCondLst>
                                        </p:cTn>
                                        <p:tgtEl>
                                          <p:spTgt spid="3"/>
                                        </p:tgtEl>
                                      </p:cBhvr>
                                      <p:to x="100000" y="100000"/>
                                    </p:animScale>
                                    <p:animScale>
                                      <p:cBhvr>
                                        <p:cTn id="101" dur="26">
                                          <p:stCondLst>
                                            <p:cond delay="1312"/>
                                          </p:stCondLst>
                                        </p:cTn>
                                        <p:tgtEl>
                                          <p:spTgt spid="3"/>
                                        </p:tgtEl>
                                      </p:cBhvr>
                                      <p:to x="100000" y="80000"/>
                                    </p:animScale>
                                    <p:animScale>
                                      <p:cBhvr>
                                        <p:cTn id="102" dur="166" decel="50000">
                                          <p:stCondLst>
                                            <p:cond delay="1338"/>
                                          </p:stCondLst>
                                        </p:cTn>
                                        <p:tgtEl>
                                          <p:spTgt spid="3"/>
                                        </p:tgtEl>
                                      </p:cBhvr>
                                      <p:to x="100000" y="100000"/>
                                    </p:animScale>
                                    <p:animScale>
                                      <p:cBhvr>
                                        <p:cTn id="103" dur="26">
                                          <p:stCondLst>
                                            <p:cond delay="1642"/>
                                          </p:stCondLst>
                                        </p:cTn>
                                        <p:tgtEl>
                                          <p:spTgt spid="3"/>
                                        </p:tgtEl>
                                      </p:cBhvr>
                                      <p:to x="100000" y="90000"/>
                                    </p:animScale>
                                    <p:animScale>
                                      <p:cBhvr>
                                        <p:cTn id="104" dur="166" decel="50000">
                                          <p:stCondLst>
                                            <p:cond delay="1668"/>
                                          </p:stCondLst>
                                        </p:cTn>
                                        <p:tgtEl>
                                          <p:spTgt spid="3"/>
                                        </p:tgtEl>
                                      </p:cBhvr>
                                      <p:to x="100000" y="100000"/>
                                    </p:animScale>
                                    <p:animScale>
                                      <p:cBhvr>
                                        <p:cTn id="105" dur="26">
                                          <p:stCondLst>
                                            <p:cond delay="1808"/>
                                          </p:stCondLst>
                                        </p:cTn>
                                        <p:tgtEl>
                                          <p:spTgt spid="3"/>
                                        </p:tgtEl>
                                      </p:cBhvr>
                                      <p:to x="100000" y="95000"/>
                                    </p:animScale>
                                    <p:animScale>
                                      <p:cBhvr>
                                        <p:cTn id="10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النحل</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pPr rtl="1"/>
            <a:r>
              <a:rPr lang="ar-SA" sz="2800" dirty="0">
                <a:latin typeface="Sakkal Majalla" panose="02000000000000000000" pitchFamily="2" charset="-78"/>
                <a:cs typeface="Sakkal Majalla" panose="02000000000000000000" pitchFamily="2" charset="-78"/>
              </a:rPr>
              <a:t>وفيها (5) تنبيهات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136805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8371549"/>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8801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(2)</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9791953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49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(3)</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549701475"/>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1562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(4)</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442476552"/>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820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(5)</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174600368"/>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5662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228F0A2-21FD-4407-A551-5056B4A54FC2}"/>
              </a:ext>
            </a:extLst>
          </p:cNvPr>
          <p:cNvSpPr/>
          <p:nvPr/>
        </p:nvSpPr>
        <p:spPr>
          <a:xfrm>
            <a:off x="3377940" y="3048000"/>
            <a:ext cx="5436121" cy="8357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3200" dirty="0">
                <a:latin typeface="Sakkal Majalla" panose="02000000000000000000" pitchFamily="2" charset="-78"/>
                <a:cs typeface="Sakkal Majalla" panose="02000000000000000000" pitchFamily="2" charset="-78"/>
              </a:rPr>
              <a:t>كيف تُضبَط (ضرًا ولا نفعًا) </a:t>
            </a:r>
            <a:endParaRPr lang="en-US" sz="3200" dirty="0"/>
          </a:p>
        </p:txBody>
      </p:sp>
      <p:sp>
        <p:nvSpPr>
          <p:cNvPr id="2" name="Rectangle: Rounded Corners 1">
            <a:extLst>
              <a:ext uri="{FF2B5EF4-FFF2-40B4-BE49-F238E27FC236}">
                <a16:creationId xmlns:a16="http://schemas.microsoft.com/office/drawing/2014/main" id="{F7110B6A-3EE8-4973-96C4-218E21A85388}"/>
              </a:ext>
            </a:extLst>
          </p:cNvPr>
          <p:cNvSpPr/>
          <p:nvPr/>
        </p:nvSpPr>
        <p:spPr>
          <a:xfrm>
            <a:off x="1467439" y="3112379"/>
            <a:ext cx="9257121" cy="70701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كل مواضع ضرا ولا نفعا ذكرت جميعها في الصفحة الشمال في نسخة مصحف المدينة المنورة</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02133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grpId="0" nodeType="clickEffect">
                                  <p:stCondLst>
                                    <p:cond delay="0"/>
                                  </p:stCondLst>
                                  <p:childTnLst>
                                    <p:animMotion origin="layout" path="M 0 -4.07407E-6 L 0 -0.25 " pathEditMode="relative" rAng="0" ptsTypes="AA">
                                      <p:cBhvr>
                                        <p:cTn id="12" dur="2000" fill="hold"/>
                                        <p:tgtEl>
                                          <p:spTgt spid="4"/>
                                        </p:tgtEl>
                                        <p:attrNameLst>
                                          <p:attrName>ppt_x</p:attrName>
                                          <p:attrName>ppt_y</p:attrName>
                                        </p:attrNameLst>
                                      </p:cBhvr>
                                      <p:rCtr x="0" y="-12500"/>
                                    </p:animMotion>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الاسراء</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pPr rtl="1"/>
            <a:r>
              <a:rPr lang="ar-SA" sz="2800" dirty="0">
                <a:latin typeface="Sakkal Majalla" panose="02000000000000000000" pitchFamily="2" charset="-78"/>
                <a:cs typeface="Sakkal Majalla" panose="02000000000000000000" pitchFamily="2" charset="-78"/>
              </a:rPr>
              <a:t>وفيها (4) تنبيهات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1638552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A136-C5A6-4928-94EA-C9B401156AD1}"/>
              </a:ext>
            </a:extLst>
          </p:cNvPr>
          <p:cNvSpPr>
            <a:spLocks noGrp="1"/>
          </p:cNvSpPr>
          <p:nvPr>
            <p:ph type="ctrTitle"/>
          </p:nvPr>
        </p:nvSpPr>
        <p:spPr/>
        <p:txBody>
          <a:bodyPr/>
          <a:lstStyle/>
          <a:p>
            <a:r>
              <a:rPr lang="ar-SA" dirty="0">
                <a:latin typeface="Sakkal Majalla" panose="02000000000000000000" pitchFamily="2" charset="-78"/>
                <a:cs typeface="Sakkal Majalla" panose="02000000000000000000" pitchFamily="2" charset="-78"/>
              </a:rPr>
              <a:t>الدورة التحضيرية </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في المتشابهات</a:t>
            </a:r>
            <a:endParaRPr lang="en-US" dirty="0">
              <a:latin typeface="Sakkal Majalla" panose="02000000000000000000" pitchFamily="2" charset="-78"/>
              <a:cs typeface="Sakkal Majalla" panose="02000000000000000000" pitchFamily="2" charset="-78"/>
            </a:endParaRPr>
          </a:p>
        </p:txBody>
      </p:sp>
      <p:sp>
        <p:nvSpPr>
          <p:cNvPr id="3" name="Subtitle 2">
            <a:extLst>
              <a:ext uri="{FF2B5EF4-FFF2-40B4-BE49-F238E27FC236}">
                <a16:creationId xmlns:a16="http://schemas.microsoft.com/office/drawing/2014/main" id="{557105DD-EB59-4B78-B850-E9B40BD8252C}"/>
              </a:ext>
            </a:extLst>
          </p:cNvPr>
          <p:cNvSpPr>
            <a:spLocks noGrp="1"/>
          </p:cNvSpPr>
          <p:nvPr>
            <p:ph type="subTitle" idx="1"/>
          </p:nvPr>
        </p:nvSpPr>
        <p:spPr/>
        <p:txBody>
          <a:bodyPr/>
          <a:lstStyle/>
          <a:p>
            <a:pPr algn="r" rtl="1"/>
            <a:r>
              <a:rPr lang="ar-SA" dirty="0">
                <a:latin typeface="Sakkal Majalla" panose="02000000000000000000" pitchFamily="2" charset="-78"/>
                <a:cs typeface="Sakkal Majalla" panose="02000000000000000000" pitchFamily="2" charset="-78"/>
              </a:rPr>
              <a:t>إشراف: د. كمال راضي كشكو</a:t>
            </a:r>
            <a:endParaRPr lang="en-US" dirty="0">
              <a:latin typeface="Sakkal Majalla" panose="02000000000000000000" pitchFamily="2" charset="-78"/>
              <a:cs typeface="Sakkal Majalla" panose="02000000000000000000" pitchFamily="2" charset="-78"/>
            </a:endParaRPr>
          </a:p>
          <a:p>
            <a:pPr algn="r" rtl="1"/>
            <a:r>
              <a:rPr lang="ar-SA" dirty="0">
                <a:latin typeface="Sakkal Majalla" panose="02000000000000000000" pitchFamily="2" charset="-78"/>
                <a:cs typeface="Sakkal Majalla" panose="02000000000000000000" pitchFamily="2" charset="-78"/>
              </a:rPr>
              <a:t>إعداد: م. وائل محمود ساق الله</a:t>
            </a:r>
          </a:p>
          <a:p>
            <a:pPr algn="r" rtl="1"/>
            <a:endParaRPr lang="en-US" dirty="0">
              <a:latin typeface="Sakkal Majalla" panose="02000000000000000000" pitchFamily="2" charset="-78"/>
              <a:cs typeface="Sakkal Majalla" panose="02000000000000000000" pitchFamily="2" charset="-78"/>
            </a:endParaRPr>
          </a:p>
          <a:p>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79730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781423206"/>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3265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(2)</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136182300"/>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738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(3)</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57281906"/>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397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(4)</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971312928"/>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314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الكهف</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pPr rtl="1"/>
            <a:r>
              <a:rPr lang="ar-SA" sz="2800" dirty="0">
                <a:latin typeface="Sakkal Majalla" panose="02000000000000000000" pitchFamily="2" charset="-78"/>
                <a:cs typeface="Sakkal Majalla" panose="02000000000000000000" pitchFamily="2" charset="-78"/>
              </a:rPr>
              <a:t>وفيها (4) تنبيهات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195064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186628816"/>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414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(2)</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183324331"/>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48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(3)</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86513161"/>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3422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(4)</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202113543"/>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665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مريم</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pPr rtl="1"/>
            <a:r>
              <a:rPr lang="ar-SA" sz="2800" dirty="0">
                <a:latin typeface="Sakkal Majalla" panose="02000000000000000000" pitchFamily="2" charset="-78"/>
                <a:cs typeface="Sakkal Majalla" panose="02000000000000000000" pitchFamily="2" charset="-78"/>
              </a:rPr>
              <a:t>وفيها تنبيه واحد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3728306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الرعد</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pPr rtl="1"/>
            <a:r>
              <a:rPr lang="ar-SA" sz="2800" dirty="0">
                <a:latin typeface="Sakkal Majalla" panose="02000000000000000000" pitchFamily="2" charset="-78"/>
                <a:cs typeface="Sakkal Majalla" panose="02000000000000000000" pitchFamily="2" charset="-78"/>
              </a:rPr>
              <a:t>وفيها (3) تنبيهات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484798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068605132"/>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856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5" name="Picture 14">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8" name="Picture 17">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0" name="Straight Connector 19">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2" name="Rectangle 21">
            <a:extLst>
              <a:ext uri="{FF2B5EF4-FFF2-40B4-BE49-F238E27FC236}">
                <a16:creationId xmlns:a16="http://schemas.microsoft.com/office/drawing/2014/main" id="{AB79D876-BCFB-48E8-A406-A9DDB58B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D9B24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4" name="Picture 23">
            <a:extLst>
              <a:ext uri="{FF2B5EF4-FFF2-40B4-BE49-F238E27FC236}">
                <a16:creationId xmlns:a16="http://schemas.microsoft.com/office/drawing/2014/main" id="{BE33C98B-90F1-4F12-9D4E-46E1A234D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7">
            <a:extLst>
              <a:ext uri="{FF2B5EF4-FFF2-40B4-BE49-F238E27FC236}">
                <a16:creationId xmlns:a16="http://schemas.microsoft.com/office/drawing/2014/main" id="{2BA24B5D-CDCE-428F-A938-2640926F28F3}"/>
              </a:ext>
            </a:extLst>
          </p:cNvPr>
          <p:cNvSpPr>
            <a:spLocks noGrp="1"/>
          </p:cNvSpPr>
          <p:nvPr>
            <p:ph type="title"/>
          </p:nvPr>
        </p:nvSpPr>
        <p:spPr>
          <a:xfrm>
            <a:off x="2692398" y="1871131"/>
            <a:ext cx="6815669" cy="1515533"/>
          </a:xfrm>
        </p:spPr>
        <p:txBody>
          <a:bodyPr vert="horz" lIns="91440" tIns="45720" rIns="91440" bIns="45720" rtlCol="0" anchor="b">
            <a:normAutofit fontScale="90000"/>
          </a:bodyPr>
          <a:lstStyle/>
          <a:p>
            <a:pPr rtl="1">
              <a:lnSpc>
                <a:spcPct val="90000"/>
              </a:lnSpc>
            </a:pPr>
            <a:r>
              <a:rPr lang="en-US" sz="3400" dirty="0" err="1">
                <a:latin typeface="Sakkal Majalla" panose="02000000000000000000" pitchFamily="2" charset="-78"/>
                <a:cs typeface="Sakkal Majalla" panose="02000000000000000000" pitchFamily="2" charset="-78"/>
              </a:rPr>
              <a:t>أن</a:t>
            </a:r>
            <a:r>
              <a:rPr lang="en-US" sz="3400" dirty="0">
                <a:latin typeface="Sakkal Majalla" panose="02000000000000000000" pitchFamily="2" charset="-78"/>
                <a:cs typeface="Sakkal Majalla" panose="02000000000000000000" pitchFamily="2" charset="-78"/>
              </a:rPr>
              <a:t> </a:t>
            </a:r>
            <a:r>
              <a:rPr lang="en-US" sz="3400" dirty="0" err="1">
                <a:latin typeface="Sakkal Majalla" panose="02000000000000000000" pitchFamily="2" charset="-78"/>
                <a:cs typeface="Sakkal Majalla" panose="02000000000000000000" pitchFamily="2" charset="-78"/>
              </a:rPr>
              <a:t>يشكو</a:t>
            </a:r>
            <a:r>
              <a:rPr lang="en-US" sz="3400" dirty="0">
                <a:latin typeface="Sakkal Majalla" panose="02000000000000000000" pitchFamily="2" charset="-78"/>
                <a:cs typeface="Sakkal Majalla" panose="02000000000000000000" pitchFamily="2" charset="-78"/>
              </a:rPr>
              <a:t> </a:t>
            </a:r>
            <a:r>
              <a:rPr lang="en-US" sz="3400" dirty="0" err="1">
                <a:latin typeface="Sakkal Majalla" panose="02000000000000000000" pitchFamily="2" charset="-78"/>
                <a:cs typeface="Sakkal Majalla" panose="02000000000000000000" pitchFamily="2" charset="-78"/>
              </a:rPr>
              <a:t>الرسول</a:t>
            </a:r>
            <a:r>
              <a:rPr lang="en-US" sz="3400" dirty="0">
                <a:latin typeface="Sakkal Majalla" panose="02000000000000000000" pitchFamily="2" charset="-78"/>
                <a:cs typeface="Sakkal Majalla" panose="02000000000000000000" pitchFamily="2" charset="-78"/>
              </a:rPr>
              <a:t> </a:t>
            </a:r>
            <a:r>
              <a:rPr lang="en-US" sz="3400" dirty="0" err="1">
                <a:latin typeface="Sakkal Majalla" panose="02000000000000000000" pitchFamily="2" charset="-78"/>
                <a:cs typeface="Sakkal Majalla" panose="02000000000000000000" pitchFamily="2" charset="-78"/>
              </a:rPr>
              <a:t>هجرك</a:t>
            </a:r>
            <a:r>
              <a:rPr lang="en-US" sz="3400" dirty="0">
                <a:latin typeface="Sakkal Majalla" panose="02000000000000000000" pitchFamily="2" charset="-78"/>
                <a:cs typeface="Sakkal Majalla" panose="02000000000000000000" pitchFamily="2" charset="-78"/>
              </a:rPr>
              <a:t> </a:t>
            </a:r>
            <a:r>
              <a:rPr lang="en-US" sz="3400" dirty="0" err="1">
                <a:latin typeface="Sakkal Majalla" panose="02000000000000000000" pitchFamily="2" charset="-78"/>
                <a:cs typeface="Sakkal Majalla" panose="02000000000000000000" pitchFamily="2" charset="-78"/>
              </a:rPr>
              <a:t>للقرآن</a:t>
            </a:r>
            <a:r>
              <a:rPr lang="en-US" sz="3400" dirty="0">
                <a:latin typeface="Sakkal Majalla" panose="02000000000000000000" pitchFamily="2" charset="-78"/>
                <a:cs typeface="Sakkal Majalla" panose="02000000000000000000" pitchFamily="2" charset="-78"/>
              </a:rPr>
              <a:t> </a:t>
            </a:r>
            <a:r>
              <a:rPr lang="ar-SA" sz="3400" dirty="0">
                <a:latin typeface="Sakkal Majalla" panose="02000000000000000000" pitchFamily="2" charset="-78"/>
                <a:cs typeface="Sakkal Majalla" panose="02000000000000000000" pitchFamily="2" charset="-78"/>
              </a:rPr>
              <a:t>= </a:t>
            </a:r>
            <a:r>
              <a:rPr lang="en-US" sz="3400" dirty="0" err="1">
                <a:latin typeface="Sakkal Majalla" panose="02000000000000000000" pitchFamily="2" charset="-78"/>
                <a:cs typeface="Sakkal Majalla" panose="02000000000000000000" pitchFamily="2" charset="-78"/>
              </a:rPr>
              <a:t>أمر</a:t>
            </a:r>
            <a:r>
              <a:rPr lang="en-US" sz="3400" dirty="0">
                <a:latin typeface="Sakkal Majalla" panose="02000000000000000000" pitchFamily="2" charset="-78"/>
                <a:cs typeface="Sakkal Majalla" panose="02000000000000000000" pitchFamily="2" charset="-78"/>
              </a:rPr>
              <a:t> مهيب </a:t>
            </a:r>
            <a:br>
              <a:rPr lang="ar-SA" sz="3400" dirty="0">
                <a:latin typeface="Sakkal Majalla" panose="02000000000000000000" pitchFamily="2" charset="-78"/>
                <a:cs typeface="Sakkal Majalla" panose="02000000000000000000" pitchFamily="2" charset="-78"/>
              </a:rPr>
            </a:br>
            <a:r>
              <a:rPr lang="en-US" sz="3400" dirty="0" err="1">
                <a:latin typeface="Sakkal Majalla" panose="02000000000000000000" pitchFamily="2" charset="-78"/>
                <a:cs typeface="Sakkal Majalla" panose="02000000000000000000" pitchFamily="2" charset="-78"/>
              </a:rPr>
              <a:t>سل</a:t>
            </a:r>
            <a:r>
              <a:rPr lang="en-US" sz="3400" dirty="0">
                <a:latin typeface="Sakkal Majalla" panose="02000000000000000000" pitchFamily="2" charset="-78"/>
                <a:cs typeface="Sakkal Majalla" panose="02000000000000000000" pitchFamily="2" charset="-78"/>
              </a:rPr>
              <a:t> </a:t>
            </a:r>
            <a:r>
              <a:rPr lang="en-US" sz="3400" dirty="0" err="1">
                <a:latin typeface="Sakkal Majalla" panose="02000000000000000000" pitchFamily="2" charset="-78"/>
                <a:cs typeface="Sakkal Majalla" panose="02000000000000000000" pitchFamily="2" charset="-78"/>
              </a:rPr>
              <a:t>الله</a:t>
            </a:r>
            <a:r>
              <a:rPr lang="en-US" sz="3400" dirty="0">
                <a:latin typeface="Sakkal Majalla" panose="02000000000000000000" pitchFamily="2" charset="-78"/>
                <a:cs typeface="Sakkal Majalla" panose="02000000000000000000" pitchFamily="2" charset="-78"/>
              </a:rPr>
              <a:t> </a:t>
            </a:r>
            <a:r>
              <a:rPr lang="en-US" sz="3400" dirty="0" err="1">
                <a:latin typeface="Sakkal Majalla" panose="02000000000000000000" pitchFamily="2" charset="-78"/>
                <a:cs typeface="Sakkal Majalla" panose="02000000000000000000" pitchFamily="2" charset="-78"/>
              </a:rPr>
              <a:t>النجاةمنه</a:t>
            </a:r>
            <a:r>
              <a:rPr lang="en-US" sz="3400" dirty="0">
                <a:latin typeface="Sakkal Majalla" panose="02000000000000000000" pitchFamily="2" charset="-78"/>
                <a:cs typeface="Sakkal Majalla" panose="02000000000000000000" pitchFamily="2" charset="-78"/>
              </a:rPr>
              <a:t> </a:t>
            </a:r>
            <a:br>
              <a:rPr lang="ar-SA" sz="3400" dirty="0">
                <a:latin typeface="Sakkal Majalla" panose="02000000000000000000" pitchFamily="2" charset="-78"/>
                <a:cs typeface="Sakkal Majalla" panose="02000000000000000000" pitchFamily="2" charset="-78"/>
              </a:rPr>
            </a:br>
            <a:r>
              <a:rPr lang="en-US" sz="3400" dirty="0" err="1">
                <a:latin typeface="Sakkal Majalla" panose="02000000000000000000" pitchFamily="2" charset="-78"/>
                <a:cs typeface="Sakkal Majalla" panose="02000000000000000000" pitchFamily="2" charset="-78"/>
              </a:rPr>
              <a:t>ابدأ</a:t>
            </a:r>
            <a:r>
              <a:rPr lang="en-US" sz="3400" dirty="0">
                <a:latin typeface="Sakkal Majalla" panose="02000000000000000000" pitchFamily="2" charset="-78"/>
                <a:cs typeface="Sakkal Majalla" panose="02000000000000000000" pitchFamily="2" charset="-78"/>
              </a:rPr>
              <a:t> </a:t>
            </a:r>
            <a:r>
              <a:rPr lang="en-US" sz="3400" dirty="0" err="1">
                <a:latin typeface="Sakkal Majalla" panose="02000000000000000000" pitchFamily="2" charset="-78"/>
                <a:cs typeface="Sakkal Majalla" panose="02000000000000000000" pitchFamily="2" charset="-78"/>
              </a:rPr>
              <a:t>الآن</a:t>
            </a:r>
            <a:r>
              <a:rPr lang="en-US" sz="3400" dirty="0">
                <a:latin typeface="Sakkal Majalla" panose="02000000000000000000" pitchFamily="2" charset="-78"/>
                <a:cs typeface="Sakkal Majalla" panose="02000000000000000000" pitchFamily="2" charset="-78"/>
              </a:rPr>
              <a:t> .. </a:t>
            </a:r>
            <a:br>
              <a:rPr lang="ar-SA" sz="3400" dirty="0">
                <a:latin typeface="Sakkal Majalla" panose="02000000000000000000" pitchFamily="2" charset="-78"/>
                <a:cs typeface="Sakkal Majalla" panose="02000000000000000000" pitchFamily="2" charset="-78"/>
              </a:rPr>
            </a:br>
            <a:r>
              <a:rPr lang="en-US" sz="3400" dirty="0" err="1">
                <a:latin typeface="Sakkal Majalla" panose="02000000000000000000" pitchFamily="2" charset="-78"/>
                <a:cs typeface="Sakkal Majalla" panose="02000000000000000000" pitchFamily="2" charset="-78"/>
              </a:rPr>
              <a:t>ورتب</a:t>
            </a:r>
            <a:r>
              <a:rPr lang="en-US" sz="3400" dirty="0">
                <a:latin typeface="Sakkal Majalla" panose="02000000000000000000" pitchFamily="2" charset="-78"/>
                <a:cs typeface="Sakkal Majalla" panose="02000000000000000000" pitchFamily="2" charset="-78"/>
              </a:rPr>
              <a:t> </a:t>
            </a:r>
            <a:r>
              <a:rPr lang="en-US" sz="3400" dirty="0" err="1">
                <a:latin typeface="Sakkal Majalla" panose="02000000000000000000" pitchFamily="2" charset="-78"/>
                <a:cs typeface="Sakkal Majalla" panose="02000000000000000000" pitchFamily="2" charset="-78"/>
              </a:rPr>
              <a:t>حياتك</a:t>
            </a:r>
            <a:r>
              <a:rPr lang="en-US" sz="3400" dirty="0">
                <a:latin typeface="Sakkal Majalla" panose="02000000000000000000" pitchFamily="2" charset="-78"/>
                <a:cs typeface="Sakkal Majalla" panose="02000000000000000000" pitchFamily="2" charset="-78"/>
              </a:rPr>
              <a:t> </a:t>
            </a:r>
            <a:r>
              <a:rPr lang="en-US" sz="3400" dirty="0" err="1">
                <a:latin typeface="Sakkal Majalla" panose="02000000000000000000" pitchFamily="2" charset="-78"/>
                <a:cs typeface="Sakkal Majalla" panose="02000000000000000000" pitchFamily="2" charset="-78"/>
              </a:rPr>
              <a:t>للقرآن</a:t>
            </a:r>
            <a:r>
              <a:rPr lang="en-US" sz="3400" dirty="0">
                <a:latin typeface="Sakkal Majalla" panose="02000000000000000000" pitchFamily="2" charset="-78"/>
                <a:cs typeface="Sakkal Majalla" panose="02000000000000000000" pitchFamily="2" charset="-78"/>
              </a:rPr>
              <a:t> .. </a:t>
            </a:r>
            <a:r>
              <a:rPr lang="en-US" sz="3400" dirty="0" err="1">
                <a:latin typeface="Sakkal Majalla" panose="02000000000000000000" pitchFamily="2" charset="-78"/>
                <a:cs typeface="Sakkal Majalla" panose="02000000000000000000" pitchFamily="2" charset="-78"/>
              </a:rPr>
              <a:t>وبالقرآن</a:t>
            </a:r>
            <a:r>
              <a:rPr lang="en-US" sz="3400" dirty="0">
                <a:latin typeface="Sakkal Majalla" panose="02000000000000000000" pitchFamily="2" charset="-78"/>
                <a:cs typeface="Sakkal Majalla" panose="02000000000000000000" pitchFamily="2" charset="-78"/>
              </a:rPr>
              <a:t> </a:t>
            </a:r>
          </a:p>
        </p:txBody>
      </p:sp>
      <p:sp>
        <p:nvSpPr>
          <p:cNvPr id="9" name="Text Placeholder 8">
            <a:extLst>
              <a:ext uri="{FF2B5EF4-FFF2-40B4-BE49-F238E27FC236}">
                <a16:creationId xmlns:a16="http://schemas.microsoft.com/office/drawing/2014/main" id="{C0E4233D-23F3-4F59-8716-A3CC61D93B9B}"/>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pPr rtl="1"/>
            <a:r>
              <a:rPr lang="en-US" sz="2100" dirty="0">
                <a:latin typeface="Sakkal Majalla" panose="02000000000000000000" pitchFamily="2" charset="-78"/>
                <a:cs typeface="Sakkal Majalla" panose="02000000000000000000" pitchFamily="2" charset="-78"/>
              </a:rPr>
              <a:t>د. </a:t>
            </a:r>
            <a:r>
              <a:rPr lang="en-US" sz="2100" dirty="0" err="1">
                <a:latin typeface="Sakkal Majalla" panose="02000000000000000000" pitchFamily="2" charset="-78"/>
                <a:cs typeface="Sakkal Majalla" panose="02000000000000000000" pitchFamily="2" charset="-78"/>
              </a:rPr>
              <a:t>سعيد</a:t>
            </a:r>
            <a:r>
              <a:rPr lang="en-US" sz="2100" dirty="0">
                <a:latin typeface="Sakkal Majalla" panose="02000000000000000000" pitchFamily="2" charset="-78"/>
                <a:cs typeface="Sakkal Majalla" panose="02000000000000000000" pitchFamily="2" charset="-78"/>
              </a:rPr>
              <a:t> </a:t>
            </a:r>
            <a:r>
              <a:rPr lang="en-US" sz="2100" dirty="0" err="1">
                <a:latin typeface="Sakkal Majalla" panose="02000000000000000000" pitchFamily="2" charset="-78"/>
                <a:cs typeface="Sakkal Majalla" panose="02000000000000000000" pitchFamily="2" charset="-78"/>
              </a:rPr>
              <a:t>حمزة</a:t>
            </a:r>
            <a:endParaRPr lang="en-US" sz="2100" dirty="0">
              <a:latin typeface="Sakkal Majalla" panose="02000000000000000000" pitchFamily="2" charset="-78"/>
              <a:cs typeface="Sakkal Majalla" panose="02000000000000000000" pitchFamily="2" charset="-78"/>
            </a:endParaRPr>
          </a:p>
        </p:txBody>
      </p:sp>
      <p:cxnSp>
        <p:nvCxnSpPr>
          <p:cNvPr id="26" name="Straight Connector 25">
            <a:extLst>
              <a:ext uri="{FF2B5EF4-FFF2-40B4-BE49-F238E27FC236}">
                <a16:creationId xmlns:a16="http://schemas.microsoft.com/office/drawing/2014/main" id="{4256FEDC-746C-45BC-9AF9-4F33D21653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018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طه</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pPr rtl="1"/>
            <a:r>
              <a:rPr lang="ar-SA" sz="2800" dirty="0">
                <a:latin typeface="Sakkal Majalla" panose="02000000000000000000" pitchFamily="2" charset="-78"/>
                <a:cs typeface="Sakkal Majalla" panose="02000000000000000000" pitchFamily="2" charset="-78"/>
              </a:rPr>
              <a:t>وفيها (4) تنبيهات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4293647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95140884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50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(2)</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40122553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503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(3)</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778109660"/>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288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(4)</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584662236"/>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4146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الأنبياء</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r>
              <a:rPr lang="ar-SA" sz="2800" dirty="0">
                <a:latin typeface="Sakkal Majalla" panose="02000000000000000000" pitchFamily="2" charset="-78"/>
                <a:cs typeface="Sakkal Majalla" panose="02000000000000000000" pitchFamily="2" charset="-78"/>
              </a:rPr>
              <a:t>وفيها (3) تنبيهات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4123743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57748535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71B016E2-E571-4082-B0D8-C398520F7CA6}"/>
              </a:ext>
            </a:extLst>
          </p:cNvPr>
          <p:cNvGrpSpPr/>
          <p:nvPr/>
        </p:nvGrpSpPr>
        <p:grpSpPr>
          <a:xfrm>
            <a:off x="2814275" y="4394078"/>
            <a:ext cx="8161017" cy="1267419"/>
            <a:chOff x="2828291" y="4394078"/>
            <a:chExt cx="8161017" cy="1267419"/>
          </a:xfrm>
        </p:grpSpPr>
        <p:grpSp>
          <p:nvGrpSpPr>
            <p:cNvPr id="11" name="Group 10">
              <a:extLst>
                <a:ext uri="{FF2B5EF4-FFF2-40B4-BE49-F238E27FC236}">
                  <a16:creationId xmlns:a16="http://schemas.microsoft.com/office/drawing/2014/main" id="{DA285E82-F777-4263-9A11-0D6922C53A28}"/>
                </a:ext>
              </a:extLst>
            </p:cNvPr>
            <p:cNvGrpSpPr/>
            <p:nvPr/>
          </p:nvGrpSpPr>
          <p:grpSpPr>
            <a:xfrm>
              <a:off x="2828291" y="4765795"/>
              <a:ext cx="8161017" cy="895702"/>
              <a:chOff x="1508568" y="2089972"/>
              <a:chExt cx="8161017" cy="895702"/>
            </a:xfrm>
          </p:grpSpPr>
          <p:sp>
            <p:nvSpPr>
              <p:cNvPr id="15" name="Rectangle: Rounded Corners 14">
                <a:extLst>
                  <a:ext uri="{FF2B5EF4-FFF2-40B4-BE49-F238E27FC236}">
                    <a16:creationId xmlns:a16="http://schemas.microsoft.com/office/drawing/2014/main" id="{FF256F36-1583-48B9-9845-22C7C4F9CC25}"/>
                  </a:ext>
                </a:extLst>
              </p:cNvPr>
              <p:cNvSpPr/>
              <p:nvPr/>
            </p:nvSpPr>
            <p:spPr>
              <a:xfrm>
                <a:off x="1508568" y="2089972"/>
                <a:ext cx="8161017" cy="895702"/>
              </a:xfrm>
              <a:prstGeom prst="roundRect">
                <a:avLst>
                  <a:gd name="adj" fmla="val 10000"/>
                </a:avLst>
              </a:prstGeom>
            </p:spPr>
            <p:style>
              <a:lnRef idx="2">
                <a:schemeClr val="lt1">
                  <a:hueOff val="0"/>
                  <a:satOff val="0"/>
                  <a:lumOff val="0"/>
                  <a:alphaOff val="0"/>
                </a:schemeClr>
              </a:lnRef>
              <a:fillRef idx="1">
                <a:schemeClr val="accent2">
                  <a:hueOff val="3363155"/>
                  <a:satOff val="-3572"/>
                  <a:lumOff val="2745"/>
                  <a:alphaOff val="0"/>
                </a:schemeClr>
              </a:fillRef>
              <a:effectRef idx="0">
                <a:schemeClr val="accent2">
                  <a:hueOff val="3363155"/>
                  <a:satOff val="-3572"/>
                  <a:lumOff val="2745"/>
                  <a:alphaOff val="0"/>
                </a:schemeClr>
              </a:effectRef>
              <a:fontRef idx="minor">
                <a:schemeClr val="lt1"/>
              </a:fontRef>
            </p:style>
          </p:sp>
          <p:sp>
            <p:nvSpPr>
              <p:cNvPr id="16" name="Rectangle: Rounded Corners 4">
                <a:extLst>
                  <a:ext uri="{FF2B5EF4-FFF2-40B4-BE49-F238E27FC236}">
                    <a16:creationId xmlns:a16="http://schemas.microsoft.com/office/drawing/2014/main" id="{83D1E355-2ECD-481F-A83A-3401C9FC7B07}"/>
                  </a:ext>
                </a:extLst>
              </p:cNvPr>
              <p:cNvSpPr txBox="1"/>
              <p:nvPr/>
            </p:nvSpPr>
            <p:spPr>
              <a:xfrm>
                <a:off x="1534802" y="2116206"/>
                <a:ext cx="6806253" cy="84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400" dirty="0">
                    <a:latin typeface="Sakkal Majalla" panose="02000000000000000000" pitchFamily="2" charset="-78"/>
                    <a:cs typeface="Sakkal Majalla" panose="02000000000000000000" pitchFamily="2" charset="-78"/>
                  </a:rPr>
                  <a:t>(</a:t>
                </a:r>
                <a:r>
                  <a:rPr lang="ar-SA" sz="2400" u="sng" dirty="0">
                    <a:solidFill>
                      <a:schemeClr val="tx1"/>
                    </a:solidFill>
                    <a:latin typeface="Sakkal Majalla" panose="02000000000000000000" pitchFamily="2" charset="-78"/>
                    <a:cs typeface="Sakkal Majalla" panose="02000000000000000000" pitchFamily="2" charset="-78"/>
                  </a:rPr>
                  <a:t>وَمَا أَرْسَلْنَا قَبْلَكَ مِنَ الْمُرْسَلِينَ</a:t>
                </a:r>
                <a:r>
                  <a:rPr lang="ar-SA" sz="2400" dirty="0">
                    <a:latin typeface="Sakkal Majalla" panose="02000000000000000000" pitchFamily="2" charset="-78"/>
                    <a:cs typeface="Sakkal Majalla" panose="02000000000000000000" pitchFamily="2" charset="-78"/>
                  </a:rPr>
                  <a:t> إِلاَّ إِنَّهُمْ لَيَأْكُلُونَ الطَّعَامَ وَيَمْشُونَ فِي الأَسْوَاقِ وَجَعَلْنَا بَعْضَكُمْ لِبَعْضٍ فِتْنَةً أَتَصْبِرُونَ وَكَانَ رَبُّكَ بَصِيرًا (20))</a:t>
                </a:r>
                <a:endParaRPr lang="en-US" sz="2400" kern="1200" dirty="0">
                  <a:latin typeface="Sakkal Majalla" panose="02000000000000000000" pitchFamily="2" charset="-78"/>
                  <a:cs typeface="Sakkal Majalla" panose="02000000000000000000" pitchFamily="2" charset="-78"/>
                </a:endParaRPr>
              </a:p>
            </p:txBody>
          </p:sp>
        </p:grpSp>
        <p:grpSp>
          <p:nvGrpSpPr>
            <p:cNvPr id="12" name="Group 11">
              <a:extLst>
                <a:ext uri="{FF2B5EF4-FFF2-40B4-BE49-F238E27FC236}">
                  <a16:creationId xmlns:a16="http://schemas.microsoft.com/office/drawing/2014/main" id="{E3CD14FB-8161-4E88-BDD9-DB3B5E9C39B1}"/>
                </a:ext>
              </a:extLst>
            </p:cNvPr>
            <p:cNvGrpSpPr/>
            <p:nvPr/>
          </p:nvGrpSpPr>
          <p:grpSpPr>
            <a:xfrm>
              <a:off x="9687012" y="4394078"/>
              <a:ext cx="582206" cy="582206"/>
              <a:chOff x="8367289" y="1718255"/>
              <a:chExt cx="582206" cy="582206"/>
            </a:xfrm>
          </p:grpSpPr>
          <p:sp>
            <p:nvSpPr>
              <p:cNvPr id="13" name="Arrow: Down 12">
                <a:extLst>
                  <a:ext uri="{FF2B5EF4-FFF2-40B4-BE49-F238E27FC236}">
                    <a16:creationId xmlns:a16="http://schemas.microsoft.com/office/drawing/2014/main" id="{2855C1FB-124C-4D08-9BCD-146D350BB843}"/>
                  </a:ext>
                </a:extLst>
              </p:cNvPr>
              <p:cNvSpPr/>
              <p:nvPr/>
            </p:nvSpPr>
            <p:spPr>
              <a:xfrm>
                <a:off x="8367289" y="1718255"/>
                <a:ext cx="582206" cy="582206"/>
              </a:xfrm>
              <a:prstGeom prst="downArrow">
                <a:avLst>
                  <a:gd name="adj1" fmla="val 55000"/>
                  <a:gd name="adj2" fmla="val 45000"/>
                </a:avLst>
              </a:prstGeom>
            </p:spPr>
            <p:style>
              <a:lnRef idx="2">
                <a:schemeClr val="accent2">
                  <a:tint val="40000"/>
                  <a:alpha val="90000"/>
                  <a:hueOff val="4183470"/>
                  <a:satOff val="1428"/>
                  <a:lumOff val="439"/>
                  <a:alphaOff val="0"/>
                </a:schemeClr>
              </a:lnRef>
              <a:fillRef idx="1">
                <a:schemeClr val="accent2">
                  <a:tint val="40000"/>
                  <a:alpha val="90000"/>
                  <a:hueOff val="4183470"/>
                  <a:satOff val="1428"/>
                  <a:lumOff val="439"/>
                  <a:alphaOff val="0"/>
                </a:schemeClr>
              </a:fillRef>
              <a:effectRef idx="0">
                <a:schemeClr val="accent2">
                  <a:tint val="40000"/>
                  <a:alpha val="90000"/>
                  <a:hueOff val="4183470"/>
                  <a:satOff val="1428"/>
                  <a:lumOff val="439"/>
                  <a:alphaOff val="0"/>
                </a:schemeClr>
              </a:effectRef>
              <a:fontRef idx="minor">
                <a:schemeClr val="dk1">
                  <a:hueOff val="0"/>
                  <a:satOff val="0"/>
                  <a:lumOff val="0"/>
                  <a:alphaOff val="0"/>
                </a:schemeClr>
              </a:fontRef>
            </p:style>
          </p:sp>
          <p:sp>
            <p:nvSpPr>
              <p:cNvPr id="14" name="Arrow: Down 6">
                <a:extLst>
                  <a:ext uri="{FF2B5EF4-FFF2-40B4-BE49-F238E27FC236}">
                    <a16:creationId xmlns:a16="http://schemas.microsoft.com/office/drawing/2014/main" id="{3CF7C485-44FF-44FD-A624-2E913D043C6D}"/>
                  </a:ext>
                </a:extLst>
              </p:cNvPr>
              <p:cNvSpPr txBox="1"/>
              <p:nvPr/>
            </p:nvSpPr>
            <p:spPr>
              <a:xfrm>
                <a:off x="8498285" y="1718255"/>
                <a:ext cx="320214" cy="43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spTree>
    <p:extLst>
      <p:ext uri="{BB962C8B-B14F-4D97-AF65-F5344CB8AC3E}">
        <p14:creationId xmlns:p14="http://schemas.microsoft.com/office/powerpoint/2010/main" val="1809087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down)">
                                      <p:cBhvr>
                                        <p:cTn id="93" dur="580">
                                          <p:stCondLst>
                                            <p:cond delay="0"/>
                                          </p:stCondLst>
                                        </p:cTn>
                                        <p:tgtEl>
                                          <p:spTgt spid="3"/>
                                        </p:tgtEl>
                                      </p:cBhvr>
                                    </p:animEffect>
                                    <p:anim calcmode="lin" valueType="num">
                                      <p:cBhvr>
                                        <p:cTn id="9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gtEl>
                                      </p:cBhvr>
                                      <p:to x="100000" y="60000"/>
                                    </p:animScale>
                                    <p:animScale>
                                      <p:cBhvr>
                                        <p:cTn id="100" dur="166" decel="50000">
                                          <p:stCondLst>
                                            <p:cond delay="676"/>
                                          </p:stCondLst>
                                        </p:cTn>
                                        <p:tgtEl>
                                          <p:spTgt spid="3"/>
                                        </p:tgtEl>
                                      </p:cBhvr>
                                      <p:to x="100000" y="100000"/>
                                    </p:animScale>
                                    <p:animScale>
                                      <p:cBhvr>
                                        <p:cTn id="101" dur="26">
                                          <p:stCondLst>
                                            <p:cond delay="1312"/>
                                          </p:stCondLst>
                                        </p:cTn>
                                        <p:tgtEl>
                                          <p:spTgt spid="3"/>
                                        </p:tgtEl>
                                      </p:cBhvr>
                                      <p:to x="100000" y="80000"/>
                                    </p:animScale>
                                    <p:animScale>
                                      <p:cBhvr>
                                        <p:cTn id="102" dur="166" decel="50000">
                                          <p:stCondLst>
                                            <p:cond delay="1338"/>
                                          </p:stCondLst>
                                        </p:cTn>
                                        <p:tgtEl>
                                          <p:spTgt spid="3"/>
                                        </p:tgtEl>
                                      </p:cBhvr>
                                      <p:to x="100000" y="100000"/>
                                    </p:animScale>
                                    <p:animScale>
                                      <p:cBhvr>
                                        <p:cTn id="103" dur="26">
                                          <p:stCondLst>
                                            <p:cond delay="1642"/>
                                          </p:stCondLst>
                                        </p:cTn>
                                        <p:tgtEl>
                                          <p:spTgt spid="3"/>
                                        </p:tgtEl>
                                      </p:cBhvr>
                                      <p:to x="100000" y="90000"/>
                                    </p:animScale>
                                    <p:animScale>
                                      <p:cBhvr>
                                        <p:cTn id="104" dur="166" decel="50000">
                                          <p:stCondLst>
                                            <p:cond delay="1668"/>
                                          </p:stCondLst>
                                        </p:cTn>
                                        <p:tgtEl>
                                          <p:spTgt spid="3"/>
                                        </p:tgtEl>
                                      </p:cBhvr>
                                      <p:to x="100000" y="100000"/>
                                    </p:animScale>
                                    <p:animScale>
                                      <p:cBhvr>
                                        <p:cTn id="105" dur="26">
                                          <p:stCondLst>
                                            <p:cond delay="1808"/>
                                          </p:stCondLst>
                                        </p:cTn>
                                        <p:tgtEl>
                                          <p:spTgt spid="3"/>
                                        </p:tgtEl>
                                      </p:cBhvr>
                                      <p:to x="100000" y="95000"/>
                                    </p:animScale>
                                    <p:animScale>
                                      <p:cBhvr>
                                        <p:cTn id="10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(2)</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517603421"/>
              </p:ext>
            </p:extLst>
          </p:nvPr>
        </p:nvGraphicFramePr>
        <p:xfrm>
          <a:off x="1295401" y="2694676"/>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853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337084168"/>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569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(3)</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469312810"/>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018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228F0A2-21FD-4407-A551-5056B4A54FC2}"/>
              </a:ext>
            </a:extLst>
          </p:cNvPr>
          <p:cNvSpPr/>
          <p:nvPr/>
        </p:nvSpPr>
        <p:spPr>
          <a:xfrm>
            <a:off x="3016577" y="3048000"/>
            <a:ext cx="6146278" cy="8357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أين ورد </a:t>
            </a:r>
            <a:r>
              <a:rPr lang="ar-EG" sz="2800" b="1" dirty="0">
                <a:latin typeface="Sakkal Majalla" panose="02000000000000000000" pitchFamily="2" charset="-78"/>
                <a:cs typeface="Sakkal Majalla" panose="02000000000000000000" pitchFamily="2" charset="-78"/>
              </a:rPr>
              <a:t>(وَمَا خَلَقْنَا </a:t>
            </a:r>
            <a:r>
              <a:rPr lang="ar-EG" sz="2800" b="1" u="sng" dirty="0">
                <a:solidFill>
                  <a:schemeClr val="tx1"/>
                </a:solidFill>
                <a:latin typeface="Sakkal Majalla" panose="02000000000000000000" pitchFamily="2" charset="-78"/>
                <a:cs typeface="Sakkal Majalla" panose="02000000000000000000" pitchFamily="2" charset="-78"/>
              </a:rPr>
              <a:t>السَّمَاءَ</a:t>
            </a:r>
            <a:r>
              <a:rPr lang="ar-EG" sz="2800" b="1" dirty="0">
                <a:latin typeface="Sakkal Majalla" panose="02000000000000000000" pitchFamily="2" charset="-78"/>
                <a:cs typeface="Sakkal Majalla" panose="02000000000000000000" pitchFamily="2" charset="-78"/>
              </a:rPr>
              <a:t> وَالْأَرْضَ وَمَا بَيْنَهُمَا لَاعِبِينَ) </a:t>
            </a:r>
            <a:endParaRPr lang="en-US" sz="2800" dirty="0">
              <a:latin typeface="Sakkal Majalla" panose="02000000000000000000" pitchFamily="2" charset="-78"/>
              <a:cs typeface="Sakkal Majalla" panose="02000000000000000000" pitchFamily="2" charset="-78"/>
            </a:endParaRPr>
          </a:p>
        </p:txBody>
      </p:sp>
      <p:sp>
        <p:nvSpPr>
          <p:cNvPr id="2" name="Rectangle: Rounded Corners 1">
            <a:extLst>
              <a:ext uri="{FF2B5EF4-FFF2-40B4-BE49-F238E27FC236}">
                <a16:creationId xmlns:a16="http://schemas.microsoft.com/office/drawing/2014/main" id="{F7110B6A-3EE8-4973-96C4-218E21A85388}"/>
              </a:ext>
            </a:extLst>
          </p:cNvPr>
          <p:cNvSpPr/>
          <p:nvPr/>
        </p:nvSpPr>
        <p:spPr>
          <a:xfrm>
            <a:off x="1263193" y="3112379"/>
            <a:ext cx="9653046" cy="70701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لم يرد خلق السماء والأرض بالمفرد الا في سورتي الأنبياء و ص وباقي السور خلقنا السموات والأرض</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8886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grpId="0" nodeType="clickEffect">
                                  <p:stCondLst>
                                    <p:cond delay="0"/>
                                  </p:stCondLst>
                                  <p:childTnLst>
                                    <p:animMotion origin="layout" path="M 8.33333E-7 -4.07407E-6 L 8.33333E-7 -0.25 " pathEditMode="relative" rAng="0" ptsTypes="AA">
                                      <p:cBhvr>
                                        <p:cTn id="12" dur="2000" fill="hold"/>
                                        <p:tgtEl>
                                          <p:spTgt spid="4"/>
                                        </p:tgtEl>
                                        <p:attrNameLst>
                                          <p:attrName>ppt_x</p:attrName>
                                          <p:attrName>ppt_y</p:attrName>
                                        </p:attrNameLst>
                                      </p:cBhvr>
                                      <p:rCtr x="0" y="-12500"/>
                                    </p:animMotion>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الحج</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r>
              <a:rPr lang="ar-SA" sz="2800" dirty="0">
                <a:latin typeface="Sakkal Majalla" panose="02000000000000000000" pitchFamily="2" charset="-78"/>
                <a:cs typeface="Sakkal Majalla" panose="02000000000000000000" pitchFamily="2" charset="-78"/>
              </a:rPr>
              <a:t>وفيها (8) تنبيهات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2230373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402666958"/>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8841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(2)</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62920252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090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(3)</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874825376"/>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914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(4)</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993160289"/>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409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(5)</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355739141"/>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4664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(6)</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469909931"/>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71B016E2-E571-4082-B0D8-C398520F7CA6}"/>
              </a:ext>
            </a:extLst>
          </p:cNvPr>
          <p:cNvGrpSpPr/>
          <p:nvPr/>
        </p:nvGrpSpPr>
        <p:grpSpPr>
          <a:xfrm>
            <a:off x="2820422" y="4398102"/>
            <a:ext cx="8161017" cy="1267419"/>
            <a:chOff x="2828291" y="4394078"/>
            <a:chExt cx="8161017" cy="1267419"/>
          </a:xfrm>
        </p:grpSpPr>
        <p:grpSp>
          <p:nvGrpSpPr>
            <p:cNvPr id="11" name="Group 10">
              <a:extLst>
                <a:ext uri="{FF2B5EF4-FFF2-40B4-BE49-F238E27FC236}">
                  <a16:creationId xmlns:a16="http://schemas.microsoft.com/office/drawing/2014/main" id="{DA285E82-F777-4263-9A11-0D6922C53A28}"/>
                </a:ext>
              </a:extLst>
            </p:cNvPr>
            <p:cNvGrpSpPr/>
            <p:nvPr/>
          </p:nvGrpSpPr>
          <p:grpSpPr>
            <a:xfrm>
              <a:off x="2828291" y="4765795"/>
              <a:ext cx="8161017" cy="895702"/>
              <a:chOff x="1508568" y="2089972"/>
              <a:chExt cx="8161017" cy="895702"/>
            </a:xfrm>
          </p:grpSpPr>
          <p:sp>
            <p:nvSpPr>
              <p:cNvPr id="15" name="Rectangle: Rounded Corners 14">
                <a:extLst>
                  <a:ext uri="{FF2B5EF4-FFF2-40B4-BE49-F238E27FC236}">
                    <a16:creationId xmlns:a16="http://schemas.microsoft.com/office/drawing/2014/main" id="{FF256F36-1583-48B9-9845-22C7C4F9CC25}"/>
                  </a:ext>
                </a:extLst>
              </p:cNvPr>
              <p:cNvSpPr/>
              <p:nvPr/>
            </p:nvSpPr>
            <p:spPr>
              <a:xfrm>
                <a:off x="1508568" y="2089972"/>
                <a:ext cx="8161017" cy="895702"/>
              </a:xfrm>
              <a:prstGeom prst="roundRect">
                <a:avLst>
                  <a:gd name="adj" fmla="val 10000"/>
                </a:avLst>
              </a:prstGeom>
            </p:spPr>
            <p:style>
              <a:lnRef idx="2">
                <a:schemeClr val="lt1">
                  <a:hueOff val="0"/>
                  <a:satOff val="0"/>
                  <a:lumOff val="0"/>
                  <a:alphaOff val="0"/>
                </a:schemeClr>
              </a:lnRef>
              <a:fillRef idx="1">
                <a:schemeClr val="accent2">
                  <a:hueOff val="3363155"/>
                  <a:satOff val="-3572"/>
                  <a:lumOff val="2745"/>
                  <a:alphaOff val="0"/>
                </a:schemeClr>
              </a:fillRef>
              <a:effectRef idx="0">
                <a:schemeClr val="accent2">
                  <a:hueOff val="3363155"/>
                  <a:satOff val="-3572"/>
                  <a:lumOff val="2745"/>
                  <a:alphaOff val="0"/>
                </a:schemeClr>
              </a:effectRef>
              <a:fontRef idx="minor">
                <a:schemeClr val="lt1"/>
              </a:fontRef>
            </p:style>
          </p:sp>
          <p:sp>
            <p:nvSpPr>
              <p:cNvPr id="16" name="Rectangle: Rounded Corners 4">
                <a:extLst>
                  <a:ext uri="{FF2B5EF4-FFF2-40B4-BE49-F238E27FC236}">
                    <a16:creationId xmlns:a16="http://schemas.microsoft.com/office/drawing/2014/main" id="{83D1E355-2ECD-481F-A83A-3401C9FC7B07}"/>
                  </a:ext>
                </a:extLst>
              </p:cNvPr>
              <p:cNvSpPr txBox="1"/>
              <p:nvPr/>
            </p:nvSpPr>
            <p:spPr>
              <a:xfrm>
                <a:off x="1534802" y="2116206"/>
                <a:ext cx="6806253" cy="84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400" dirty="0">
                    <a:latin typeface="Sakkal Majalla" panose="02000000000000000000" pitchFamily="2" charset="-78"/>
                    <a:cs typeface="Sakkal Majalla" panose="02000000000000000000" pitchFamily="2" charset="-78"/>
                  </a:rPr>
                  <a:t>(وَهُمْ يَصْطَرِخُونَ فِيهَا رَبَّنَا أَخْرِجْنَا نَعْمَلْ صَالِحًا غَيْرَ الَّذِي كُنَّا نَعْمَلُ أَوَلَمْ نُعَمِّرْكُم مَّا يَتَذَكَّرُ فِيهِ مَن تَذَكَّرَ وَجَاءَكُمُ النَّذِيرُ فَذُوقُوا</a:t>
                </a:r>
                <a:r>
                  <a:rPr lang="ar-SA" sz="2400" dirty="0">
                    <a:solidFill>
                      <a:schemeClr val="tx1"/>
                    </a:solidFill>
                    <a:latin typeface="Sakkal Majalla" panose="02000000000000000000" pitchFamily="2" charset="-78"/>
                    <a:cs typeface="Sakkal Majalla" panose="02000000000000000000" pitchFamily="2" charset="-78"/>
                  </a:rPr>
                  <a:t> </a:t>
                </a:r>
                <a:r>
                  <a:rPr lang="ar-SA" sz="2400" u="sng" dirty="0">
                    <a:solidFill>
                      <a:schemeClr val="tx1"/>
                    </a:solidFill>
                    <a:latin typeface="Sakkal Majalla" panose="02000000000000000000" pitchFamily="2" charset="-78"/>
                    <a:cs typeface="Sakkal Majalla" panose="02000000000000000000" pitchFamily="2" charset="-78"/>
                  </a:rPr>
                  <a:t>فَمَا لِلظَّالِمِينَ مِن نَّصِيرٍ</a:t>
                </a:r>
                <a:r>
                  <a:rPr lang="ar-SA" sz="2400" dirty="0">
                    <a:solidFill>
                      <a:schemeClr val="tx1"/>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(37))</a:t>
                </a:r>
                <a:endParaRPr lang="en-US" sz="2400" kern="1200" dirty="0">
                  <a:latin typeface="Sakkal Majalla" panose="02000000000000000000" pitchFamily="2" charset="-78"/>
                  <a:cs typeface="Sakkal Majalla" panose="02000000000000000000" pitchFamily="2" charset="-78"/>
                </a:endParaRPr>
              </a:p>
            </p:txBody>
          </p:sp>
        </p:grpSp>
        <p:grpSp>
          <p:nvGrpSpPr>
            <p:cNvPr id="12" name="Group 11">
              <a:extLst>
                <a:ext uri="{FF2B5EF4-FFF2-40B4-BE49-F238E27FC236}">
                  <a16:creationId xmlns:a16="http://schemas.microsoft.com/office/drawing/2014/main" id="{E3CD14FB-8161-4E88-BDD9-DB3B5E9C39B1}"/>
                </a:ext>
              </a:extLst>
            </p:cNvPr>
            <p:cNvGrpSpPr/>
            <p:nvPr/>
          </p:nvGrpSpPr>
          <p:grpSpPr>
            <a:xfrm>
              <a:off x="9687012" y="4394078"/>
              <a:ext cx="582206" cy="582206"/>
              <a:chOff x="8367289" y="1718255"/>
              <a:chExt cx="582206" cy="582206"/>
            </a:xfrm>
          </p:grpSpPr>
          <p:sp>
            <p:nvSpPr>
              <p:cNvPr id="13" name="Arrow: Down 12">
                <a:extLst>
                  <a:ext uri="{FF2B5EF4-FFF2-40B4-BE49-F238E27FC236}">
                    <a16:creationId xmlns:a16="http://schemas.microsoft.com/office/drawing/2014/main" id="{2855C1FB-124C-4D08-9BCD-146D350BB843}"/>
                  </a:ext>
                </a:extLst>
              </p:cNvPr>
              <p:cNvSpPr/>
              <p:nvPr/>
            </p:nvSpPr>
            <p:spPr>
              <a:xfrm>
                <a:off x="8367289" y="1718255"/>
                <a:ext cx="582206" cy="582206"/>
              </a:xfrm>
              <a:prstGeom prst="downArrow">
                <a:avLst>
                  <a:gd name="adj1" fmla="val 55000"/>
                  <a:gd name="adj2" fmla="val 45000"/>
                </a:avLst>
              </a:prstGeom>
            </p:spPr>
            <p:style>
              <a:lnRef idx="2">
                <a:schemeClr val="accent2">
                  <a:tint val="40000"/>
                  <a:alpha val="90000"/>
                  <a:hueOff val="4183470"/>
                  <a:satOff val="1428"/>
                  <a:lumOff val="439"/>
                  <a:alphaOff val="0"/>
                </a:schemeClr>
              </a:lnRef>
              <a:fillRef idx="1">
                <a:schemeClr val="accent2">
                  <a:tint val="40000"/>
                  <a:alpha val="90000"/>
                  <a:hueOff val="4183470"/>
                  <a:satOff val="1428"/>
                  <a:lumOff val="439"/>
                  <a:alphaOff val="0"/>
                </a:schemeClr>
              </a:fillRef>
              <a:effectRef idx="0">
                <a:schemeClr val="accent2">
                  <a:tint val="40000"/>
                  <a:alpha val="90000"/>
                  <a:hueOff val="4183470"/>
                  <a:satOff val="1428"/>
                  <a:lumOff val="439"/>
                  <a:alphaOff val="0"/>
                </a:schemeClr>
              </a:effectRef>
              <a:fontRef idx="minor">
                <a:schemeClr val="dk1">
                  <a:hueOff val="0"/>
                  <a:satOff val="0"/>
                  <a:lumOff val="0"/>
                  <a:alphaOff val="0"/>
                </a:schemeClr>
              </a:fontRef>
            </p:style>
          </p:sp>
          <p:sp>
            <p:nvSpPr>
              <p:cNvPr id="14" name="Arrow: Down 6">
                <a:extLst>
                  <a:ext uri="{FF2B5EF4-FFF2-40B4-BE49-F238E27FC236}">
                    <a16:creationId xmlns:a16="http://schemas.microsoft.com/office/drawing/2014/main" id="{3CF7C485-44FF-44FD-A624-2E913D043C6D}"/>
                  </a:ext>
                </a:extLst>
              </p:cNvPr>
              <p:cNvSpPr txBox="1"/>
              <p:nvPr/>
            </p:nvSpPr>
            <p:spPr>
              <a:xfrm>
                <a:off x="8498285" y="1718255"/>
                <a:ext cx="320214" cy="43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spTree>
    <p:extLst>
      <p:ext uri="{BB962C8B-B14F-4D97-AF65-F5344CB8AC3E}">
        <p14:creationId xmlns:p14="http://schemas.microsoft.com/office/powerpoint/2010/main" val="2722333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down)">
                                      <p:cBhvr>
                                        <p:cTn id="93" dur="580">
                                          <p:stCondLst>
                                            <p:cond delay="0"/>
                                          </p:stCondLst>
                                        </p:cTn>
                                        <p:tgtEl>
                                          <p:spTgt spid="3"/>
                                        </p:tgtEl>
                                      </p:cBhvr>
                                    </p:animEffect>
                                    <p:anim calcmode="lin" valueType="num">
                                      <p:cBhvr>
                                        <p:cTn id="9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gtEl>
                                      </p:cBhvr>
                                      <p:to x="100000" y="60000"/>
                                    </p:animScale>
                                    <p:animScale>
                                      <p:cBhvr>
                                        <p:cTn id="100" dur="166" decel="50000">
                                          <p:stCondLst>
                                            <p:cond delay="676"/>
                                          </p:stCondLst>
                                        </p:cTn>
                                        <p:tgtEl>
                                          <p:spTgt spid="3"/>
                                        </p:tgtEl>
                                      </p:cBhvr>
                                      <p:to x="100000" y="100000"/>
                                    </p:animScale>
                                    <p:animScale>
                                      <p:cBhvr>
                                        <p:cTn id="101" dur="26">
                                          <p:stCondLst>
                                            <p:cond delay="1312"/>
                                          </p:stCondLst>
                                        </p:cTn>
                                        <p:tgtEl>
                                          <p:spTgt spid="3"/>
                                        </p:tgtEl>
                                      </p:cBhvr>
                                      <p:to x="100000" y="80000"/>
                                    </p:animScale>
                                    <p:animScale>
                                      <p:cBhvr>
                                        <p:cTn id="102" dur="166" decel="50000">
                                          <p:stCondLst>
                                            <p:cond delay="1338"/>
                                          </p:stCondLst>
                                        </p:cTn>
                                        <p:tgtEl>
                                          <p:spTgt spid="3"/>
                                        </p:tgtEl>
                                      </p:cBhvr>
                                      <p:to x="100000" y="100000"/>
                                    </p:animScale>
                                    <p:animScale>
                                      <p:cBhvr>
                                        <p:cTn id="103" dur="26">
                                          <p:stCondLst>
                                            <p:cond delay="1642"/>
                                          </p:stCondLst>
                                        </p:cTn>
                                        <p:tgtEl>
                                          <p:spTgt spid="3"/>
                                        </p:tgtEl>
                                      </p:cBhvr>
                                      <p:to x="100000" y="90000"/>
                                    </p:animScale>
                                    <p:animScale>
                                      <p:cBhvr>
                                        <p:cTn id="104" dur="166" decel="50000">
                                          <p:stCondLst>
                                            <p:cond delay="1668"/>
                                          </p:stCondLst>
                                        </p:cTn>
                                        <p:tgtEl>
                                          <p:spTgt spid="3"/>
                                        </p:tgtEl>
                                      </p:cBhvr>
                                      <p:to x="100000" y="100000"/>
                                    </p:animScale>
                                    <p:animScale>
                                      <p:cBhvr>
                                        <p:cTn id="105" dur="26">
                                          <p:stCondLst>
                                            <p:cond delay="1808"/>
                                          </p:stCondLst>
                                        </p:cTn>
                                        <p:tgtEl>
                                          <p:spTgt spid="3"/>
                                        </p:tgtEl>
                                      </p:cBhvr>
                                      <p:to x="100000" y="95000"/>
                                    </p:animScale>
                                    <p:animScale>
                                      <p:cBhvr>
                                        <p:cTn id="10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(7)</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50719913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429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(2)</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688806276"/>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4889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(8)</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465262324"/>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71B016E2-E571-4082-B0D8-C398520F7CA6}"/>
              </a:ext>
            </a:extLst>
          </p:cNvPr>
          <p:cNvGrpSpPr/>
          <p:nvPr/>
        </p:nvGrpSpPr>
        <p:grpSpPr>
          <a:xfrm>
            <a:off x="2820422" y="4394078"/>
            <a:ext cx="8161017" cy="1267419"/>
            <a:chOff x="2828291" y="4394078"/>
            <a:chExt cx="8161017" cy="1267419"/>
          </a:xfrm>
        </p:grpSpPr>
        <p:grpSp>
          <p:nvGrpSpPr>
            <p:cNvPr id="11" name="Group 10">
              <a:extLst>
                <a:ext uri="{FF2B5EF4-FFF2-40B4-BE49-F238E27FC236}">
                  <a16:creationId xmlns:a16="http://schemas.microsoft.com/office/drawing/2014/main" id="{DA285E82-F777-4263-9A11-0D6922C53A28}"/>
                </a:ext>
              </a:extLst>
            </p:cNvPr>
            <p:cNvGrpSpPr/>
            <p:nvPr/>
          </p:nvGrpSpPr>
          <p:grpSpPr>
            <a:xfrm>
              <a:off x="2828291" y="4765795"/>
              <a:ext cx="8161017" cy="895702"/>
              <a:chOff x="1508568" y="2089972"/>
              <a:chExt cx="8161017" cy="895702"/>
            </a:xfrm>
          </p:grpSpPr>
          <p:sp>
            <p:nvSpPr>
              <p:cNvPr id="15" name="Rectangle: Rounded Corners 14">
                <a:extLst>
                  <a:ext uri="{FF2B5EF4-FFF2-40B4-BE49-F238E27FC236}">
                    <a16:creationId xmlns:a16="http://schemas.microsoft.com/office/drawing/2014/main" id="{FF256F36-1583-48B9-9845-22C7C4F9CC25}"/>
                  </a:ext>
                </a:extLst>
              </p:cNvPr>
              <p:cNvSpPr/>
              <p:nvPr/>
            </p:nvSpPr>
            <p:spPr>
              <a:xfrm>
                <a:off x="1508568" y="2089972"/>
                <a:ext cx="8161017" cy="895702"/>
              </a:xfrm>
              <a:prstGeom prst="roundRect">
                <a:avLst>
                  <a:gd name="adj" fmla="val 10000"/>
                </a:avLst>
              </a:prstGeom>
            </p:spPr>
            <p:style>
              <a:lnRef idx="2">
                <a:schemeClr val="lt1">
                  <a:hueOff val="0"/>
                  <a:satOff val="0"/>
                  <a:lumOff val="0"/>
                  <a:alphaOff val="0"/>
                </a:schemeClr>
              </a:lnRef>
              <a:fillRef idx="1">
                <a:schemeClr val="accent2">
                  <a:hueOff val="3363155"/>
                  <a:satOff val="-3572"/>
                  <a:lumOff val="2745"/>
                  <a:alphaOff val="0"/>
                </a:schemeClr>
              </a:fillRef>
              <a:effectRef idx="0">
                <a:schemeClr val="accent2">
                  <a:hueOff val="3363155"/>
                  <a:satOff val="-3572"/>
                  <a:lumOff val="2745"/>
                  <a:alphaOff val="0"/>
                </a:schemeClr>
              </a:effectRef>
              <a:fontRef idx="minor">
                <a:schemeClr val="lt1"/>
              </a:fontRef>
            </p:style>
          </p:sp>
          <p:sp>
            <p:nvSpPr>
              <p:cNvPr id="16" name="Rectangle: Rounded Corners 4">
                <a:extLst>
                  <a:ext uri="{FF2B5EF4-FFF2-40B4-BE49-F238E27FC236}">
                    <a16:creationId xmlns:a16="http://schemas.microsoft.com/office/drawing/2014/main" id="{83D1E355-2ECD-481F-A83A-3401C9FC7B07}"/>
                  </a:ext>
                </a:extLst>
              </p:cNvPr>
              <p:cNvSpPr txBox="1"/>
              <p:nvPr/>
            </p:nvSpPr>
            <p:spPr>
              <a:xfrm>
                <a:off x="1534802" y="2116206"/>
                <a:ext cx="6806253" cy="84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dirty="0">
                    <a:latin typeface="Sakkal Majalla" panose="02000000000000000000" pitchFamily="2" charset="-78"/>
                    <a:cs typeface="Sakkal Majalla" panose="02000000000000000000" pitchFamily="2" charset="-78"/>
                  </a:rPr>
                  <a:t>(مَا قَدَرُوا اللَّهَ حَقَّ قَدْرِهِ</a:t>
                </a:r>
                <a:r>
                  <a:rPr lang="ar-SA" sz="2800" u="sng" dirty="0">
                    <a:solidFill>
                      <a:schemeClr val="tx1"/>
                    </a:solidFill>
                    <a:latin typeface="Sakkal Majalla" panose="02000000000000000000" pitchFamily="2" charset="-78"/>
                    <a:cs typeface="Sakkal Majalla" panose="02000000000000000000" pitchFamily="2" charset="-78"/>
                  </a:rPr>
                  <a:t> إِنَّ اللَّهَ</a:t>
                </a:r>
                <a:r>
                  <a:rPr lang="ar-SA" sz="2800" dirty="0">
                    <a:solidFill>
                      <a:schemeClr val="tx1"/>
                    </a:solidFill>
                    <a:latin typeface="Sakkal Majalla" panose="02000000000000000000" pitchFamily="2" charset="-78"/>
                    <a:cs typeface="Sakkal Majalla" panose="02000000000000000000" pitchFamily="2" charset="-78"/>
                  </a:rPr>
                  <a:t> </a:t>
                </a:r>
                <a:r>
                  <a:rPr lang="ar-SA" sz="2800" u="sng" dirty="0">
                    <a:solidFill>
                      <a:schemeClr val="tx1"/>
                    </a:solidFill>
                    <a:latin typeface="Sakkal Majalla" panose="02000000000000000000" pitchFamily="2" charset="-78"/>
                    <a:cs typeface="Sakkal Majalla" panose="02000000000000000000" pitchFamily="2" charset="-78"/>
                  </a:rPr>
                  <a:t>لَقَوِيٌّ عَزِيزٌ</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(74))</a:t>
                </a:r>
                <a:endParaRPr lang="en-US" sz="2800" kern="1200" dirty="0">
                  <a:latin typeface="Sakkal Majalla" panose="02000000000000000000" pitchFamily="2" charset="-78"/>
                  <a:cs typeface="Sakkal Majalla" panose="02000000000000000000" pitchFamily="2" charset="-78"/>
                </a:endParaRPr>
              </a:p>
            </p:txBody>
          </p:sp>
        </p:grpSp>
        <p:grpSp>
          <p:nvGrpSpPr>
            <p:cNvPr id="12" name="Group 11">
              <a:extLst>
                <a:ext uri="{FF2B5EF4-FFF2-40B4-BE49-F238E27FC236}">
                  <a16:creationId xmlns:a16="http://schemas.microsoft.com/office/drawing/2014/main" id="{E3CD14FB-8161-4E88-BDD9-DB3B5E9C39B1}"/>
                </a:ext>
              </a:extLst>
            </p:cNvPr>
            <p:cNvGrpSpPr/>
            <p:nvPr/>
          </p:nvGrpSpPr>
          <p:grpSpPr>
            <a:xfrm>
              <a:off x="9687012" y="4394078"/>
              <a:ext cx="582206" cy="582206"/>
              <a:chOff x="8367289" y="1718255"/>
              <a:chExt cx="582206" cy="582206"/>
            </a:xfrm>
          </p:grpSpPr>
          <p:sp>
            <p:nvSpPr>
              <p:cNvPr id="13" name="Arrow: Down 12">
                <a:extLst>
                  <a:ext uri="{FF2B5EF4-FFF2-40B4-BE49-F238E27FC236}">
                    <a16:creationId xmlns:a16="http://schemas.microsoft.com/office/drawing/2014/main" id="{2855C1FB-124C-4D08-9BCD-146D350BB843}"/>
                  </a:ext>
                </a:extLst>
              </p:cNvPr>
              <p:cNvSpPr/>
              <p:nvPr/>
            </p:nvSpPr>
            <p:spPr>
              <a:xfrm>
                <a:off x="8367289" y="1718255"/>
                <a:ext cx="582206" cy="582206"/>
              </a:xfrm>
              <a:prstGeom prst="downArrow">
                <a:avLst>
                  <a:gd name="adj1" fmla="val 55000"/>
                  <a:gd name="adj2" fmla="val 45000"/>
                </a:avLst>
              </a:prstGeom>
            </p:spPr>
            <p:style>
              <a:lnRef idx="2">
                <a:schemeClr val="accent2">
                  <a:tint val="40000"/>
                  <a:alpha val="90000"/>
                  <a:hueOff val="4183470"/>
                  <a:satOff val="1428"/>
                  <a:lumOff val="439"/>
                  <a:alphaOff val="0"/>
                </a:schemeClr>
              </a:lnRef>
              <a:fillRef idx="1">
                <a:schemeClr val="accent2">
                  <a:tint val="40000"/>
                  <a:alpha val="90000"/>
                  <a:hueOff val="4183470"/>
                  <a:satOff val="1428"/>
                  <a:lumOff val="439"/>
                  <a:alphaOff val="0"/>
                </a:schemeClr>
              </a:fillRef>
              <a:effectRef idx="0">
                <a:schemeClr val="accent2">
                  <a:tint val="40000"/>
                  <a:alpha val="90000"/>
                  <a:hueOff val="4183470"/>
                  <a:satOff val="1428"/>
                  <a:lumOff val="439"/>
                  <a:alphaOff val="0"/>
                </a:schemeClr>
              </a:effectRef>
              <a:fontRef idx="minor">
                <a:schemeClr val="dk1">
                  <a:hueOff val="0"/>
                  <a:satOff val="0"/>
                  <a:lumOff val="0"/>
                  <a:alphaOff val="0"/>
                </a:schemeClr>
              </a:fontRef>
            </p:style>
          </p:sp>
          <p:sp>
            <p:nvSpPr>
              <p:cNvPr id="14" name="Arrow: Down 6">
                <a:extLst>
                  <a:ext uri="{FF2B5EF4-FFF2-40B4-BE49-F238E27FC236}">
                    <a16:creationId xmlns:a16="http://schemas.microsoft.com/office/drawing/2014/main" id="{3CF7C485-44FF-44FD-A624-2E913D043C6D}"/>
                  </a:ext>
                </a:extLst>
              </p:cNvPr>
              <p:cNvSpPr txBox="1"/>
              <p:nvPr/>
            </p:nvSpPr>
            <p:spPr>
              <a:xfrm>
                <a:off x="8498285" y="1718255"/>
                <a:ext cx="320214" cy="43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spTree>
    <p:extLst>
      <p:ext uri="{BB962C8B-B14F-4D97-AF65-F5344CB8AC3E}">
        <p14:creationId xmlns:p14="http://schemas.microsoft.com/office/powerpoint/2010/main" val="3218943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down)">
                                      <p:cBhvr>
                                        <p:cTn id="93" dur="580">
                                          <p:stCondLst>
                                            <p:cond delay="0"/>
                                          </p:stCondLst>
                                        </p:cTn>
                                        <p:tgtEl>
                                          <p:spTgt spid="3"/>
                                        </p:tgtEl>
                                      </p:cBhvr>
                                    </p:animEffect>
                                    <p:anim calcmode="lin" valueType="num">
                                      <p:cBhvr>
                                        <p:cTn id="9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gtEl>
                                      </p:cBhvr>
                                      <p:to x="100000" y="60000"/>
                                    </p:animScale>
                                    <p:animScale>
                                      <p:cBhvr>
                                        <p:cTn id="100" dur="166" decel="50000">
                                          <p:stCondLst>
                                            <p:cond delay="676"/>
                                          </p:stCondLst>
                                        </p:cTn>
                                        <p:tgtEl>
                                          <p:spTgt spid="3"/>
                                        </p:tgtEl>
                                      </p:cBhvr>
                                      <p:to x="100000" y="100000"/>
                                    </p:animScale>
                                    <p:animScale>
                                      <p:cBhvr>
                                        <p:cTn id="101" dur="26">
                                          <p:stCondLst>
                                            <p:cond delay="1312"/>
                                          </p:stCondLst>
                                        </p:cTn>
                                        <p:tgtEl>
                                          <p:spTgt spid="3"/>
                                        </p:tgtEl>
                                      </p:cBhvr>
                                      <p:to x="100000" y="80000"/>
                                    </p:animScale>
                                    <p:animScale>
                                      <p:cBhvr>
                                        <p:cTn id="102" dur="166" decel="50000">
                                          <p:stCondLst>
                                            <p:cond delay="1338"/>
                                          </p:stCondLst>
                                        </p:cTn>
                                        <p:tgtEl>
                                          <p:spTgt spid="3"/>
                                        </p:tgtEl>
                                      </p:cBhvr>
                                      <p:to x="100000" y="100000"/>
                                    </p:animScale>
                                    <p:animScale>
                                      <p:cBhvr>
                                        <p:cTn id="103" dur="26">
                                          <p:stCondLst>
                                            <p:cond delay="1642"/>
                                          </p:stCondLst>
                                        </p:cTn>
                                        <p:tgtEl>
                                          <p:spTgt spid="3"/>
                                        </p:tgtEl>
                                      </p:cBhvr>
                                      <p:to x="100000" y="90000"/>
                                    </p:animScale>
                                    <p:animScale>
                                      <p:cBhvr>
                                        <p:cTn id="104" dur="166" decel="50000">
                                          <p:stCondLst>
                                            <p:cond delay="1668"/>
                                          </p:stCondLst>
                                        </p:cTn>
                                        <p:tgtEl>
                                          <p:spTgt spid="3"/>
                                        </p:tgtEl>
                                      </p:cBhvr>
                                      <p:to x="100000" y="100000"/>
                                    </p:animScale>
                                    <p:animScale>
                                      <p:cBhvr>
                                        <p:cTn id="105" dur="26">
                                          <p:stCondLst>
                                            <p:cond delay="1808"/>
                                          </p:stCondLst>
                                        </p:cTn>
                                        <p:tgtEl>
                                          <p:spTgt spid="3"/>
                                        </p:tgtEl>
                                      </p:cBhvr>
                                      <p:to x="100000" y="95000"/>
                                    </p:animScale>
                                    <p:animScale>
                                      <p:cBhvr>
                                        <p:cTn id="10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itle 3">
            <a:extLst>
              <a:ext uri="{FF2B5EF4-FFF2-40B4-BE49-F238E27FC236}">
                <a16:creationId xmlns:a16="http://schemas.microsoft.com/office/drawing/2014/main" id="{BB255880-8A4A-41F8-90CA-AA19CFD794EF}"/>
              </a:ext>
            </a:extLst>
          </p:cNvPr>
          <p:cNvSpPr>
            <a:spLocks noGrp="1"/>
          </p:cNvSpPr>
          <p:nvPr>
            <p:ph type="title"/>
          </p:nvPr>
        </p:nvSpPr>
        <p:spPr>
          <a:xfrm>
            <a:off x="1295402" y="982132"/>
            <a:ext cx="9601196" cy="1303867"/>
          </a:xfrm>
        </p:spPr>
        <p:txBody>
          <a:bodyPr>
            <a:normAutofit/>
          </a:bodyPr>
          <a:lstStyle/>
          <a:p>
            <a:pPr rtl="1"/>
            <a:r>
              <a:rPr lang="ar-SA">
                <a:solidFill>
                  <a:srgbClr val="262626"/>
                </a:solidFill>
                <a:latin typeface="Sakkal Majalla" panose="02000000000000000000" pitchFamily="2" charset="-78"/>
                <a:cs typeface="Sakkal Majalla" panose="02000000000000000000" pitchFamily="2" charset="-78"/>
              </a:rPr>
              <a:t>اتفاقية مهمة في طلب العلم</a:t>
            </a:r>
            <a:endParaRPr lang="en-US">
              <a:solidFill>
                <a:srgbClr val="262626"/>
              </a:solidFill>
              <a:latin typeface="Sakkal Majalla" panose="02000000000000000000" pitchFamily="2" charset="-78"/>
              <a:cs typeface="Sakkal Majalla" panose="02000000000000000000" pitchFamily="2" charset="-78"/>
            </a:endParaRPr>
          </a:p>
        </p:txBody>
      </p:sp>
      <p:graphicFrame>
        <p:nvGraphicFramePr>
          <p:cNvPr id="9" name="Content Placeholder 4">
            <a:extLst>
              <a:ext uri="{FF2B5EF4-FFF2-40B4-BE49-F238E27FC236}">
                <a16:creationId xmlns:a16="http://schemas.microsoft.com/office/drawing/2014/main" id="{794340F6-9C6C-40AE-87B8-74FABAB4E563}"/>
              </a:ext>
            </a:extLst>
          </p:cNvPr>
          <p:cNvGraphicFramePr>
            <a:graphicFrameLocks noGrp="1"/>
          </p:cNvGraphicFramePr>
          <p:nvPr>
            <p:ph idx="1"/>
            <p:extLst>
              <p:ext uri="{D42A27DB-BD31-4B8C-83A1-F6EECF244321}">
                <p14:modId xmlns:p14="http://schemas.microsoft.com/office/powerpoint/2010/main" val="38780629"/>
              </p:ext>
            </p:extLst>
          </p:nvPr>
        </p:nvGraphicFramePr>
        <p:xfrm>
          <a:off x="895547" y="2675821"/>
          <a:ext cx="10444898" cy="33573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7343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graphicEl>
                                              <a:dgm id="{FCA3D231-FBAE-4174-ABD0-B644D0525710}"/>
                                            </p:graphicEl>
                                          </p:spTgt>
                                        </p:tgtEl>
                                        <p:attrNameLst>
                                          <p:attrName>style.visibility</p:attrName>
                                        </p:attrNameLst>
                                      </p:cBhvr>
                                      <p:to>
                                        <p:strVal val="visible"/>
                                      </p:to>
                                    </p:set>
                                    <p:animEffect transition="in" filter="barn(inVertical)">
                                      <p:cBhvr>
                                        <p:cTn id="7" dur="500"/>
                                        <p:tgtEl>
                                          <p:spTgt spid="9">
                                            <p:graphicEl>
                                              <a:dgm id="{FCA3D231-FBAE-4174-ABD0-B644D0525710}"/>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graphicEl>
                                              <a:dgm id="{EB47EF50-213D-41CC-AAC8-29FF2063F8C5}"/>
                                            </p:graphicEl>
                                          </p:spTgt>
                                        </p:tgtEl>
                                        <p:attrNameLst>
                                          <p:attrName>style.visibility</p:attrName>
                                        </p:attrNameLst>
                                      </p:cBhvr>
                                      <p:to>
                                        <p:strVal val="visible"/>
                                      </p:to>
                                    </p:set>
                                    <p:animEffect transition="in" filter="barn(inVertical)">
                                      <p:cBhvr>
                                        <p:cTn id="10" dur="500"/>
                                        <p:tgtEl>
                                          <p:spTgt spid="9">
                                            <p:graphicEl>
                                              <a:dgm id="{EB47EF50-213D-41CC-AAC8-29FF2063F8C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graphicEl>
                                              <a:dgm id="{B01D209D-DFD7-4468-A257-1AD0341E0EB3}"/>
                                            </p:graphicEl>
                                          </p:spTgt>
                                        </p:tgtEl>
                                        <p:attrNameLst>
                                          <p:attrName>style.visibility</p:attrName>
                                        </p:attrNameLst>
                                      </p:cBhvr>
                                      <p:to>
                                        <p:strVal val="visible"/>
                                      </p:to>
                                    </p:set>
                                    <p:animEffect transition="in" filter="barn(inVertical)">
                                      <p:cBhvr>
                                        <p:cTn id="15" dur="500"/>
                                        <p:tgtEl>
                                          <p:spTgt spid="9">
                                            <p:graphicEl>
                                              <a:dgm id="{B01D209D-DFD7-4468-A257-1AD0341E0EB3}"/>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graphicEl>
                                              <a:dgm id="{33151088-5895-4125-9205-1755318A2695}"/>
                                            </p:graphicEl>
                                          </p:spTgt>
                                        </p:tgtEl>
                                        <p:attrNameLst>
                                          <p:attrName>style.visibility</p:attrName>
                                        </p:attrNameLst>
                                      </p:cBhvr>
                                      <p:to>
                                        <p:strVal val="visible"/>
                                      </p:to>
                                    </p:set>
                                    <p:animEffect transition="in" filter="barn(inVertical)">
                                      <p:cBhvr>
                                        <p:cTn id="18" dur="500"/>
                                        <p:tgtEl>
                                          <p:spTgt spid="9">
                                            <p:graphicEl>
                                              <a:dgm id="{33151088-5895-4125-9205-1755318A269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graphicEl>
                                              <a:dgm id="{114F44F7-47DC-43CA-94E2-BE354688E102}"/>
                                            </p:graphicEl>
                                          </p:spTgt>
                                        </p:tgtEl>
                                        <p:attrNameLst>
                                          <p:attrName>style.visibility</p:attrName>
                                        </p:attrNameLst>
                                      </p:cBhvr>
                                      <p:to>
                                        <p:strVal val="visible"/>
                                      </p:to>
                                    </p:set>
                                    <p:animEffect transition="in" filter="barn(inVertical)">
                                      <p:cBhvr>
                                        <p:cTn id="23" dur="500"/>
                                        <p:tgtEl>
                                          <p:spTgt spid="9">
                                            <p:graphicEl>
                                              <a:dgm id="{114F44F7-47DC-43CA-94E2-BE354688E102}"/>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graphicEl>
                                              <a:dgm id="{8C67B5E1-D55F-4B68-83D0-E8D0580FF536}"/>
                                            </p:graphicEl>
                                          </p:spTgt>
                                        </p:tgtEl>
                                        <p:attrNameLst>
                                          <p:attrName>style.visibility</p:attrName>
                                        </p:attrNameLst>
                                      </p:cBhvr>
                                      <p:to>
                                        <p:strVal val="visible"/>
                                      </p:to>
                                    </p:set>
                                    <p:animEffect transition="in" filter="barn(inVertical)">
                                      <p:cBhvr>
                                        <p:cTn id="26" dur="500"/>
                                        <p:tgtEl>
                                          <p:spTgt spid="9">
                                            <p:graphicEl>
                                              <a:dgm id="{8C67B5E1-D55F-4B68-83D0-E8D0580FF53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graphicEl>
                                              <a:dgm id="{3CBC41DD-5610-407D-A66E-99E125F23EC6}"/>
                                            </p:graphicEl>
                                          </p:spTgt>
                                        </p:tgtEl>
                                        <p:attrNameLst>
                                          <p:attrName>style.visibility</p:attrName>
                                        </p:attrNameLst>
                                      </p:cBhvr>
                                      <p:to>
                                        <p:strVal val="visible"/>
                                      </p:to>
                                    </p:set>
                                    <p:animEffect transition="in" filter="barn(inVertical)">
                                      <p:cBhvr>
                                        <p:cTn id="31" dur="500"/>
                                        <p:tgtEl>
                                          <p:spTgt spid="9">
                                            <p:graphicEl>
                                              <a:dgm id="{3CBC41DD-5610-407D-A66E-99E125F23EC6}"/>
                                            </p:graphic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graphicEl>
                                              <a:dgm id="{4EEE54B7-D46A-414A-84E3-D87E73EAD10E}"/>
                                            </p:graphicEl>
                                          </p:spTgt>
                                        </p:tgtEl>
                                        <p:attrNameLst>
                                          <p:attrName>style.visibility</p:attrName>
                                        </p:attrNameLst>
                                      </p:cBhvr>
                                      <p:to>
                                        <p:strVal val="visible"/>
                                      </p:to>
                                    </p:set>
                                    <p:animEffect transition="in" filter="barn(inVertical)">
                                      <p:cBhvr>
                                        <p:cTn id="34" dur="500"/>
                                        <p:tgtEl>
                                          <p:spTgt spid="9">
                                            <p:graphicEl>
                                              <a:dgm id="{4EEE54B7-D46A-414A-84E3-D87E73EAD1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المؤمنون</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r>
              <a:rPr lang="ar-SA" sz="2800" dirty="0">
                <a:latin typeface="Sakkal Majalla" panose="02000000000000000000" pitchFamily="2" charset="-78"/>
                <a:cs typeface="Sakkal Majalla" panose="02000000000000000000" pitchFamily="2" charset="-78"/>
              </a:rPr>
              <a:t>وفيها (5) تنبيهات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2188302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999889764"/>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39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(2)</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756190995"/>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949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(3)</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4144966418"/>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71B016E2-E571-4082-B0D8-C398520F7CA6}"/>
              </a:ext>
            </a:extLst>
          </p:cNvPr>
          <p:cNvGrpSpPr/>
          <p:nvPr/>
        </p:nvGrpSpPr>
        <p:grpSpPr>
          <a:xfrm>
            <a:off x="2810995" y="4394078"/>
            <a:ext cx="8161017" cy="1267419"/>
            <a:chOff x="2828291" y="4394078"/>
            <a:chExt cx="8161017" cy="1267419"/>
          </a:xfrm>
        </p:grpSpPr>
        <p:grpSp>
          <p:nvGrpSpPr>
            <p:cNvPr id="11" name="Group 10">
              <a:extLst>
                <a:ext uri="{FF2B5EF4-FFF2-40B4-BE49-F238E27FC236}">
                  <a16:creationId xmlns:a16="http://schemas.microsoft.com/office/drawing/2014/main" id="{DA285E82-F777-4263-9A11-0D6922C53A28}"/>
                </a:ext>
              </a:extLst>
            </p:cNvPr>
            <p:cNvGrpSpPr/>
            <p:nvPr/>
          </p:nvGrpSpPr>
          <p:grpSpPr>
            <a:xfrm>
              <a:off x="2828291" y="4765795"/>
              <a:ext cx="8161017" cy="895702"/>
              <a:chOff x="1508568" y="2089972"/>
              <a:chExt cx="8161017" cy="895702"/>
            </a:xfrm>
          </p:grpSpPr>
          <p:sp>
            <p:nvSpPr>
              <p:cNvPr id="15" name="Rectangle: Rounded Corners 14">
                <a:extLst>
                  <a:ext uri="{FF2B5EF4-FFF2-40B4-BE49-F238E27FC236}">
                    <a16:creationId xmlns:a16="http://schemas.microsoft.com/office/drawing/2014/main" id="{FF256F36-1583-48B9-9845-22C7C4F9CC25}"/>
                  </a:ext>
                </a:extLst>
              </p:cNvPr>
              <p:cNvSpPr/>
              <p:nvPr/>
            </p:nvSpPr>
            <p:spPr>
              <a:xfrm>
                <a:off x="1508568" y="2089972"/>
                <a:ext cx="8161017" cy="895702"/>
              </a:xfrm>
              <a:prstGeom prst="roundRect">
                <a:avLst>
                  <a:gd name="adj" fmla="val 10000"/>
                </a:avLst>
              </a:prstGeom>
            </p:spPr>
            <p:style>
              <a:lnRef idx="2">
                <a:schemeClr val="lt1">
                  <a:hueOff val="0"/>
                  <a:satOff val="0"/>
                  <a:lumOff val="0"/>
                  <a:alphaOff val="0"/>
                </a:schemeClr>
              </a:lnRef>
              <a:fillRef idx="1">
                <a:schemeClr val="accent2">
                  <a:hueOff val="3363155"/>
                  <a:satOff val="-3572"/>
                  <a:lumOff val="2745"/>
                  <a:alphaOff val="0"/>
                </a:schemeClr>
              </a:fillRef>
              <a:effectRef idx="0">
                <a:schemeClr val="accent2">
                  <a:hueOff val="3363155"/>
                  <a:satOff val="-3572"/>
                  <a:lumOff val="2745"/>
                  <a:alphaOff val="0"/>
                </a:schemeClr>
              </a:effectRef>
              <a:fontRef idx="minor">
                <a:schemeClr val="lt1"/>
              </a:fontRef>
            </p:style>
          </p:sp>
          <p:sp>
            <p:nvSpPr>
              <p:cNvPr id="16" name="Rectangle: Rounded Corners 4">
                <a:extLst>
                  <a:ext uri="{FF2B5EF4-FFF2-40B4-BE49-F238E27FC236}">
                    <a16:creationId xmlns:a16="http://schemas.microsoft.com/office/drawing/2014/main" id="{83D1E355-2ECD-481F-A83A-3401C9FC7B07}"/>
                  </a:ext>
                </a:extLst>
              </p:cNvPr>
              <p:cNvSpPr txBox="1"/>
              <p:nvPr/>
            </p:nvSpPr>
            <p:spPr>
              <a:xfrm>
                <a:off x="1534802" y="2116206"/>
                <a:ext cx="6806253" cy="84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dirty="0">
                    <a:latin typeface="Sakkal Majalla" panose="02000000000000000000" pitchFamily="2" charset="-78"/>
                    <a:cs typeface="Sakkal Majalla" panose="02000000000000000000" pitchFamily="2" charset="-78"/>
                  </a:rPr>
                  <a:t>(وَأَمَّا الَّذِينَ كَفَرُوا </a:t>
                </a:r>
                <a:r>
                  <a:rPr lang="ar-SA" sz="2800" u="sng" dirty="0">
                    <a:latin typeface="Sakkal Majalla" panose="02000000000000000000" pitchFamily="2" charset="-78"/>
                    <a:cs typeface="Sakkal Majalla" panose="02000000000000000000" pitchFamily="2" charset="-78"/>
                  </a:rPr>
                  <a:t>و</a:t>
                </a:r>
                <a:r>
                  <a:rPr lang="ar-SA" sz="2800" u="sng" dirty="0">
                    <a:solidFill>
                      <a:schemeClr val="tx1"/>
                    </a:solidFill>
                    <a:latin typeface="Sakkal Majalla" panose="02000000000000000000" pitchFamily="2" charset="-78"/>
                    <a:cs typeface="Sakkal Majalla" panose="02000000000000000000" pitchFamily="2" charset="-78"/>
                  </a:rPr>
                  <a:t>َكَذَّبُوا بِآيَاتِنَا وَلِقَاء الآخِرَةِ</a:t>
                </a:r>
                <a:r>
                  <a:rPr lang="ar-SA" sz="2800" dirty="0">
                    <a:latin typeface="Sakkal Majalla" panose="02000000000000000000" pitchFamily="2" charset="-78"/>
                    <a:cs typeface="Sakkal Majalla" panose="02000000000000000000" pitchFamily="2" charset="-78"/>
                  </a:rPr>
                  <a:t> فَأُولَئِكَ فِي الْعَذَابِ مُحْضَرُونَ (16))</a:t>
                </a:r>
                <a:endParaRPr lang="en-US" sz="2800" kern="1200" dirty="0">
                  <a:latin typeface="Sakkal Majalla" panose="02000000000000000000" pitchFamily="2" charset="-78"/>
                  <a:cs typeface="Sakkal Majalla" panose="02000000000000000000" pitchFamily="2" charset="-78"/>
                </a:endParaRPr>
              </a:p>
            </p:txBody>
          </p:sp>
        </p:grpSp>
        <p:grpSp>
          <p:nvGrpSpPr>
            <p:cNvPr id="12" name="Group 11">
              <a:extLst>
                <a:ext uri="{FF2B5EF4-FFF2-40B4-BE49-F238E27FC236}">
                  <a16:creationId xmlns:a16="http://schemas.microsoft.com/office/drawing/2014/main" id="{E3CD14FB-8161-4E88-BDD9-DB3B5E9C39B1}"/>
                </a:ext>
              </a:extLst>
            </p:cNvPr>
            <p:cNvGrpSpPr/>
            <p:nvPr/>
          </p:nvGrpSpPr>
          <p:grpSpPr>
            <a:xfrm>
              <a:off x="9687012" y="4394078"/>
              <a:ext cx="582206" cy="582206"/>
              <a:chOff x="8367289" y="1718255"/>
              <a:chExt cx="582206" cy="582206"/>
            </a:xfrm>
          </p:grpSpPr>
          <p:sp>
            <p:nvSpPr>
              <p:cNvPr id="13" name="Arrow: Down 12">
                <a:extLst>
                  <a:ext uri="{FF2B5EF4-FFF2-40B4-BE49-F238E27FC236}">
                    <a16:creationId xmlns:a16="http://schemas.microsoft.com/office/drawing/2014/main" id="{2855C1FB-124C-4D08-9BCD-146D350BB843}"/>
                  </a:ext>
                </a:extLst>
              </p:cNvPr>
              <p:cNvSpPr/>
              <p:nvPr/>
            </p:nvSpPr>
            <p:spPr>
              <a:xfrm>
                <a:off x="8367289" y="1718255"/>
                <a:ext cx="582206" cy="582206"/>
              </a:xfrm>
              <a:prstGeom prst="downArrow">
                <a:avLst>
                  <a:gd name="adj1" fmla="val 55000"/>
                  <a:gd name="adj2" fmla="val 45000"/>
                </a:avLst>
              </a:prstGeom>
            </p:spPr>
            <p:style>
              <a:lnRef idx="2">
                <a:schemeClr val="accent2">
                  <a:tint val="40000"/>
                  <a:alpha val="90000"/>
                  <a:hueOff val="4183470"/>
                  <a:satOff val="1428"/>
                  <a:lumOff val="439"/>
                  <a:alphaOff val="0"/>
                </a:schemeClr>
              </a:lnRef>
              <a:fillRef idx="1">
                <a:schemeClr val="accent2">
                  <a:tint val="40000"/>
                  <a:alpha val="90000"/>
                  <a:hueOff val="4183470"/>
                  <a:satOff val="1428"/>
                  <a:lumOff val="439"/>
                  <a:alphaOff val="0"/>
                </a:schemeClr>
              </a:fillRef>
              <a:effectRef idx="0">
                <a:schemeClr val="accent2">
                  <a:tint val="40000"/>
                  <a:alpha val="90000"/>
                  <a:hueOff val="4183470"/>
                  <a:satOff val="1428"/>
                  <a:lumOff val="439"/>
                  <a:alphaOff val="0"/>
                </a:schemeClr>
              </a:effectRef>
              <a:fontRef idx="minor">
                <a:schemeClr val="dk1">
                  <a:hueOff val="0"/>
                  <a:satOff val="0"/>
                  <a:lumOff val="0"/>
                  <a:alphaOff val="0"/>
                </a:schemeClr>
              </a:fontRef>
            </p:style>
          </p:sp>
          <p:sp>
            <p:nvSpPr>
              <p:cNvPr id="14" name="Arrow: Down 6">
                <a:extLst>
                  <a:ext uri="{FF2B5EF4-FFF2-40B4-BE49-F238E27FC236}">
                    <a16:creationId xmlns:a16="http://schemas.microsoft.com/office/drawing/2014/main" id="{3CF7C485-44FF-44FD-A624-2E913D043C6D}"/>
                  </a:ext>
                </a:extLst>
              </p:cNvPr>
              <p:cNvSpPr txBox="1"/>
              <p:nvPr/>
            </p:nvSpPr>
            <p:spPr>
              <a:xfrm>
                <a:off x="8498285" y="1718255"/>
                <a:ext cx="320214" cy="43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spTree>
    <p:extLst>
      <p:ext uri="{BB962C8B-B14F-4D97-AF65-F5344CB8AC3E}">
        <p14:creationId xmlns:p14="http://schemas.microsoft.com/office/powerpoint/2010/main" val="412359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down)">
                                      <p:cBhvr>
                                        <p:cTn id="93" dur="580">
                                          <p:stCondLst>
                                            <p:cond delay="0"/>
                                          </p:stCondLst>
                                        </p:cTn>
                                        <p:tgtEl>
                                          <p:spTgt spid="3"/>
                                        </p:tgtEl>
                                      </p:cBhvr>
                                    </p:animEffect>
                                    <p:anim calcmode="lin" valueType="num">
                                      <p:cBhvr>
                                        <p:cTn id="9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gtEl>
                                      </p:cBhvr>
                                      <p:to x="100000" y="60000"/>
                                    </p:animScale>
                                    <p:animScale>
                                      <p:cBhvr>
                                        <p:cTn id="100" dur="166" decel="50000">
                                          <p:stCondLst>
                                            <p:cond delay="676"/>
                                          </p:stCondLst>
                                        </p:cTn>
                                        <p:tgtEl>
                                          <p:spTgt spid="3"/>
                                        </p:tgtEl>
                                      </p:cBhvr>
                                      <p:to x="100000" y="100000"/>
                                    </p:animScale>
                                    <p:animScale>
                                      <p:cBhvr>
                                        <p:cTn id="101" dur="26">
                                          <p:stCondLst>
                                            <p:cond delay="1312"/>
                                          </p:stCondLst>
                                        </p:cTn>
                                        <p:tgtEl>
                                          <p:spTgt spid="3"/>
                                        </p:tgtEl>
                                      </p:cBhvr>
                                      <p:to x="100000" y="80000"/>
                                    </p:animScale>
                                    <p:animScale>
                                      <p:cBhvr>
                                        <p:cTn id="102" dur="166" decel="50000">
                                          <p:stCondLst>
                                            <p:cond delay="1338"/>
                                          </p:stCondLst>
                                        </p:cTn>
                                        <p:tgtEl>
                                          <p:spTgt spid="3"/>
                                        </p:tgtEl>
                                      </p:cBhvr>
                                      <p:to x="100000" y="100000"/>
                                    </p:animScale>
                                    <p:animScale>
                                      <p:cBhvr>
                                        <p:cTn id="103" dur="26">
                                          <p:stCondLst>
                                            <p:cond delay="1642"/>
                                          </p:stCondLst>
                                        </p:cTn>
                                        <p:tgtEl>
                                          <p:spTgt spid="3"/>
                                        </p:tgtEl>
                                      </p:cBhvr>
                                      <p:to x="100000" y="90000"/>
                                    </p:animScale>
                                    <p:animScale>
                                      <p:cBhvr>
                                        <p:cTn id="104" dur="166" decel="50000">
                                          <p:stCondLst>
                                            <p:cond delay="1668"/>
                                          </p:stCondLst>
                                        </p:cTn>
                                        <p:tgtEl>
                                          <p:spTgt spid="3"/>
                                        </p:tgtEl>
                                      </p:cBhvr>
                                      <p:to x="100000" y="100000"/>
                                    </p:animScale>
                                    <p:animScale>
                                      <p:cBhvr>
                                        <p:cTn id="105" dur="26">
                                          <p:stCondLst>
                                            <p:cond delay="1808"/>
                                          </p:stCondLst>
                                        </p:cTn>
                                        <p:tgtEl>
                                          <p:spTgt spid="3"/>
                                        </p:tgtEl>
                                      </p:cBhvr>
                                      <p:to x="100000" y="95000"/>
                                    </p:animScale>
                                    <p:animScale>
                                      <p:cBhvr>
                                        <p:cTn id="10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(4)</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933213516"/>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337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(5)</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571120492"/>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2295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النور</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r>
              <a:rPr lang="ar-SA" sz="2800" dirty="0">
                <a:latin typeface="Sakkal Majalla" panose="02000000000000000000" pitchFamily="2" charset="-78"/>
                <a:cs typeface="Sakkal Majalla" panose="02000000000000000000" pitchFamily="2" charset="-78"/>
              </a:rPr>
              <a:t>وفيها (4) تنبيهات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2925683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227028205"/>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71B016E2-E571-4082-B0D8-C398520F7CA6}"/>
              </a:ext>
            </a:extLst>
          </p:cNvPr>
          <p:cNvGrpSpPr/>
          <p:nvPr/>
        </p:nvGrpSpPr>
        <p:grpSpPr>
          <a:xfrm>
            <a:off x="2808503" y="4401742"/>
            <a:ext cx="8161017" cy="1267419"/>
            <a:chOff x="2828291" y="4394078"/>
            <a:chExt cx="8161017" cy="1267419"/>
          </a:xfrm>
        </p:grpSpPr>
        <p:grpSp>
          <p:nvGrpSpPr>
            <p:cNvPr id="11" name="Group 10">
              <a:extLst>
                <a:ext uri="{FF2B5EF4-FFF2-40B4-BE49-F238E27FC236}">
                  <a16:creationId xmlns:a16="http://schemas.microsoft.com/office/drawing/2014/main" id="{DA285E82-F777-4263-9A11-0D6922C53A28}"/>
                </a:ext>
              </a:extLst>
            </p:cNvPr>
            <p:cNvGrpSpPr/>
            <p:nvPr/>
          </p:nvGrpSpPr>
          <p:grpSpPr>
            <a:xfrm>
              <a:off x="2828291" y="4765795"/>
              <a:ext cx="8161017" cy="895702"/>
              <a:chOff x="1508568" y="2089972"/>
              <a:chExt cx="8161017" cy="895702"/>
            </a:xfrm>
          </p:grpSpPr>
          <p:sp>
            <p:nvSpPr>
              <p:cNvPr id="15" name="Rectangle: Rounded Corners 14">
                <a:extLst>
                  <a:ext uri="{FF2B5EF4-FFF2-40B4-BE49-F238E27FC236}">
                    <a16:creationId xmlns:a16="http://schemas.microsoft.com/office/drawing/2014/main" id="{FF256F36-1583-48B9-9845-22C7C4F9CC25}"/>
                  </a:ext>
                </a:extLst>
              </p:cNvPr>
              <p:cNvSpPr/>
              <p:nvPr/>
            </p:nvSpPr>
            <p:spPr>
              <a:xfrm>
                <a:off x="1508568" y="2089972"/>
                <a:ext cx="8161017" cy="895702"/>
              </a:xfrm>
              <a:prstGeom prst="roundRect">
                <a:avLst>
                  <a:gd name="adj" fmla="val 10000"/>
                </a:avLst>
              </a:prstGeom>
            </p:spPr>
            <p:style>
              <a:lnRef idx="2">
                <a:schemeClr val="lt1">
                  <a:hueOff val="0"/>
                  <a:satOff val="0"/>
                  <a:lumOff val="0"/>
                  <a:alphaOff val="0"/>
                </a:schemeClr>
              </a:lnRef>
              <a:fillRef idx="1">
                <a:schemeClr val="accent2">
                  <a:hueOff val="3363155"/>
                  <a:satOff val="-3572"/>
                  <a:lumOff val="2745"/>
                  <a:alphaOff val="0"/>
                </a:schemeClr>
              </a:fillRef>
              <a:effectRef idx="0">
                <a:schemeClr val="accent2">
                  <a:hueOff val="3363155"/>
                  <a:satOff val="-3572"/>
                  <a:lumOff val="2745"/>
                  <a:alphaOff val="0"/>
                </a:schemeClr>
              </a:effectRef>
              <a:fontRef idx="minor">
                <a:schemeClr val="lt1"/>
              </a:fontRef>
            </p:style>
          </p:sp>
          <p:sp>
            <p:nvSpPr>
              <p:cNvPr id="16" name="Rectangle: Rounded Corners 4">
                <a:extLst>
                  <a:ext uri="{FF2B5EF4-FFF2-40B4-BE49-F238E27FC236}">
                    <a16:creationId xmlns:a16="http://schemas.microsoft.com/office/drawing/2014/main" id="{83D1E355-2ECD-481F-A83A-3401C9FC7B07}"/>
                  </a:ext>
                </a:extLst>
              </p:cNvPr>
              <p:cNvSpPr txBox="1"/>
              <p:nvPr/>
            </p:nvSpPr>
            <p:spPr>
              <a:xfrm>
                <a:off x="1534802" y="2116206"/>
                <a:ext cx="7038781" cy="84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dirty="0">
                    <a:latin typeface="Sakkal Majalla" panose="02000000000000000000" pitchFamily="2" charset="-78"/>
                    <a:cs typeface="Sakkal Majalla" panose="02000000000000000000" pitchFamily="2" charset="-78"/>
                  </a:rPr>
                  <a:t>(لَقَدْ أَنزَلْنَا </a:t>
                </a:r>
                <a:r>
                  <a:rPr lang="ar-SA" sz="2800" u="sng" dirty="0">
                    <a:solidFill>
                      <a:schemeClr val="tx1"/>
                    </a:solidFill>
                    <a:latin typeface="Sakkal Majalla" panose="02000000000000000000" pitchFamily="2" charset="-78"/>
                    <a:cs typeface="Sakkal Majalla" panose="02000000000000000000" pitchFamily="2" charset="-78"/>
                  </a:rPr>
                  <a:t>آيَاتٍ مُّبَيِّنَاتٍ</a:t>
                </a:r>
                <a:r>
                  <a:rPr lang="ar-SA" sz="2800" dirty="0">
                    <a:latin typeface="Sakkal Majalla" panose="02000000000000000000" pitchFamily="2" charset="-78"/>
                    <a:cs typeface="Sakkal Majalla" panose="02000000000000000000" pitchFamily="2" charset="-78"/>
                  </a:rPr>
                  <a:t> وَاللَّهُ يَهْدِي مَن يَشَاء إِلَى صِرَاطٍ مُّسْتَقِيمٍ (46))</a:t>
                </a:r>
                <a:endParaRPr lang="en-US" sz="2800" kern="1200" dirty="0">
                  <a:latin typeface="Sakkal Majalla" panose="02000000000000000000" pitchFamily="2" charset="-78"/>
                  <a:cs typeface="Sakkal Majalla" panose="02000000000000000000" pitchFamily="2" charset="-78"/>
                </a:endParaRPr>
              </a:p>
            </p:txBody>
          </p:sp>
        </p:grpSp>
        <p:grpSp>
          <p:nvGrpSpPr>
            <p:cNvPr id="12" name="Group 11">
              <a:extLst>
                <a:ext uri="{FF2B5EF4-FFF2-40B4-BE49-F238E27FC236}">
                  <a16:creationId xmlns:a16="http://schemas.microsoft.com/office/drawing/2014/main" id="{E3CD14FB-8161-4E88-BDD9-DB3B5E9C39B1}"/>
                </a:ext>
              </a:extLst>
            </p:cNvPr>
            <p:cNvGrpSpPr/>
            <p:nvPr/>
          </p:nvGrpSpPr>
          <p:grpSpPr>
            <a:xfrm>
              <a:off x="9687012" y="4394078"/>
              <a:ext cx="582206" cy="582206"/>
              <a:chOff x="8367289" y="1718255"/>
              <a:chExt cx="582206" cy="582206"/>
            </a:xfrm>
          </p:grpSpPr>
          <p:sp>
            <p:nvSpPr>
              <p:cNvPr id="13" name="Arrow: Down 12">
                <a:extLst>
                  <a:ext uri="{FF2B5EF4-FFF2-40B4-BE49-F238E27FC236}">
                    <a16:creationId xmlns:a16="http://schemas.microsoft.com/office/drawing/2014/main" id="{2855C1FB-124C-4D08-9BCD-146D350BB843}"/>
                  </a:ext>
                </a:extLst>
              </p:cNvPr>
              <p:cNvSpPr/>
              <p:nvPr/>
            </p:nvSpPr>
            <p:spPr>
              <a:xfrm>
                <a:off x="8367289" y="1718255"/>
                <a:ext cx="582206" cy="582206"/>
              </a:xfrm>
              <a:prstGeom prst="downArrow">
                <a:avLst>
                  <a:gd name="adj1" fmla="val 55000"/>
                  <a:gd name="adj2" fmla="val 45000"/>
                </a:avLst>
              </a:prstGeom>
            </p:spPr>
            <p:style>
              <a:lnRef idx="2">
                <a:schemeClr val="accent2">
                  <a:tint val="40000"/>
                  <a:alpha val="90000"/>
                  <a:hueOff val="4183470"/>
                  <a:satOff val="1428"/>
                  <a:lumOff val="439"/>
                  <a:alphaOff val="0"/>
                </a:schemeClr>
              </a:lnRef>
              <a:fillRef idx="1">
                <a:schemeClr val="accent2">
                  <a:tint val="40000"/>
                  <a:alpha val="90000"/>
                  <a:hueOff val="4183470"/>
                  <a:satOff val="1428"/>
                  <a:lumOff val="439"/>
                  <a:alphaOff val="0"/>
                </a:schemeClr>
              </a:fillRef>
              <a:effectRef idx="0">
                <a:schemeClr val="accent2">
                  <a:tint val="40000"/>
                  <a:alpha val="90000"/>
                  <a:hueOff val="4183470"/>
                  <a:satOff val="1428"/>
                  <a:lumOff val="439"/>
                  <a:alphaOff val="0"/>
                </a:schemeClr>
              </a:effectRef>
              <a:fontRef idx="minor">
                <a:schemeClr val="dk1">
                  <a:hueOff val="0"/>
                  <a:satOff val="0"/>
                  <a:lumOff val="0"/>
                  <a:alphaOff val="0"/>
                </a:schemeClr>
              </a:fontRef>
            </p:style>
          </p:sp>
          <p:sp>
            <p:nvSpPr>
              <p:cNvPr id="14" name="Arrow: Down 6">
                <a:extLst>
                  <a:ext uri="{FF2B5EF4-FFF2-40B4-BE49-F238E27FC236}">
                    <a16:creationId xmlns:a16="http://schemas.microsoft.com/office/drawing/2014/main" id="{3CF7C485-44FF-44FD-A624-2E913D043C6D}"/>
                  </a:ext>
                </a:extLst>
              </p:cNvPr>
              <p:cNvSpPr txBox="1"/>
              <p:nvPr/>
            </p:nvSpPr>
            <p:spPr>
              <a:xfrm>
                <a:off x="8498285" y="1718255"/>
                <a:ext cx="320214" cy="43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grpSp>
        <p:nvGrpSpPr>
          <p:cNvPr id="17" name="Group 16">
            <a:extLst>
              <a:ext uri="{FF2B5EF4-FFF2-40B4-BE49-F238E27FC236}">
                <a16:creationId xmlns:a16="http://schemas.microsoft.com/office/drawing/2014/main" id="{E0FC814A-D0BA-4699-B74C-BB4650B08D89}"/>
              </a:ext>
            </a:extLst>
          </p:cNvPr>
          <p:cNvGrpSpPr/>
          <p:nvPr/>
        </p:nvGrpSpPr>
        <p:grpSpPr>
          <a:xfrm>
            <a:off x="2438538" y="4168659"/>
            <a:ext cx="8609810" cy="1658002"/>
            <a:chOff x="2828291" y="4394078"/>
            <a:chExt cx="8161017" cy="1267419"/>
          </a:xfrm>
        </p:grpSpPr>
        <p:grpSp>
          <p:nvGrpSpPr>
            <p:cNvPr id="18" name="Group 17">
              <a:extLst>
                <a:ext uri="{FF2B5EF4-FFF2-40B4-BE49-F238E27FC236}">
                  <a16:creationId xmlns:a16="http://schemas.microsoft.com/office/drawing/2014/main" id="{5F16C4BD-D351-4DAE-9F3A-AEDAA9279952}"/>
                </a:ext>
              </a:extLst>
            </p:cNvPr>
            <p:cNvGrpSpPr/>
            <p:nvPr/>
          </p:nvGrpSpPr>
          <p:grpSpPr>
            <a:xfrm>
              <a:off x="2828291" y="4765795"/>
              <a:ext cx="8161017" cy="895702"/>
              <a:chOff x="1508568" y="2089972"/>
              <a:chExt cx="8161017" cy="895702"/>
            </a:xfrm>
          </p:grpSpPr>
          <p:sp>
            <p:nvSpPr>
              <p:cNvPr id="22" name="Rectangle: Rounded Corners 21">
                <a:extLst>
                  <a:ext uri="{FF2B5EF4-FFF2-40B4-BE49-F238E27FC236}">
                    <a16:creationId xmlns:a16="http://schemas.microsoft.com/office/drawing/2014/main" id="{5E55BDA0-2981-4730-9B5B-CFF5BEA1D69E}"/>
                  </a:ext>
                </a:extLst>
              </p:cNvPr>
              <p:cNvSpPr/>
              <p:nvPr/>
            </p:nvSpPr>
            <p:spPr>
              <a:xfrm>
                <a:off x="1508568" y="2089972"/>
                <a:ext cx="8161017" cy="895702"/>
              </a:xfrm>
              <a:prstGeom prst="roundRect">
                <a:avLst>
                  <a:gd name="adj" fmla="val 10000"/>
                </a:avLst>
              </a:prstGeom>
            </p:spPr>
            <p:style>
              <a:lnRef idx="2">
                <a:schemeClr val="lt1">
                  <a:hueOff val="0"/>
                  <a:satOff val="0"/>
                  <a:lumOff val="0"/>
                  <a:alphaOff val="0"/>
                </a:schemeClr>
              </a:lnRef>
              <a:fillRef idx="1">
                <a:schemeClr val="accent2">
                  <a:hueOff val="3363155"/>
                  <a:satOff val="-3572"/>
                  <a:lumOff val="2745"/>
                  <a:alphaOff val="0"/>
                </a:schemeClr>
              </a:fillRef>
              <a:effectRef idx="0">
                <a:schemeClr val="accent2">
                  <a:hueOff val="3363155"/>
                  <a:satOff val="-3572"/>
                  <a:lumOff val="2745"/>
                  <a:alphaOff val="0"/>
                </a:schemeClr>
              </a:effectRef>
              <a:fontRef idx="minor">
                <a:schemeClr val="lt1"/>
              </a:fontRef>
            </p:style>
          </p:sp>
          <p:sp>
            <p:nvSpPr>
              <p:cNvPr id="23" name="Rectangle: Rounded Corners 4">
                <a:extLst>
                  <a:ext uri="{FF2B5EF4-FFF2-40B4-BE49-F238E27FC236}">
                    <a16:creationId xmlns:a16="http://schemas.microsoft.com/office/drawing/2014/main" id="{F5DEFE19-93AB-4E84-976A-1FA0B7A15FBE}"/>
                  </a:ext>
                </a:extLst>
              </p:cNvPr>
              <p:cNvSpPr txBox="1"/>
              <p:nvPr/>
            </p:nvSpPr>
            <p:spPr>
              <a:xfrm>
                <a:off x="1534802" y="2116206"/>
                <a:ext cx="6806253" cy="84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400" dirty="0">
                    <a:latin typeface="Sakkal Majalla" panose="02000000000000000000" pitchFamily="2" charset="-78"/>
                    <a:cs typeface="Sakkal Majalla" panose="02000000000000000000" pitchFamily="2" charset="-78"/>
                  </a:rPr>
                  <a:t>(رَّسُولا يَتْلُو عَلَيْكُمْ </a:t>
                </a:r>
                <a:r>
                  <a:rPr lang="ar-SA" sz="2400" u="sng" dirty="0">
                    <a:solidFill>
                      <a:schemeClr val="tx1"/>
                    </a:solidFill>
                    <a:latin typeface="Sakkal Majalla" panose="02000000000000000000" pitchFamily="2" charset="-78"/>
                    <a:cs typeface="Sakkal Majalla" panose="02000000000000000000" pitchFamily="2" charset="-78"/>
                  </a:rPr>
                  <a:t>آيَاتِ اللَّهِ مُبَيِّنَاتٍ</a:t>
                </a:r>
                <a:r>
                  <a:rPr lang="ar-SA" sz="2400" dirty="0">
                    <a:latin typeface="Sakkal Majalla" panose="02000000000000000000" pitchFamily="2" charset="-78"/>
                    <a:cs typeface="Sakkal Majalla" panose="02000000000000000000" pitchFamily="2" charset="-78"/>
                  </a:rPr>
                  <a:t> لِّيُخْرِجَ الَّذِينَ آمَنُوا وَعَمِلُوا الصَّالِحَاتِ مِنَ الظُّلُمَاتِ إِلَى النُّورِ وَمَن يُؤْمِن بِاللَّهِ وَيَعْمَلْ صَالِحًا يُدْخِلْهُ جَنَّاتٍ تَجْرِي مِن تَحْتِهَا الأَنْهَارُ خَالِدِينَ فِيهَا أَبَدًا قَدْ أَحْسَنَ اللَّهُ لَهُ رِزْقًا (11))</a:t>
                </a:r>
                <a:endParaRPr lang="en-US" sz="2400" kern="1200" dirty="0">
                  <a:latin typeface="Sakkal Majalla" panose="02000000000000000000" pitchFamily="2" charset="-78"/>
                  <a:cs typeface="Sakkal Majalla" panose="02000000000000000000" pitchFamily="2" charset="-78"/>
                </a:endParaRPr>
              </a:p>
            </p:txBody>
          </p:sp>
        </p:grpSp>
        <p:grpSp>
          <p:nvGrpSpPr>
            <p:cNvPr id="19" name="Group 18">
              <a:extLst>
                <a:ext uri="{FF2B5EF4-FFF2-40B4-BE49-F238E27FC236}">
                  <a16:creationId xmlns:a16="http://schemas.microsoft.com/office/drawing/2014/main" id="{D912BC54-3F68-4031-B95C-305CFFA85019}"/>
                </a:ext>
              </a:extLst>
            </p:cNvPr>
            <p:cNvGrpSpPr/>
            <p:nvPr/>
          </p:nvGrpSpPr>
          <p:grpSpPr>
            <a:xfrm>
              <a:off x="9687012" y="4394078"/>
              <a:ext cx="582206" cy="582206"/>
              <a:chOff x="8367289" y="1718255"/>
              <a:chExt cx="582206" cy="582206"/>
            </a:xfrm>
          </p:grpSpPr>
          <p:sp>
            <p:nvSpPr>
              <p:cNvPr id="20" name="Arrow: Down 19">
                <a:extLst>
                  <a:ext uri="{FF2B5EF4-FFF2-40B4-BE49-F238E27FC236}">
                    <a16:creationId xmlns:a16="http://schemas.microsoft.com/office/drawing/2014/main" id="{71061148-D59D-4C59-8126-B40A4F530C93}"/>
                  </a:ext>
                </a:extLst>
              </p:cNvPr>
              <p:cNvSpPr/>
              <p:nvPr/>
            </p:nvSpPr>
            <p:spPr>
              <a:xfrm>
                <a:off x="8367289" y="1718255"/>
                <a:ext cx="582206" cy="582206"/>
              </a:xfrm>
              <a:prstGeom prst="downArrow">
                <a:avLst>
                  <a:gd name="adj1" fmla="val 55000"/>
                  <a:gd name="adj2" fmla="val 45000"/>
                </a:avLst>
              </a:prstGeom>
            </p:spPr>
            <p:style>
              <a:lnRef idx="2">
                <a:schemeClr val="accent2">
                  <a:tint val="40000"/>
                  <a:alpha val="90000"/>
                  <a:hueOff val="4183470"/>
                  <a:satOff val="1428"/>
                  <a:lumOff val="439"/>
                  <a:alphaOff val="0"/>
                </a:schemeClr>
              </a:lnRef>
              <a:fillRef idx="1">
                <a:schemeClr val="accent2">
                  <a:tint val="40000"/>
                  <a:alpha val="90000"/>
                  <a:hueOff val="4183470"/>
                  <a:satOff val="1428"/>
                  <a:lumOff val="439"/>
                  <a:alphaOff val="0"/>
                </a:schemeClr>
              </a:fillRef>
              <a:effectRef idx="0">
                <a:schemeClr val="accent2">
                  <a:tint val="40000"/>
                  <a:alpha val="90000"/>
                  <a:hueOff val="4183470"/>
                  <a:satOff val="1428"/>
                  <a:lumOff val="439"/>
                  <a:alphaOff val="0"/>
                </a:schemeClr>
              </a:effectRef>
              <a:fontRef idx="minor">
                <a:schemeClr val="dk1">
                  <a:hueOff val="0"/>
                  <a:satOff val="0"/>
                  <a:lumOff val="0"/>
                  <a:alphaOff val="0"/>
                </a:schemeClr>
              </a:fontRef>
            </p:style>
          </p:sp>
          <p:sp>
            <p:nvSpPr>
              <p:cNvPr id="21" name="Arrow: Down 6">
                <a:extLst>
                  <a:ext uri="{FF2B5EF4-FFF2-40B4-BE49-F238E27FC236}">
                    <a16:creationId xmlns:a16="http://schemas.microsoft.com/office/drawing/2014/main" id="{C98920E9-D5E3-443D-9B41-7572220C0356}"/>
                  </a:ext>
                </a:extLst>
              </p:cNvPr>
              <p:cNvSpPr txBox="1"/>
              <p:nvPr/>
            </p:nvSpPr>
            <p:spPr>
              <a:xfrm>
                <a:off x="8498285" y="1718255"/>
                <a:ext cx="320214" cy="43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spTree>
    <p:extLst>
      <p:ext uri="{BB962C8B-B14F-4D97-AF65-F5344CB8AC3E}">
        <p14:creationId xmlns:p14="http://schemas.microsoft.com/office/powerpoint/2010/main" val="625728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down)">
                                      <p:cBhvr>
                                        <p:cTn id="93" dur="580">
                                          <p:stCondLst>
                                            <p:cond delay="0"/>
                                          </p:stCondLst>
                                        </p:cTn>
                                        <p:tgtEl>
                                          <p:spTgt spid="3"/>
                                        </p:tgtEl>
                                      </p:cBhvr>
                                    </p:animEffect>
                                    <p:anim calcmode="lin" valueType="num">
                                      <p:cBhvr>
                                        <p:cTn id="9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gtEl>
                                      </p:cBhvr>
                                      <p:to x="100000" y="60000"/>
                                    </p:animScale>
                                    <p:animScale>
                                      <p:cBhvr>
                                        <p:cTn id="100" dur="166" decel="50000">
                                          <p:stCondLst>
                                            <p:cond delay="676"/>
                                          </p:stCondLst>
                                        </p:cTn>
                                        <p:tgtEl>
                                          <p:spTgt spid="3"/>
                                        </p:tgtEl>
                                      </p:cBhvr>
                                      <p:to x="100000" y="100000"/>
                                    </p:animScale>
                                    <p:animScale>
                                      <p:cBhvr>
                                        <p:cTn id="101" dur="26">
                                          <p:stCondLst>
                                            <p:cond delay="1312"/>
                                          </p:stCondLst>
                                        </p:cTn>
                                        <p:tgtEl>
                                          <p:spTgt spid="3"/>
                                        </p:tgtEl>
                                      </p:cBhvr>
                                      <p:to x="100000" y="80000"/>
                                    </p:animScale>
                                    <p:animScale>
                                      <p:cBhvr>
                                        <p:cTn id="102" dur="166" decel="50000">
                                          <p:stCondLst>
                                            <p:cond delay="1338"/>
                                          </p:stCondLst>
                                        </p:cTn>
                                        <p:tgtEl>
                                          <p:spTgt spid="3"/>
                                        </p:tgtEl>
                                      </p:cBhvr>
                                      <p:to x="100000" y="100000"/>
                                    </p:animScale>
                                    <p:animScale>
                                      <p:cBhvr>
                                        <p:cTn id="103" dur="26">
                                          <p:stCondLst>
                                            <p:cond delay="1642"/>
                                          </p:stCondLst>
                                        </p:cTn>
                                        <p:tgtEl>
                                          <p:spTgt spid="3"/>
                                        </p:tgtEl>
                                      </p:cBhvr>
                                      <p:to x="100000" y="90000"/>
                                    </p:animScale>
                                    <p:animScale>
                                      <p:cBhvr>
                                        <p:cTn id="104" dur="166" decel="50000">
                                          <p:stCondLst>
                                            <p:cond delay="1668"/>
                                          </p:stCondLst>
                                        </p:cTn>
                                        <p:tgtEl>
                                          <p:spTgt spid="3"/>
                                        </p:tgtEl>
                                      </p:cBhvr>
                                      <p:to x="100000" y="100000"/>
                                    </p:animScale>
                                    <p:animScale>
                                      <p:cBhvr>
                                        <p:cTn id="105" dur="26">
                                          <p:stCondLst>
                                            <p:cond delay="1808"/>
                                          </p:stCondLst>
                                        </p:cTn>
                                        <p:tgtEl>
                                          <p:spTgt spid="3"/>
                                        </p:tgtEl>
                                      </p:cBhvr>
                                      <p:to x="100000" y="95000"/>
                                    </p:animScale>
                                    <p:animScale>
                                      <p:cBhvr>
                                        <p:cTn id="106" dur="166" decel="50000">
                                          <p:stCondLst>
                                            <p:cond delay="1834"/>
                                          </p:stCondLst>
                                        </p:cTn>
                                        <p:tgtEl>
                                          <p:spTgt spid="3"/>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80">
                                          <p:stCondLst>
                                            <p:cond delay="0"/>
                                          </p:stCondLst>
                                        </p:cTn>
                                        <p:tgtEl>
                                          <p:spTgt spid="17"/>
                                        </p:tgtEl>
                                      </p:cBhvr>
                                    </p:animEffect>
                                    <p:anim calcmode="lin" valueType="num">
                                      <p:cBhvr>
                                        <p:cTn id="1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7" dur="26">
                                          <p:stCondLst>
                                            <p:cond delay="650"/>
                                          </p:stCondLst>
                                        </p:cTn>
                                        <p:tgtEl>
                                          <p:spTgt spid="17"/>
                                        </p:tgtEl>
                                      </p:cBhvr>
                                      <p:to x="100000" y="60000"/>
                                    </p:animScale>
                                    <p:animScale>
                                      <p:cBhvr>
                                        <p:cTn id="118" dur="166" decel="50000">
                                          <p:stCondLst>
                                            <p:cond delay="676"/>
                                          </p:stCondLst>
                                        </p:cTn>
                                        <p:tgtEl>
                                          <p:spTgt spid="17"/>
                                        </p:tgtEl>
                                      </p:cBhvr>
                                      <p:to x="100000" y="100000"/>
                                    </p:animScale>
                                    <p:animScale>
                                      <p:cBhvr>
                                        <p:cTn id="119" dur="26">
                                          <p:stCondLst>
                                            <p:cond delay="1312"/>
                                          </p:stCondLst>
                                        </p:cTn>
                                        <p:tgtEl>
                                          <p:spTgt spid="17"/>
                                        </p:tgtEl>
                                      </p:cBhvr>
                                      <p:to x="100000" y="80000"/>
                                    </p:animScale>
                                    <p:animScale>
                                      <p:cBhvr>
                                        <p:cTn id="120" dur="166" decel="50000">
                                          <p:stCondLst>
                                            <p:cond delay="1338"/>
                                          </p:stCondLst>
                                        </p:cTn>
                                        <p:tgtEl>
                                          <p:spTgt spid="17"/>
                                        </p:tgtEl>
                                      </p:cBhvr>
                                      <p:to x="100000" y="100000"/>
                                    </p:animScale>
                                    <p:animScale>
                                      <p:cBhvr>
                                        <p:cTn id="121" dur="26">
                                          <p:stCondLst>
                                            <p:cond delay="1642"/>
                                          </p:stCondLst>
                                        </p:cTn>
                                        <p:tgtEl>
                                          <p:spTgt spid="17"/>
                                        </p:tgtEl>
                                      </p:cBhvr>
                                      <p:to x="100000" y="90000"/>
                                    </p:animScale>
                                    <p:animScale>
                                      <p:cBhvr>
                                        <p:cTn id="122" dur="166" decel="50000">
                                          <p:stCondLst>
                                            <p:cond delay="1668"/>
                                          </p:stCondLst>
                                        </p:cTn>
                                        <p:tgtEl>
                                          <p:spTgt spid="17"/>
                                        </p:tgtEl>
                                      </p:cBhvr>
                                      <p:to x="100000" y="100000"/>
                                    </p:animScale>
                                    <p:animScale>
                                      <p:cBhvr>
                                        <p:cTn id="123" dur="26">
                                          <p:stCondLst>
                                            <p:cond delay="1808"/>
                                          </p:stCondLst>
                                        </p:cTn>
                                        <p:tgtEl>
                                          <p:spTgt spid="17"/>
                                        </p:tgtEl>
                                      </p:cBhvr>
                                      <p:to x="100000" y="95000"/>
                                    </p:animScale>
                                    <p:animScale>
                                      <p:cBhvr>
                                        <p:cTn id="12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a:t>
            </a:r>
            <a:r>
              <a:rPr lang="en-US" dirty="0">
                <a:solidFill>
                  <a:srgbClr val="262626"/>
                </a:solidFill>
                <a:latin typeface="Sakkal Majalla" panose="02000000000000000000" pitchFamily="2" charset="-78"/>
                <a:cs typeface="Sakkal Majalla" panose="02000000000000000000" pitchFamily="2" charset="-78"/>
              </a:rPr>
              <a:t>3</a:t>
            </a:r>
            <a:r>
              <a:rPr lang="ar-SA" dirty="0">
                <a:solidFill>
                  <a:srgbClr val="262626"/>
                </a:solidFill>
                <a:latin typeface="Sakkal Majalla" panose="02000000000000000000" pitchFamily="2" charset="-78"/>
                <a:cs typeface="Sakkal Majalla" panose="02000000000000000000" pitchFamily="2" charset="-78"/>
              </a:rPr>
              <a:t>)</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586635958"/>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71B016E2-E571-4082-B0D8-C398520F7CA6}"/>
              </a:ext>
            </a:extLst>
          </p:cNvPr>
          <p:cNvGrpSpPr/>
          <p:nvPr/>
        </p:nvGrpSpPr>
        <p:grpSpPr>
          <a:xfrm>
            <a:off x="2817323" y="4394078"/>
            <a:ext cx="8161017" cy="1267419"/>
            <a:chOff x="2828291" y="4394078"/>
            <a:chExt cx="8161017" cy="1267419"/>
          </a:xfrm>
        </p:grpSpPr>
        <p:grpSp>
          <p:nvGrpSpPr>
            <p:cNvPr id="11" name="Group 10">
              <a:extLst>
                <a:ext uri="{FF2B5EF4-FFF2-40B4-BE49-F238E27FC236}">
                  <a16:creationId xmlns:a16="http://schemas.microsoft.com/office/drawing/2014/main" id="{DA285E82-F777-4263-9A11-0D6922C53A28}"/>
                </a:ext>
              </a:extLst>
            </p:cNvPr>
            <p:cNvGrpSpPr/>
            <p:nvPr/>
          </p:nvGrpSpPr>
          <p:grpSpPr>
            <a:xfrm>
              <a:off x="2828291" y="4765795"/>
              <a:ext cx="8161017" cy="895702"/>
              <a:chOff x="1508568" y="2089972"/>
              <a:chExt cx="8161017" cy="895702"/>
            </a:xfrm>
          </p:grpSpPr>
          <p:sp>
            <p:nvSpPr>
              <p:cNvPr id="15" name="Rectangle: Rounded Corners 14">
                <a:extLst>
                  <a:ext uri="{FF2B5EF4-FFF2-40B4-BE49-F238E27FC236}">
                    <a16:creationId xmlns:a16="http://schemas.microsoft.com/office/drawing/2014/main" id="{FF256F36-1583-48B9-9845-22C7C4F9CC25}"/>
                  </a:ext>
                </a:extLst>
              </p:cNvPr>
              <p:cNvSpPr/>
              <p:nvPr/>
            </p:nvSpPr>
            <p:spPr>
              <a:xfrm>
                <a:off x="1508568" y="2089972"/>
                <a:ext cx="8161017" cy="895702"/>
              </a:xfrm>
              <a:prstGeom prst="roundRect">
                <a:avLst>
                  <a:gd name="adj" fmla="val 10000"/>
                </a:avLst>
              </a:prstGeom>
            </p:spPr>
            <p:style>
              <a:lnRef idx="2">
                <a:schemeClr val="lt1">
                  <a:hueOff val="0"/>
                  <a:satOff val="0"/>
                  <a:lumOff val="0"/>
                  <a:alphaOff val="0"/>
                </a:schemeClr>
              </a:lnRef>
              <a:fillRef idx="1">
                <a:schemeClr val="accent2">
                  <a:hueOff val="3363155"/>
                  <a:satOff val="-3572"/>
                  <a:lumOff val="2745"/>
                  <a:alphaOff val="0"/>
                </a:schemeClr>
              </a:fillRef>
              <a:effectRef idx="0">
                <a:schemeClr val="accent2">
                  <a:hueOff val="3363155"/>
                  <a:satOff val="-3572"/>
                  <a:lumOff val="2745"/>
                  <a:alphaOff val="0"/>
                </a:schemeClr>
              </a:effectRef>
              <a:fontRef idx="minor">
                <a:schemeClr val="lt1"/>
              </a:fontRef>
            </p:style>
          </p:sp>
          <p:sp>
            <p:nvSpPr>
              <p:cNvPr id="16" name="Rectangle: Rounded Corners 4">
                <a:extLst>
                  <a:ext uri="{FF2B5EF4-FFF2-40B4-BE49-F238E27FC236}">
                    <a16:creationId xmlns:a16="http://schemas.microsoft.com/office/drawing/2014/main" id="{83D1E355-2ECD-481F-A83A-3401C9FC7B07}"/>
                  </a:ext>
                </a:extLst>
              </p:cNvPr>
              <p:cNvSpPr txBox="1"/>
              <p:nvPr/>
            </p:nvSpPr>
            <p:spPr>
              <a:xfrm>
                <a:off x="1534802" y="2116206"/>
                <a:ext cx="6806253" cy="84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dirty="0">
                    <a:latin typeface="Sakkal Majalla" panose="02000000000000000000" pitchFamily="2" charset="-78"/>
                    <a:cs typeface="Sakkal Majalla" panose="02000000000000000000" pitchFamily="2" charset="-78"/>
                  </a:rPr>
                  <a:t> (وَيُسَبِّحُ الرَّعْدُ بِحَمْدِهِ وَالْمَلائِكَةُ مِنْ خِيفَتِهِ وَيُرْسِلُ الصَّوَاعِقَ فَيُصِيبُ بِهَا مَن يَشَاء وَهُمْ يُجَادِلُونَ فِي اللَّهِ وَهُوَ</a:t>
                </a:r>
                <a:r>
                  <a:rPr lang="ar-SA" sz="2800" u="sng" dirty="0">
                    <a:solidFill>
                      <a:schemeClr val="tx1"/>
                    </a:solidFill>
                    <a:latin typeface="Sakkal Majalla" panose="02000000000000000000" pitchFamily="2" charset="-78"/>
                    <a:cs typeface="Sakkal Majalla" panose="02000000000000000000" pitchFamily="2" charset="-78"/>
                  </a:rPr>
                  <a:t> شَدِيدُ الْمِحَالِ</a:t>
                </a:r>
                <a:r>
                  <a:rPr lang="ar-SA" sz="2800" dirty="0">
                    <a:latin typeface="Sakkal Majalla" panose="02000000000000000000" pitchFamily="2" charset="-78"/>
                    <a:cs typeface="Sakkal Majalla" panose="02000000000000000000" pitchFamily="2" charset="-78"/>
                  </a:rPr>
                  <a:t> (13))</a:t>
                </a:r>
                <a:endParaRPr lang="en-US" sz="4400" kern="1200" dirty="0">
                  <a:latin typeface="Sakkal Majalla" panose="02000000000000000000" pitchFamily="2" charset="-78"/>
                  <a:cs typeface="Sakkal Majalla" panose="02000000000000000000" pitchFamily="2" charset="-78"/>
                </a:endParaRPr>
              </a:p>
            </p:txBody>
          </p:sp>
        </p:grpSp>
        <p:grpSp>
          <p:nvGrpSpPr>
            <p:cNvPr id="12" name="Group 11">
              <a:extLst>
                <a:ext uri="{FF2B5EF4-FFF2-40B4-BE49-F238E27FC236}">
                  <a16:creationId xmlns:a16="http://schemas.microsoft.com/office/drawing/2014/main" id="{E3CD14FB-8161-4E88-BDD9-DB3B5E9C39B1}"/>
                </a:ext>
              </a:extLst>
            </p:cNvPr>
            <p:cNvGrpSpPr/>
            <p:nvPr/>
          </p:nvGrpSpPr>
          <p:grpSpPr>
            <a:xfrm>
              <a:off x="9687012" y="4394078"/>
              <a:ext cx="582206" cy="582206"/>
              <a:chOff x="8367289" y="1718255"/>
              <a:chExt cx="582206" cy="582206"/>
            </a:xfrm>
          </p:grpSpPr>
          <p:sp>
            <p:nvSpPr>
              <p:cNvPr id="13" name="Arrow: Down 12">
                <a:extLst>
                  <a:ext uri="{FF2B5EF4-FFF2-40B4-BE49-F238E27FC236}">
                    <a16:creationId xmlns:a16="http://schemas.microsoft.com/office/drawing/2014/main" id="{2855C1FB-124C-4D08-9BCD-146D350BB843}"/>
                  </a:ext>
                </a:extLst>
              </p:cNvPr>
              <p:cNvSpPr/>
              <p:nvPr/>
            </p:nvSpPr>
            <p:spPr>
              <a:xfrm>
                <a:off x="8367289" y="1718255"/>
                <a:ext cx="582206" cy="582206"/>
              </a:xfrm>
              <a:prstGeom prst="downArrow">
                <a:avLst>
                  <a:gd name="adj1" fmla="val 55000"/>
                  <a:gd name="adj2" fmla="val 45000"/>
                </a:avLst>
              </a:prstGeom>
            </p:spPr>
            <p:style>
              <a:lnRef idx="2">
                <a:schemeClr val="accent2">
                  <a:tint val="40000"/>
                  <a:alpha val="90000"/>
                  <a:hueOff val="4183470"/>
                  <a:satOff val="1428"/>
                  <a:lumOff val="439"/>
                  <a:alphaOff val="0"/>
                </a:schemeClr>
              </a:lnRef>
              <a:fillRef idx="1">
                <a:schemeClr val="accent2">
                  <a:tint val="40000"/>
                  <a:alpha val="90000"/>
                  <a:hueOff val="4183470"/>
                  <a:satOff val="1428"/>
                  <a:lumOff val="439"/>
                  <a:alphaOff val="0"/>
                </a:schemeClr>
              </a:fillRef>
              <a:effectRef idx="0">
                <a:schemeClr val="accent2">
                  <a:tint val="40000"/>
                  <a:alpha val="90000"/>
                  <a:hueOff val="4183470"/>
                  <a:satOff val="1428"/>
                  <a:lumOff val="439"/>
                  <a:alphaOff val="0"/>
                </a:schemeClr>
              </a:effectRef>
              <a:fontRef idx="minor">
                <a:schemeClr val="dk1">
                  <a:hueOff val="0"/>
                  <a:satOff val="0"/>
                  <a:lumOff val="0"/>
                  <a:alphaOff val="0"/>
                </a:schemeClr>
              </a:fontRef>
            </p:style>
          </p:sp>
          <p:sp>
            <p:nvSpPr>
              <p:cNvPr id="14" name="Arrow: Down 6">
                <a:extLst>
                  <a:ext uri="{FF2B5EF4-FFF2-40B4-BE49-F238E27FC236}">
                    <a16:creationId xmlns:a16="http://schemas.microsoft.com/office/drawing/2014/main" id="{3CF7C485-44FF-44FD-A624-2E913D043C6D}"/>
                  </a:ext>
                </a:extLst>
              </p:cNvPr>
              <p:cNvSpPr txBox="1"/>
              <p:nvPr/>
            </p:nvSpPr>
            <p:spPr>
              <a:xfrm>
                <a:off x="8498285" y="1718255"/>
                <a:ext cx="320214" cy="43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grpSp>
        <p:nvGrpSpPr>
          <p:cNvPr id="17" name="Group 16">
            <a:extLst>
              <a:ext uri="{FF2B5EF4-FFF2-40B4-BE49-F238E27FC236}">
                <a16:creationId xmlns:a16="http://schemas.microsoft.com/office/drawing/2014/main" id="{E0FC814A-D0BA-4699-B74C-BB4650B08D89}"/>
              </a:ext>
            </a:extLst>
          </p:cNvPr>
          <p:cNvGrpSpPr/>
          <p:nvPr/>
        </p:nvGrpSpPr>
        <p:grpSpPr>
          <a:xfrm>
            <a:off x="2368530" y="4225713"/>
            <a:ext cx="8609810" cy="1658002"/>
            <a:chOff x="2828291" y="4394078"/>
            <a:chExt cx="8161017" cy="1267419"/>
          </a:xfrm>
        </p:grpSpPr>
        <p:grpSp>
          <p:nvGrpSpPr>
            <p:cNvPr id="18" name="Group 17">
              <a:extLst>
                <a:ext uri="{FF2B5EF4-FFF2-40B4-BE49-F238E27FC236}">
                  <a16:creationId xmlns:a16="http://schemas.microsoft.com/office/drawing/2014/main" id="{5F16C4BD-D351-4DAE-9F3A-AEDAA9279952}"/>
                </a:ext>
              </a:extLst>
            </p:cNvPr>
            <p:cNvGrpSpPr/>
            <p:nvPr/>
          </p:nvGrpSpPr>
          <p:grpSpPr>
            <a:xfrm>
              <a:off x="2828291" y="4765795"/>
              <a:ext cx="8161017" cy="895702"/>
              <a:chOff x="1508568" y="2089972"/>
              <a:chExt cx="8161017" cy="895702"/>
            </a:xfrm>
          </p:grpSpPr>
          <p:sp>
            <p:nvSpPr>
              <p:cNvPr id="22" name="Rectangle: Rounded Corners 21">
                <a:extLst>
                  <a:ext uri="{FF2B5EF4-FFF2-40B4-BE49-F238E27FC236}">
                    <a16:creationId xmlns:a16="http://schemas.microsoft.com/office/drawing/2014/main" id="{5E55BDA0-2981-4730-9B5B-CFF5BEA1D69E}"/>
                  </a:ext>
                </a:extLst>
              </p:cNvPr>
              <p:cNvSpPr/>
              <p:nvPr/>
            </p:nvSpPr>
            <p:spPr>
              <a:xfrm>
                <a:off x="1508568" y="2089972"/>
                <a:ext cx="8161017" cy="895702"/>
              </a:xfrm>
              <a:prstGeom prst="roundRect">
                <a:avLst>
                  <a:gd name="adj" fmla="val 10000"/>
                </a:avLst>
              </a:prstGeom>
            </p:spPr>
            <p:style>
              <a:lnRef idx="2">
                <a:schemeClr val="lt1">
                  <a:hueOff val="0"/>
                  <a:satOff val="0"/>
                  <a:lumOff val="0"/>
                  <a:alphaOff val="0"/>
                </a:schemeClr>
              </a:lnRef>
              <a:fillRef idx="1">
                <a:schemeClr val="accent2">
                  <a:hueOff val="3363155"/>
                  <a:satOff val="-3572"/>
                  <a:lumOff val="2745"/>
                  <a:alphaOff val="0"/>
                </a:schemeClr>
              </a:fillRef>
              <a:effectRef idx="0">
                <a:schemeClr val="accent2">
                  <a:hueOff val="3363155"/>
                  <a:satOff val="-3572"/>
                  <a:lumOff val="2745"/>
                  <a:alphaOff val="0"/>
                </a:schemeClr>
              </a:effectRef>
              <a:fontRef idx="minor">
                <a:schemeClr val="lt1"/>
              </a:fontRef>
            </p:style>
          </p:sp>
          <p:sp>
            <p:nvSpPr>
              <p:cNvPr id="23" name="Rectangle: Rounded Corners 4">
                <a:extLst>
                  <a:ext uri="{FF2B5EF4-FFF2-40B4-BE49-F238E27FC236}">
                    <a16:creationId xmlns:a16="http://schemas.microsoft.com/office/drawing/2014/main" id="{F5DEFE19-93AB-4E84-976A-1FA0B7A15FBE}"/>
                  </a:ext>
                </a:extLst>
              </p:cNvPr>
              <p:cNvSpPr txBox="1"/>
              <p:nvPr/>
            </p:nvSpPr>
            <p:spPr>
              <a:xfrm>
                <a:off x="1534802" y="2116206"/>
                <a:ext cx="6806253" cy="84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dirty="0">
                    <a:latin typeface="Sakkal Majalla" panose="02000000000000000000" pitchFamily="2" charset="-78"/>
                    <a:cs typeface="Sakkal Majalla" panose="02000000000000000000" pitchFamily="2" charset="-78"/>
                  </a:rPr>
                  <a:t>(وَمِنَ النَّاسِ مَنْ يَتَّخِذُ مِنْ دُونِ اللَّهِ أَنْدَادًا يُحِبُّونَهُمْ كَحُبِّ اللَّهِ وَالَّذِينَ آمَنُوا أَشَدُّ حُبًّا لِلَّهِ وَلَوْ يَرَى الَّذِينَ ظَلَمُوا إِذْ يَرَوْنَ الْعَذَابَ أَنَّ الْقُوَّةَ لِلَّهِ جَمِيعًا وَأَنَّ اللَّهَ</a:t>
                </a:r>
                <a:r>
                  <a:rPr lang="ar-SA" sz="2800" dirty="0">
                    <a:solidFill>
                      <a:schemeClr val="tx1"/>
                    </a:solidFill>
                    <a:latin typeface="Sakkal Majalla" panose="02000000000000000000" pitchFamily="2" charset="-78"/>
                    <a:cs typeface="Sakkal Majalla" panose="02000000000000000000" pitchFamily="2" charset="-78"/>
                  </a:rPr>
                  <a:t> </a:t>
                </a:r>
                <a:r>
                  <a:rPr lang="ar-SA" sz="2800" u="sng" dirty="0">
                    <a:solidFill>
                      <a:schemeClr val="tx1"/>
                    </a:solidFill>
                    <a:latin typeface="Sakkal Majalla" panose="02000000000000000000" pitchFamily="2" charset="-78"/>
                    <a:cs typeface="Sakkal Majalla" panose="02000000000000000000" pitchFamily="2" charset="-78"/>
                  </a:rPr>
                  <a:t>شَدِيدُ الْعَذَابِ</a:t>
                </a:r>
                <a:r>
                  <a:rPr lang="ar-SA" sz="2800" dirty="0">
                    <a:latin typeface="Sakkal Majalla" panose="02000000000000000000" pitchFamily="2" charset="-78"/>
                    <a:cs typeface="Sakkal Majalla" panose="02000000000000000000" pitchFamily="2" charset="-78"/>
                  </a:rPr>
                  <a:t> (165))</a:t>
                </a:r>
                <a:endParaRPr lang="en-US" sz="4400" kern="1200" dirty="0">
                  <a:latin typeface="Sakkal Majalla" panose="02000000000000000000" pitchFamily="2" charset="-78"/>
                  <a:cs typeface="Sakkal Majalla" panose="02000000000000000000" pitchFamily="2" charset="-78"/>
                </a:endParaRPr>
              </a:p>
            </p:txBody>
          </p:sp>
        </p:grpSp>
        <p:grpSp>
          <p:nvGrpSpPr>
            <p:cNvPr id="19" name="Group 18">
              <a:extLst>
                <a:ext uri="{FF2B5EF4-FFF2-40B4-BE49-F238E27FC236}">
                  <a16:creationId xmlns:a16="http://schemas.microsoft.com/office/drawing/2014/main" id="{D912BC54-3F68-4031-B95C-305CFFA85019}"/>
                </a:ext>
              </a:extLst>
            </p:cNvPr>
            <p:cNvGrpSpPr/>
            <p:nvPr/>
          </p:nvGrpSpPr>
          <p:grpSpPr>
            <a:xfrm>
              <a:off x="9687012" y="4394078"/>
              <a:ext cx="582206" cy="582206"/>
              <a:chOff x="8367289" y="1718255"/>
              <a:chExt cx="582206" cy="582206"/>
            </a:xfrm>
          </p:grpSpPr>
          <p:sp>
            <p:nvSpPr>
              <p:cNvPr id="20" name="Arrow: Down 19">
                <a:extLst>
                  <a:ext uri="{FF2B5EF4-FFF2-40B4-BE49-F238E27FC236}">
                    <a16:creationId xmlns:a16="http://schemas.microsoft.com/office/drawing/2014/main" id="{71061148-D59D-4C59-8126-B40A4F530C93}"/>
                  </a:ext>
                </a:extLst>
              </p:cNvPr>
              <p:cNvSpPr/>
              <p:nvPr/>
            </p:nvSpPr>
            <p:spPr>
              <a:xfrm>
                <a:off x="8367289" y="1718255"/>
                <a:ext cx="582206" cy="582206"/>
              </a:xfrm>
              <a:prstGeom prst="downArrow">
                <a:avLst>
                  <a:gd name="adj1" fmla="val 55000"/>
                  <a:gd name="adj2" fmla="val 45000"/>
                </a:avLst>
              </a:prstGeom>
            </p:spPr>
            <p:style>
              <a:lnRef idx="2">
                <a:schemeClr val="accent2">
                  <a:tint val="40000"/>
                  <a:alpha val="90000"/>
                  <a:hueOff val="4183470"/>
                  <a:satOff val="1428"/>
                  <a:lumOff val="439"/>
                  <a:alphaOff val="0"/>
                </a:schemeClr>
              </a:lnRef>
              <a:fillRef idx="1">
                <a:schemeClr val="accent2">
                  <a:tint val="40000"/>
                  <a:alpha val="90000"/>
                  <a:hueOff val="4183470"/>
                  <a:satOff val="1428"/>
                  <a:lumOff val="439"/>
                  <a:alphaOff val="0"/>
                </a:schemeClr>
              </a:fillRef>
              <a:effectRef idx="0">
                <a:schemeClr val="accent2">
                  <a:tint val="40000"/>
                  <a:alpha val="90000"/>
                  <a:hueOff val="4183470"/>
                  <a:satOff val="1428"/>
                  <a:lumOff val="439"/>
                  <a:alphaOff val="0"/>
                </a:schemeClr>
              </a:effectRef>
              <a:fontRef idx="minor">
                <a:schemeClr val="dk1">
                  <a:hueOff val="0"/>
                  <a:satOff val="0"/>
                  <a:lumOff val="0"/>
                  <a:alphaOff val="0"/>
                </a:schemeClr>
              </a:fontRef>
            </p:style>
          </p:sp>
          <p:sp>
            <p:nvSpPr>
              <p:cNvPr id="21" name="Arrow: Down 6">
                <a:extLst>
                  <a:ext uri="{FF2B5EF4-FFF2-40B4-BE49-F238E27FC236}">
                    <a16:creationId xmlns:a16="http://schemas.microsoft.com/office/drawing/2014/main" id="{C98920E9-D5E3-443D-9B41-7572220C0356}"/>
                  </a:ext>
                </a:extLst>
              </p:cNvPr>
              <p:cNvSpPr txBox="1"/>
              <p:nvPr/>
            </p:nvSpPr>
            <p:spPr>
              <a:xfrm>
                <a:off x="8498285" y="1718255"/>
                <a:ext cx="320214" cy="43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spTree>
    <p:extLst>
      <p:ext uri="{BB962C8B-B14F-4D97-AF65-F5344CB8AC3E}">
        <p14:creationId xmlns:p14="http://schemas.microsoft.com/office/powerpoint/2010/main" val="2996955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down)">
                                      <p:cBhvr>
                                        <p:cTn id="93" dur="580">
                                          <p:stCondLst>
                                            <p:cond delay="0"/>
                                          </p:stCondLst>
                                        </p:cTn>
                                        <p:tgtEl>
                                          <p:spTgt spid="3"/>
                                        </p:tgtEl>
                                      </p:cBhvr>
                                    </p:animEffect>
                                    <p:anim calcmode="lin" valueType="num">
                                      <p:cBhvr>
                                        <p:cTn id="9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gtEl>
                                      </p:cBhvr>
                                      <p:to x="100000" y="60000"/>
                                    </p:animScale>
                                    <p:animScale>
                                      <p:cBhvr>
                                        <p:cTn id="100" dur="166" decel="50000">
                                          <p:stCondLst>
                                            <p:cond delay="676"/>
                                          </p:stCondLst>
                                        </p:cTn>
                                        <p:tgtEl>
                                          <p:spTgt spid="3"/>
                                        </p:tgtEl>
                                      </p:cBhvr>
                                      <p:to x="100000" y="100000"/>
                                    </p:animScale>
                                    <p:animScale>
                                      <p:cBhvr>
                                        <p:cTn id="101" dur="26">
                                          <p:stCondLst>
                                            <p:cond delay="1312"/>
                                          </p:stCondLst>
                                        </p:cTn>
                                        <p:tgtEl>
                                          <p:spTgt spid="3"/>
                                        </p:tgtEl>
                                      </p:cBhvr>
                                      <p:to x="100000" y="80000"/>
                                    </p:animScale>
                                    <p:animScale>
                                      <p:cBhvr>
                                        <p:cTn id="102" dur="166" decel="50000">
                                          <p:stCondLst>
                                            <p:cond delay="1338"/>
                                          </p:stCondLst>
                                        </p:cTn>
                                        <p:tgtEl>
                                          <p:spTgt spid="3"/>
                                        </p:tgtEl>
                                      </p:cBhvr>
                                      <p:to x="100000" y="100000"/>
                                    </p:animScale>
                                    <p:animScale>
                                      <p:cBhvr>
                                        <p:cTn id="103" dur="26">
                                          <p:stCondLst>
                                            <p:cond delay="1642"/>
                                          </p:stCondLst>
                                        </p:cTn>
                                        <p:tgtEl>
                                          <p:spTgt spid="3"/>
                                        </p:tgtEl>
                                      </p:cBhvr>
                                      <p:to x="100000" y="90000"/>
                                    </p:animScale>
                                    <p:animScale>
                                      <p:cBhvr>
                                        <p:cTn id="104" dur="166" decel="50000">
                                          <p:stCondLst>
                                            <p:cond delay="1668"/>
                                          </p:stCondLst>
                                        </p:cTn>
                                        <p:tgtEl>
                                          <p:spTgt spid="3"/>
                                        </p:tgtEl>
                                      </p:cBhvr>
                                      <p:to x="100000" y="100000"/>
                                    </p:animScale>
                                    <p:animScale>
                                      <p:cBhvr>
                                        <p:cTn id="105" dur="26">
                                          <p:stCondLst>
                                            <p:cond delay="1808"/>
                                          </p:stCondLst>
                                        </p:cTn>
                                        <p:tgtEl>
                                          <p:spTgt spid="3"/>
                                        </p:tgtEl>
                                      </p:cBhvr>
                                      <p:to x="100000" y="95000"/>
                                    </p:animScale>
                                    <p:animScale>
                                      <p:cBhvr>
                                        <p:cTn id="106" dur="166" decel="50000">
                                          <p:stCondLst>
                                            <p:cond delay="1834"/>
                                          </p:stCondLst>
                                        </p:cTn>
                                        <p:tgtEl>
                                          <p:spTgt spid="3"/>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80">
                                          <p:stCondLst>
                                            <p:cond delay="0"/>
                                          </p:stCondLst>
                                        </p:cTn>
                                        <p:tgtEl>
                                          <p:spTgt spid="17"/>
                                        </p:tgtEl>
                                      </p:cBhvr>
                                    </p:animEffect>
                                    <p:anim calcmode="lin" valueType="num">
                                      <p:cBhvr>
                                        <p:cTn id="11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17" dur="26">
                                          <p:stCondLst>
                                            <p:cond delay="650"/>
                                          </p:stCondLst>
                                        </p:cTn>
                                        <p:tgtEl>
                                          <p:spTgt spid="17"/>
                                        </p:tgtEl>
                                      </p:cBhvr>
                                      <p:to x="100000" y="60000"/>
                                    </p:animScale>
                                    <p:animScale>
                                      <p:cBhvr>
                                        <p:cTn id="118" dur="166" decel="50000">
                                          <p:stCondLst>
                                            <p:cond delay="676"/>
                                          </p:stCondLst>
                                        </p:cTn>
                                        <p:tgtEl>
                                          <p:spTgt spid="17"/>
                                        </p:tgtEl>
                                      </p:cBhvr>
                                      <p:to x="100000" y="100000"/>
                                    </p:animScale>
                                    <p:animScale>
                                      <p:cBhvr>
                                        <p:cTn id="119" dur="26">
                                          <p:stCondLst>
                                            <p:cond delay="1312"/>
                                          </p:stCondLst>
                                        </p:cTn>
                                        <p:tgtEl>
                                          <p:spTgt spid="17"/>
                                        </p:tgtEl>
                                      </p:cBhvr>
                                      <p:to x="100000" y="80000"/>
                                    </p:animScale>
                                    <p:animScale>
                                      <p:cBhvr>
                                        <p:cTn id="120" dur="166" decel="50000">
                                          <p:stCondLst>
                                            <p:cond delay="1338"/>
                                          </p:stCondLst>
                                        </p:cTn>
                                        <p:tgtEl>
                                          <p:spTgt spid="17"/>
                                        </p:tgtEl>
                                      </p:cBhvr>
                                      <p:to x="100000" y="100000"/>
                                    </p:animScale>
                                    <p:animScale>
                                      <p:cBhvr>
                                        <p:cTn id="121" dur="26">
                                          <p:stCondLst>
                                            <p:cond delay="1642"/>
                                          </p:stCondLst>
                                        </p:cTn>
                                        <p:tgtEl>
                                          <p:spTgt spid="17"/>
                                        </p:tgtEl>
                                      </p:cBhvr>
                                      <p:to x="100000" y="90000"/>
                                    </p:animScale>
                                    <p:animScale>
                                      <p:cBhvr>
                                        <p:cTn id="122" dur="166" decel="50000">
                                          <p:stCondLst>
                                            <p:cond delay="1668"/>
                                          </p:stCondLst>
                                        </p:cTn>
                                        <p:tgtEl>
                                          <p:spTgt spid="17"/>
                                        </p:tgtEl>
                                      </p:cBhvr>
                                      <p:to x="100000" y="100000"/>
                                    </p:animScale>
                                    <p:animScale>
                                      <p:cBhvr>
                                        <p:cTn id="123" dur="26">
                                          <p:stCondLst>
                                            <p:cond delay="1808"/>
                                          </p:stCondLst>
                                        </p:cTn>
                                        <p:tgtEl>
                                          <p:spTgt spid="17"/>
                                        </p:tgtEl>
                                      </p:cBhvr>
                                      <p:to x="100000" y="95000"/>
                                    </p:animScale>
                                    <p:animScale>
                                      <p:cBhvr>
                                        <p:cTn id="12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(2)</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894418455"/>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118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(3)</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974573560"/>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5157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(4)</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988195042"/>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a:extLst>
              <a:ext uri="{FF2B5EF4-FFF2-40B4-BE49-F238E27FC236}">
                <a16:creationId xmlns:a16="http://schemas.microsoft.com/office/drawing/2014/main" id="{E0FC814A-D0BA-4699-B74C-BB4650B08D89}"/>
              </a:ext>
            </a:extLst>
          </p:cNvPr>
          <p:cNvGrpSpPr/>
          <p:nvPr/>
        </p:nvGrpSpPr>
        <p:grpSpPr>
          <a:xfrm>
            <a:off x="2418763" y="4217866"/>
            <a:ext cx="8609810" cy="1658002"/>
            <a:chOff x="2828291" y="4394078"/>
            <a:chExt cx="8161017" cy="1267419"/>
          </a:xfrm>
        </p:grpSpPr>
        <p:grpSp>
          <p:nvGrpSpPr>
            <p:cNvPr id="18" name="Group 17">
              <a:extLst>
                <a:ext uri="{FF2B5EF4-FFF2-40B4-BE49-F238E27FC236}">
                  <a16:creationId xmlns:a16="http://schemas.microsoft.com/office/drawing/2014/main" id="{5F16C4BD-D351-4DAE-9F3A-AEDAA9279952}"/>
                </a:ext>
              </a:extLst>
            </p:cNvPr>
            <p:cNvGrpSpPr/>
            <p:nvPr/>
          </p:nvGrpSpPr>
          <p:grpSpPr>
            <a:xfrm>
              <a:off x="2828291" y="4765795"/>
              <a:ext cx="8161017" cy="895702"/>
              <a:chOff x="1508568" y="2089972"/>
              <a:chExt cx="8161017" cy="895702"/>
            </a:xfrm>
          </p:grpSpPr>
          <p:sp>
            <p:nvSpPr>
              <p:cNvPr id="22" name="Rectangle: Rounded Corners 21">
                <a:extLst>
                  <a:ext uri="{FF2B5EF4-FFF2-40B4-BE49-F238E27FC236}">
                    <a16:creationId xmlns:a16="http://schemas.microsoft.com/office/drawing/2014/main" id="{5E55BDA0-2981-4730-9B5B-CFF5BEA1D69E}"/>
                  </a:ext>
                </a:extLst>
              </p:cNvPr>
              <p:cNvSpPr/>
              <p:nvPr/>
            </p:nvSpPr>
            <p:spPr>
              <a:xfrm>
                <a:off x="1508568" y="2089972"/>
                <a:ext cx="8161017" cy="895702"/>
              </a:xfrm>
              <a:prstGeom prst="roundRect">
                <a:avLst>
                  <a:gd name="adj" fmla="val 10000"/>
                </a:avLst>
              </a:prstGeom>
            </p:spPr>
            <p:style>
              <a:lnRef idx="2">
                <a:schemeClr val="lt1">
                  <a:hueOff val="0"/>
                  <a:satOff val="0"/>
                  <a:lumOff val="0"/>
                  <a:alphaOff val="0"/>
                </a:schemeClr>
              </a:lnRef>
              <a:fillRef idx="1">
                <a:schemeClr val="accent2">
                  <a:hueOff val="3363155"/>
                  <a:satOff val="-3572"/>
                  <a:lumOff val="2745"/>
                  <a:alphaOff val="0"/>
                </a:schemeClr>
              </a:fillRef>
              <a:effectRef idx="0">
                <a:schemeClr val="accent2">
                  <a:hueOff val="3363155"/>
                  <a:satOff val="-3572"/>
                  <a:lumOff val="2745"/>
                  <a:alphaOff val="0"/>
                </a:schemeClr>
              </a:effectRef>
              <a:fontRef idx="minor">
                <a:schemeClr val="lt1"/>
              </a:fontRef>
            </p:style>
          </p:sp>
          <p:sp>
            <p:nvSpPr>
              <p:cNvPr id="23" name="Rectangle: Rounded Corners 4">
                <a:extLst>
                  <a:ext uri="{FF2B5EF4-FFF2-40B4-BE49-F238E27FC236}">
                    <a16:creationId xmlns:a16="http://schemas.microsoft.com/office/drawing/2014/main" id="{F5DEFE19-93AB-4E84-976A-1FA0B7A15FBE}"/>
                  </a:ext>
                </a:extLst>
              </p:cNvPr>
              <p:cNvSpPr txBox="1"/>
              <p:nvPr/>
            </p:nvSpPr>
            <p:spPr>
              <a:xfrm>
                <a:off x="1534802" y="2116206"/>
                <a:ext cx="6806253" cy="84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400" dirty="0">
                    <a:latin typeface="Sakkal Majalla" panose="02000000000000000000" pitchFamily="2" charset="-78"/>
                    <a:cs typeface="Sakkal Majalla" panose="02000000000000000000" pitchFamily="2" charset="-78"/>
                  </a:rPr>
                  <a:t>(أَلَمْ تَرَ إِلَى الَّذِينَ نُهُوا عَنِ النَّجْوَى ثُمَّ يَعُودُونَ لِمَا نُهُوا عَنْهُ وَيَتَنَاجَوْنَ بِالإِثْمِ وَالْعُدْوَانِ وَمَعْصِيَتِ الرَّسُولِ وَإِذَا جَاؤُوكَ </a:t>
                </a:r>
                <a:r>
                  <a:rPr lang="ar-SA" sz="2400" dirty="0" err="1">
                    <a:latin typeface="Sakkal Majalla" panose="02000000000000000000" pitchFamily="2" charset="-78"/>
                    <a:cs typeface="Sakkal Majalla" panose="02000000000000000000" pitchFamily="2" charset="-78"/>
                  </a:rPr>
                  <a:t>حَيَّوْكَ</a:t>
                </a:r>
                <a:r>
                  <a:rPr lang="ar-SA" sz="2400" dirty="0">
                    <a:latin typeface="Sakkal Majalla" panose="02000000000000000000" pitchFamily="2" charset="-78"/>
                    <a:cs typeface="Sakkal Majalla" panose="02000000000000000000" pitchFamily="2" charset="-78"/>
                  </a:rPr>
                  <a:t> بِمَا لَمْ يُحَيِّكَ بِهِ اللَّهُ وَيَقُولُونَ فِي أَنفُسِهِمْ لَوْلا يُعَذِّبُنَا اللَّهُ بِمَا نَقُولُ حَسْبُهُمْ جَهَنَّمُ يَصْلَوْنَهَا </a:t>
                </a:r>
                <a:r>
                  <a:rPr lang="ar-SA" sz="2400" u="sng" dirty="0">
                    <a:solidFill>
                      <a:schemeClr val="tx1"/>
                    </a:solidFill>
                    <a:latin typeface="Sakkal Majalla" panose="02000000000000000000" pitchFamily="2" charset="-78"/>
                    <a:cs typeface="Sakkal Majalla" panose="02000000000000000000" pitchFamily="2" charset="-78"/>
                  </a:rPr>
                  <a:t>فَلبِئْسَ الْمَصِيرُ</a:t>
                </a:r>
                <a:r>
                  <a:rPr lang="ar-SA" sz="2400" dirty="0">
                    <a:solidFill>
                      <a:schemeClr val="tx1"/>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(8))</a:t>
                </a:r>
                <a:endParaRPr lang="en-US" sz="3200" kern="1200" dirty="0">
                  <a:latin typeface="Sakkal Majalla" panose="02000000000000000000" pitchFamily="2" charset="-78"/>
                  <a:cs typeface="Sakkal Majalla" panose="02000000000000000000" pitchFamily="2" charset="-78"/>
                </a:endParaRPr>
              </a:p>
            </p:txBody>
          </p:sp>
        </p:grpSp>
        <p:grpSp>
          <p:nvGrpSpPr>
            <p:cNvPr id="19" name="Group 18">
              <a:extLst>
                <a:ext uri="{FF2B5EF4-FFF2-40B4-BE49-F238E27FC236}">
                  <a16:creationId xmlns:a16="http://schemas.microsoft.com/office/drawing/2014/main" id="{D912BC54-3F68-4031-B95C-305CFFA85019}"/>
                </a:ext>
              </a:extLst>
            </p:cNvPr>
            <p:cNvGrpSpPr/>
            <p:nvPr/>
          </p:nvGrpSpPr>
          <p:grpSpPr>
            <a:xfrm>
              <a:off x="9687012" y="4394078"/>
              <a:ext cx="582206" cy="582206"/>
              <a:chOff x="8367289" y="1718255"/>
              <a:chExt cx="582206" cy="582206"/>
            </a:xfrm>
          </p:grpSpPr>
          <p:sp>
            <p:nvSpPr>
              <p:cNvPr id="20" name="Arrow: Down 19">
                <a:extLst>
                  <a:ext uri="{FF2B5EF4-FFF2-40B4-BE49-F238E27FC236}">
                    <a16:creationId xmlns:a16="http://schemas.microsoft.com/office/drawing/2014/main" id="{71061148-D59D-4C59-8126-B40A4F530C93}"/>
                  </a:ext>
                </a:extLst>
              </p:cNvPr>
              <p:cNvSpPr/>
              <p:nvPr/>
            </p:nvSpPr>
            <p:spPr>
              <a:xfrm>
                <a:off x="8367289" y="1718255"/>
                <a:ext cx="582206" cy="582206"/>
              </a:xfrm>
              <a:prstGeom prst="downArrow">
                <a:avLst>
                  <a:gd name="adj1" fmla="val 55000"/>
                  <a:gd name="adj2" fmla="val 45000"/>
                </a:avLst>
              </a:prstGeom>
            </p:spPr>
            <p:style>
              <a:lnRef idx="2">
                <a:schemeClr val="accent2">
                  <a:tint val="40000"/>
                  <a:alpha val="90000"/>
                  <a:hueOff val="4183470"/>
                  <a:satOff val="1428"/>
                  <a:lumOff val="439"/>
                  <a:alphaOff val="0"/>
                </a:schemeClr>
              </a:lnRef>
              <a:fillRef idx="1">
                <a:schemeClr val="accent2">
                  <a:tint val="40000"/>
                  <a:alpha val="90000"/>
                  <a:hueOff val="4183470"/>
                  <a:satOff val="1428"/>
                  <a:lumOff val="439"/>
                  <a:alphaOff val="0"/>
                </a:schemeClr>
              </a:fillRef>
              <a:effectRef idx="0">
                <a:schemeClr val="accent2">
                  <a:tint val="40000"/>
                  <a:alpha val="90000"/>
                  <a:hueOff val="4183470"/>
                  <a:satOff val="1428"/>
                  <a:lumOff val="439"/>
                  <a:alphaOff val="0"/>
                </a:schemeClr>
              </a:effectRef>
              <a:fontRef idx="minor">
                <a:schemeClr val="dk1">
                  <a:hueOff val="0"/>
                  <a:satOff val="0"/>
                  <a:lumOff val="0"/>
                  <a:alphaOff val="0"/>
                </a:schemeClr>
              </a:fontRef>
            </p:style>
          </p:sp>
          <p:sp>
            <p:nvSpPr>
              <p:cNvPr id="21" name="Arrow: Down 6">
                <a:extLst>
                  <a:ext uri="{FF2B5EF4-FFF2-40B4-BE49-F238E27FC236}">
                    <a16:creationId xmlns:a16="http://schemas.microsoft.com/office/drawing/2014/main" id="{C98920E9-D5E3-443D-9B41-7572220C0356}"/>
                  </a:ext>
                </a:extLst>
              </p:cNvPr>
              <p:cNvSpPr txBox="1"/>
              <p:nvPr/>
            </p:nvSpPr>
            <p:spPr>
              <a:xfrm>
                <a:off x="8498285" y="1718255"/>
                <a:ext cx="320214" cy="43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spTree>
    <p:extLst>
      <p:ext uri="{BB962C8B-B14F-4D97-AF65-F5344CB8AC3E}">
        <p14:creationId xmlns:p14="http://schemas.microsoft.com/office/powerpoint/2010/main" val="1123342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down)">
                                      <p:cBhvr>
                                        <p:cTn id="93" dur="580">
                                          <p:stCondLst>
                                            <p:cond delay="0"/>
                                          </p:stCondLst>
                                        </p:cTn>
                                        <p:tgtEl>
                                          <p:spTgt spid="17"/>
                                        </p:tgtEl>
                                      </p:cBhvr>
                                    </p:animEffect>
                                    <p:anim calcmode="lin" valueType="num">
                                      <p:cBhvr>
                                        <p:cTn id="9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9" dur="26">
                                          <p:stCondLst>
                                            <p:cond delay="650"/>
                                          </p:stCondLst>
                                        </p:cTn>
                                        <p:tgtEl>
                                          <p:spTgt spid="17"/>
                                        </p:tgtEl>
                                      </p:cBhvr>
                                      <p:to x="100000" y="60000"/>
                                    </p:animScale>
                                    <p:animScale>
                                      <p:cBhvr>
                                        <p:cTn id="100" dur="166" decel="50000">
                                          <p:stCondLst>
                                            <p:cond delay="676"/>
                                          </p:stCondLst>
                                        </p:cTn>
                                        <p:tgtEl>
                                          <p:spTgt spid="17"/>
                                        </p:tgtEl>
                                      </p:cBhvr>
                                      <p:to x="100000" y="100000"/>
                                    </p:animScale>
                                    <p:animScale>
                                      <p:cBhvr>
                                        <p:cTn id="101" dur="26">
                                          <p:stCondLst>
                                            <p:cond delay="1312"/>
                                          </p:stCondLst>
                                        </p:cTn>
                                        <p:tgtEl>
                                          <p:spTgt spid="17"/>
                                        </p:tgtEl>
                                      </p:cBhvr>
                                      <p:to x="100000" y="80000"/>
                                    </p:animScale>
                                    <p:animScale>
                                      <p:cBhvr>
                                        <p:cTn id="102" dur="166" decel="50000">
                                          <p:stCondLst>
                                            <p:cond delay="1338"/>
                                          </p:stCondLst>
                                        </p:cTn>
                                        <p:tgtEl>
                                          <p:spTgt spid="17"/>
                                        </p:tgtEl>
                                      </p:cBhvr>
                                      <p:to x="100000" y="100000"/>
                                    </p:animScale>
                                    <p:animScale>
                                      <p:cBhvr>
                                        <p:cTn id="103" dur="26">
                                          <p:stCondLst>
                                            <p:cond delay="1642"/>
                                          </p:stCondLst>
                                        </p:cTn>
                                        <p:tgtEl>
                                          <p:spTgt spid="17"/>
                                        </p:tgtEl>
                                      </p:cBhvr>
                                      <p:to x="100000" y="90000"/>
                                    </p:animScale>
                                    <p:animScale>
                                      <p:cBhvr>
                                        <p:cTn id="104" dur="166" decel="50000">
                                          <p:stCondLst>
                                            <p:cond delay="1668"/>
                                          </p:stCondLst>
                                        </p:cTn>
                                        <p:tgtEl>
                                          <p:spTgt spid="17"/>
                                        </p:tgtEl>
                                      </p:cBhvr>
                                      <p:to x="100000" y="100000"/>
                                    </p:animScale>
                                    <p:animScale>
                                      <p:cBhvr>
                                        <p:cTn id="105" dur="26">
                                          <p:stCondLst>
                                            <p:cond delay="1808"/>
                                          </p:stCondLst>
                                        </p:cTn>
                                        <p:tgtEl>
                                          <p:spTgt spid="17"/>
                                        </p:tgtEl>
                                      </p:cBhvr>
                                      <p:to x="100000" y="95000"/>
                                    </p:animScale>
                                    <p:animScale>
                                      <p:cBhvr>
                                        <p:cTn id="10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228F0A2-21FD-4407-A551-5056B4A54FC2}"/>
              </a:ext>
            </a:extLst>
          </p:cNvPr>
          <p:cNvSpPr/>
          <p:nvPr/>
        </p:nvSpPr>
        <p:spPr>
          <a:xfrm>
            <a:off x="2356702" y="3048000"/>
            <a:ext cx="7478598" cy="8357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3200" dirty="0">
                <a:latin typeface="Sakkal Majalla" panose="02000000000000000000" pitchFamily="2" charset="-78"/>
                <a:cs typeface="Sakkal Majalla" panose="02000000000000000000" pitchFamily="2" charset="-78"/>
              </a:rPr>
              <a:t>أين تقدم لفظ الانس على الجن في القرآن الكريم وما الضابط؟</a:t>
            </a:r>
            <a:endParaRPr lang="en-US" sz="3200" dirty="0"/>
          </a:p>
        </p:txBody>
      </p:sp>
      <p:sp>
        <p:nvSpPr>
          <p:cNvPr id="2" name="Rectangle: Rounded Corners 1">
            <a:extLst>
              <a:ext uri="{FF2B5EF4-FFF2-40B4-BE49-F238E27FC236}">
                <a16:creationId xmlns:a16="http://schemas.microsoft.com/office/drawing/2014/main" id="{ACC504B2-89F6-404B-9F29-3B8EBA0E34B6}"/>
              </a:ext>
            </a:extLst>
          </p:cNvPr>
          <p:cNvSpPr/>
          <p:nvPr/>
        </p:nvSpPr>
        <p:spPr>
          <a:xfrm>
            <a:off x="4752680" y="3122629"/>
            <a:ext cx="2686640" cy="6127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في ثلاثة مواضع</a:t>
            </a:r>
            <a:endParaRPr lang="en-US" sz="2800" dirty="0">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a16="http://schemas.microsoft.com/office/drawing/2014/main" id="{50E456F1-7E1F-4F09-A2B5-1A9E32C9AD97}"/>
              </a:ext>
            </a:extLst>
          </p:cNvPr>
          <p:cNvSpPr/>
          <p:nvPr/>
        </p:nvSpPr>
        <p:spPr>
          <a:xfrm>
            <a:off x="5532120" y="3122628"/>
            <a:ext cx="1127760" cy="61274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الأنعام</a:t>
            </a:r>
            <a:endParaRPr lang="en-US" sz="2800" dirty="0">
              <a:latin typeface="Sakkal Majalla" panose="02000000000000000000" pitchFamily="2" charset="-78"/>
              <a:cs typeface="Sakkal Majalla" panose="02000000000000000000" pitchFamily="2" charset="-78"/>
            </a:endParaRPr>
          </a:p>
        </p:txBody>
      </p:sp>
      <p:sp>
        <p:nvSpPr>
          <p:cNvPr id="19" name="Rectangle: Rounded Corners 18">
            <a:extLst>
              <a:ext uri="{FF2B5EF4-FFF2-40B4-BE49-F238E27FC236}">
                <a16:creationId xmlns:a16="http://schemas.microsoft.com/office/drawing/2014/main" id="{6F13B2B1-C2AE-4F63-9C18-8A871C4CAB03}"/>
              </a:ext>
            </a:extLst>
          </p:cNvPr>
          <p:cNvSpPr/>
          <p:nvPr/>
        </p:nvSpPr>
        <p:spPr>
          <a:xfrm>
            <a:off x="5532120" y="3122627"/>
            <a:ext cx="1127760" cy="61274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الاسراء</a:t>
            </a:r>
            <a:endParaRPr lang="en-US" sz="2800" dirty="0">
              <a:latin typeface="Sakkal Majalla" panose="02000000000000000000" pitchFamily="2" charset="-78"/>
              <a:cs typeface="Sakkal Majalla" panose="02000000000000000000" pitchFamily="2" charset="-78"/>
            </a:endParaRPr>
          </a:p>
        </p:txBody>
      </p:sp>
      <p:sp>
        <p:nvSpPr>
          <p:cNvPr id="20" name="Rectangle: Rounded Corners 19">
            <a:extLst>
              <a:ext uri="{FF2B5EF4-FFF2-40B4-BE49-F238E27FC236}">
                <a16:creationId xmlns:a16="http://schemas.microsoft.com/office/drawing/2014/main" id="{8DEACEC2-7AA9-4937-873F-209E38945DDB}"/>
              </a:ext>
            </a:extLst>
          </p:cNvPr>
          <p:cNvSpPr/>
          <p:nvPr/>
        </p:nvSpPr>
        <p:spPr>
          <a:xfrm>
            <a:off x="5532120" y="3122626"/>
            <a:ext cx="1127760" cy="61274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الجن</a:t>
            </a:r>
            <a:endParaRPr lang="en-US" sz="2800" dirty="0">
              <a:latin typeface="Sakkal Majalla" panose="02000000000000000000" pitchFamily="2" charset="-78"/>
              <a:cs typeface="Sakkal Majalla" panose="02000000000000000000" pitchFamily="2" charset="-78"/>
            </a:endParaRPr>
          </a:p>
        </p:txBody>
      </p:sp>
      <p:sp>
        <p:nvSpPr>
          <p:cNvPr id="21" name="Rectangle: Rounded Corners 20">
            <a:extLst>
              <a:ext uri="{FF2B5EF4-FFF2-40B4-BE49-F238E27FC236}">
                <a16:creationId xmlns:a16="http://schemas.microsoft.com/office/drawing/2014/main" id="{4D87F2B4-CD15-423F-BD74-6C73C86B7D6E}"/>
              </a:ext>
            </a:extLst>
          </p:cNvPr>
          <p:cNvSpPr/>
          <p:nvPr/>
        </p:nvSpPr>
        <p:spPr>
          <a:xfrm>
            <a:off x="3037839" y="3048000"/>
            <a:ext cx="6116322" cy="8357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3200" dirty="0">
                <a:latin typeface="Sakkal Majalla" panose="02000000000000000000" pitchFamily="2" charset="-78"/>
                <a:cs typeface="Sakkal Majalla" panose="02000000000000000000" pitchFamily="2" charset="-78"/>
              </a:rPr>
              <a:t>و الانس قبل الجنِ يا قراءِ ... في الجن الأنعام والإسراءِ</a:t>
            </a:r>
            <a:endParaRPr lang="en-US" sz="3200" dirty="0"/>
          </a:p>
        </p:txBody>
      </p:sp>
    </p:spTree>
    <p:extLst>
      <p:ext uri="{BB962C8B-B14F-4D97-AF65-F5344CB8AC3E}">
        <p14:creationId xmlns:p14="http://schemas.microsoft.com/office/powerpoint/2010/main" val="1061486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4.07407E-6 L 0 -0.25 " pathEditMode="relative" rAng="0" ptsTypes="AA">
                                      <p:cBhvr>
                                        <p:cTn id="6" dur="2000" fill="hold"/>
                                        <p:tgtEl>
                                          <p:spTgt spid="4"/>
                                        </p:tgtEl>
                                        <p:attrNameLst>
                                          <p:attrName>ppt_x</p:attrName>
                                          <p:attrName>ppt_y</p:attrName>
                                        </p:attrNameLst>
                                      </p:cBhvr>
                                      <p:rCtr x="0" y="-12500"/>
                                    </p:animMotion>
                                  </p:childTnLst>
                                </p:cTn>
                              </p:par>
                              <p:par>
                                <p:cTn id="7" presetID="53" presetClass="entr" presetSubtype="16" fill="hold" grpId="0" nodeType="withEffect">
                                  <p:stCondLst>
                                    <p:cond delay="700"/>
                                  </p:stCondLst>
                                  <p:childTnLst>
                                    <p:set>
                                      <p:cBhvr>
                                        <p:cTn id="8" dur="1" fill="hold">
                                          <p:stCondLst>
                                            <p:cond delay="0"/>
                                          </p:stCondLst>
                                        </p:cTn>
                                        <p:tgtEl>
                                          <p:spTgt spid="2"/>
                                        </p:tgtEl>
                                        <p:attrNameLst>
                                          <p:attrName>style.visibility</p:attrName>
                                        </p:attrNameLst>
                                      </p:cBhvr>
                                      <p:to>
                                        <p:strVal val="visible"/>
                                      </p:to>
                                    </p:set>
                                    <p:anim calcmode="lin" valueType="num">
                                      <p:cBhvr>
                                        <p:cTn id="9" dur="800" fill="hold"/>
                                        <p:tgtEl>
                                          <p:spTgt spid="2"/>
                                        </p:tgtEl>
                                        <p:attrNameLst>
                                          <p:attrName>ppt_w</p:attrName>
                                        </p:attrNameLst>
                                      </p:cBhvr>
                                      <p:tavLst>
                                        <p:tav tm="0">
                                          <p:val>
                                            <p:fltVal val="0"/>
                                          </p:val>
                                        </p:tav>
                                        <p:tav tm="100000">
                                          <p:val>
                                            <p:strVal val="#ppt_w"/>
                                          </p:val>
                                        </p:tav>
                                      </p:tavLst>
                                    </p:anim>
                                    <p:anim calcmode="lin" valueType="num">
                                      <p:cBhvr>
                                        <p:cTn id="10" dur="800" fill="hold"/>
                                        <p:tgtEl>
                                          <p:spTgt spid="2"/>
                                        </p:tgtEl>
                                        <p:attrNameLst>
                                          <p:attrName>ppt_h</p:attrName>
                                        </p:attrNameLst>
                                      </p:cBhvr>
                                      <p:tavLst>
                                        <p:tav tm="0">
                                          <p:val>
                                            <p:fltVal val="0"/>
                                          </p:val>
                                        </p:tav>
                                        <p:tav tm="100000">
                                          <p:val>
                                            <p:strVal val="#ppt_h"/>
                                          </p:val>
                                        </p:tav>
                                      </p:tavLst>
                                    </p:anim>
                                    <p:animEffect transition="in" filter="fade">
                                      <p:cBhvr>
                                        <p:cTn id="11" dur="8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0" presetClass="path" presetSubtype="0" accel="50000" decel="50000" fill="hold" grpId="1" nodeType="withEffect">
                                  <p:stCondLst>
                                    <p:cond delay="1000"/>
                                  </p:stCondLst>
                                  <p:childTnLst>
                                    <p:animMotion origin="layout" path="M 0 0 L 0.07826 0 C 0.11328 0 0.15664 0.03912 0.15664 0.07153 L 0.15664 0.14306 " pathEditMode="relative" rAng="0" ptsTypes="AAAA">
                                      <p:cBhvr>
                                        <p:cTn id="20" dur="2000" fill="hold"/>
                                        <p:tgtEl>
                                          <p:spTgt spid="3"/>
                                        </p:tgtEl>
                                        <p:attrNameLst>
                                          <p:attrName>ppt_x</p:attrName>
                                          <p:attrName>ppt_y</p:attrName>
                                        </p:attrNameLst>
                                      </p:cBhvr>
                                      <p:rCtr x="7826" y="7153"/>
                                    </p:animMotion>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par>
                                <p:cTn id="28" presetID="42" presetClass="path" presetSubtype="0" accel="50000" decel="50000" fill="hold" grpId="1" nodeType="withEffect">
                                  <p:stCondLst>
                                    <p:cond delay="1000"/>
                                  </p:stCondLst>
                                  <p:childTnLst>
                                    <p:animMotion origin="layout" path="M 0 0 L 0 0.14444 " pathEditMode="relative" rAng="0" ptsTypes="AA">
                                      <p:cBhvr>
                                        <p:cTn id="29" dur="2000" fill="hold"/>
                                        <p:tgtEl>
                                          <p:spTgt spid="19"/>
                                        </p:tgtEl>
                                        <p:attrNameLst>
                                          <p:attrName>ppt_x</p:attrName>
                                          <p:attrName>ppt_y</p:attrName>
                                        </p:attrNameLst>
                                      </p:cBhvr>
                                      <p:rCtr x="0" y="7222"/>
                                    </p:animMotion>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0" presetClass="path" presetSubtype="0" accel="50000" decel="50000" fill="hold" grpId="1" nodeType="withEffect">
                                  <p:stCondLst>
                                    <p:cond delay="1000"/>
                                  </p:stCondLst>
                                  <p:childTnLst>
                                    <p:animMotion origin="layout" path="M 0 0 L -0.07747 0 C -0.11237 0 -0.15495 0.03935 -0.15495 0.07176 L -0.15495 0.14444 " pathEditMode="relative" rAng="0" ptsTypes="AAAA">
                                      <p:cBhvr>
                                        <p:cTn id="38" dur="2000" fill="hold"/>
                                        <p:tgtEl>
                                          <p:spTgt spid="20"/>
                                        </p:tgtEl>
                                        <p:attrNameLst>
                                          <p:attrName>ppt_x</p:attrName>
                                          <p:attrName>ppt_y</p:attrName>
                                        </p:attrNameLst>
                                      </p:cBhvr>
                                      <p:rCtr x="-7747" y="7222"/>
                                    </p:animMotion>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0-#ppt_w/2"/>
                                          </p:val>
                                        </p:tav>
                                        <p:tav tm="100000">
                                          <p:val>
                                            <p:strVal val="#ppt_x"/>
                                          </p:val>
                                        </p:tav>
                                      </p:tavLst>
                                    </p:anim>
                                    <p:anim calcmode="lin" valueType="num">
                                      <p:cBhvr additive="base">
                                        <p:cTn id="44" dur="10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3" grpId="1" animBg="1"/>
      <p:bldP spid="19" grpId="0" animBg="1"/>
      <p:bldP spid="19" grpId="1" animBg="1"/>
      <p:bldP spid="20" grpId="0" animBg="1"/>
      <p:bldP spid="20" grpId="1" animBg="1"/>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الفرقان</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r>
              <a:rPr lang="ar-SA" sz="2800">
                <a:latin typeface="Sakkal Majalla" panose="02000000000000000000" pitchFamily="2" charset="-78"/>
                <a:cs typeface="Sakkal Majalla" panose="02000000000000000000" pitchFamily="2" charset="-78"/>
              </a:rPr>
              <a:t>وفيها (3) </a:t>
            </a:r>
            <a:r>
              <a:rPr lang="ar-SA" sz="2800" dirty="0">
                <a:latin typeface="Sakkal Majalla" panose="02000000000000000000" pitchFamily="2" charset="-78"/>
                <a:cs typeface="Sakkal Majalla" panose="02000000000000000000" pitchFamily="2" charset="-78"/>
              </a:rPr>
              <a:t>تنبيهات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2369730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a:t>
            </a:r>
            <a:r>
              <a:rPr lang="en-US" dirty="0">
                <a:solidFill>
                  <a:srgbClr val="262626"/>
                </a:solidFill>
                <a:latin typeface="Sakkal Majalla" panose="02000000000000000000" pitchFamily="2" charset="-78"/>
                <a:cs typeface="Sakkal Majalla" panose="02000000000000000000" pitchFamily="2" charset="-78"/>
              </a:rPr>
              <a:t>1</a:t>
            </a:r>
            <a:r>
              <a:rPr lang="ar-SA" dirty="0">
                <a:solidFill>
                  <a:srgbClr val="262626"/>
                </a:solidFill>
                <a:latin typeface="Sakkal Majalla" panose="02000000000000000000" pitchFamily="2" charset="-78"/>
                <a:cs typeface="Sakkal Majalla" panose="02000000000000000000" pitchFamily="2" charset="-78"/>
              </a:rPr>
              <a:t>)</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072988500"/>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8052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a:t>
            </a:r>
            <a:r>
              <a:rPr lang="en-US" dirty="0">
                <a:solidFill>
                  <a:srgbClr val="262626"/>
                </a:solidFill>
                <a:latin typeface="Sakkal Majalla" panose="02000000000000000000" pitchFamily="2" charset="-78"/>
                <a:cs typeface="Sakkal Majalla" panose="02000000000000000000" pitchFamily="2" charset="-78"/>
              </a:rPr>
              <a:t>2</a:t>
            </a:r>
            <a:r>
              <a:rPr lang="ar-SA" dirty="0">
                <a:solidFill>
                  <a:srgbClr val="262626"/>
                </a:solidFill>
                <a:latin typeface="Sakkal Majalla" panose="02000000000000000000" pitchFamily="2" charset="-78"/>
                <a:cs typeface="Sakkal Majalla" panose="02000000000000000000" pitchFamily="2" charset="-78"/>
              </a:rPr>
              <a:t>)</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3464692876"/>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6135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a:t>
            </a:r>
            <a:r>
              <a:rPr lang="en-US" dirty="0">
                <a:solidFill>
                  <a:srgbClr val="262626"/>
                </a:solidFill>
                <a:latin typeface="Sakkal Majalla" panose="02000000000000000000" pitchFamily="2" charset="-78"/>
                <a:cs typeface="Sakkal Majalla" panose="02000000000000000000" pitchFamily="2" charset="-78"/>
              </a:rPr>
              <a:t>3</a:t>
            </a:r>
            <a:r>
              <a:rPr lang="ar-SA" dirty="0">
                <a:solidFill>
                  <a:srgbClr val="262626"/>
                </a:solidFill>
                <a:latin typeface="Sakkal Majalla" panose="02000000000000000000" pitchFamily="2" charset="-78"/>
                <a:cs typeface="Sakkal Majalla" panose="02000000000000000000" pitchFamily="2" charset="-78"/>
              </a:rPr>
              <a:t>)</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491548553"/>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020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فصلت</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r>
              <a:rPr lang="ar-SA" sz="2800" dirty="0">
                <a:latin typeface="Sakkal Majalla" panose="02000000000000000000" pitchFamily="2" charset="-78"/>
                <a:cs typeface="Sakkal Majalla" panose="02000000000000000000" pitchFamily="2" charset="-78"/>
              </a:rPr>
              <a:t>وفيها تنبيه واحد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3085973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1395355121"/>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036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8180F-1715-49D5-B297-712C05654FD3}"/>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سورة إبراهيم</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3E06E2B7-4FA7-48E9-AEA1-ACC98468180E}"/>
              </a:ext>
            </a:extLst>
          </p:cNvPr>
          <p:cNvSpPr>
            <a:spLocks noGrp="1"/>
          </p:cNvSpPr>
          <p:nvPr>
            <p:ph type="subTitle" idx="1"/>
          </p:nvPr>
        </p:nvSpPr>
        <p:spPr/>
        <p:txBody>
          <a:bodyPr>
            <a:normAutofit/>
          </a:bodyPr>
          <a:lstStyle/>
          <a:p>
            <a:pPr rtl="1"/>
            <a:r>
              <a:rPr lang="ar-SA" sz="2800" dirty="0">
                <a:latin typeface="Sakkal Majalla" panose="02000000000000000000" pitchFamily="2" charset="-78"/>
                <a:cs typeface="Sakkal Majalla" panose="02000000000000000000" pitchFamily="2" charset="-78"/>
              </a:rPr>
              <a:t>وفيها (2) تنبيهات للحفاظ</a:t>
            </a:r>
            <a:endParaRPr lang="en-US" sz="2800" dirty="0">
              <a:latin typeface="Sakkal Majalla" panose="02000000000000000000" pitchFamily="2" charset="-78"/>
              <a:cs typeface="Sakkal Majalla" panose="02000000000000000000" pitchFamily="2" charset="-78"/>
            </a:endParaRPr>
          </a:p>
        </p:txBody>
      </p:sp>
      <p:pic>
        <p:nvPicPr>
          <p:cNvPr id="6" name="Graphic 5" descr="Open Book">
            <a:extLst>
              <a:ext uri="{FF2B5EF4-FFF2-40B4-BE49-F238E27FC236}">
                <a16:creationId xmlns:a16="http://schemas.microsoft.com/office/drawing/2014/main" id="{87BC4B83-1FB4-45D2-B76B-CE43307505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436" y="4046566"/>
            <a:ext cx="1325128" cy="1325128"/>
          </a:xfrm>
          <a:prstGeom prst="rect">
            <a:avLst/>
          </a:prstGeom>
        </p:spPr>
      </p:pic>
    </p:spTree>
    <p:extLst>
      <p:ext uri="{BB962C8B-B14F-4D97-AF65-F5344CB8AC3E}">
        <p14:creationId xmlns:p14="http://schemas.microsoft.com/office/powerpoint/2010/main" val="57908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2" name="Group 11">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3" name="Picture 12">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6" name="Picture 15">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4" name="Title 3">
            <a:extLst>
              <a:ext uri="{FF2B5EF4-FFF2-40B4-BE49-F238E27FC236}">
                <a16:creationId xmlns:a16="http://schemas.microsoft.com/office/drawing/2014/main" id="{8644806B-C351-45A9-8143-AC8093DC3575}"/>
              </a:ext>
            </a:extLst>
          </p:cNvPr>
          <p:cNvSpPr>
            <a:spLocks noGrp="1"/>
          </p:cNvSpPr>
          <p:nvPr>
            <p:ph type="ctrTitle"/>
          </p:nvPr>
        </p:nvSpPr>
        <p:spPr>
          <a:xfrm>
            <a:off x="2692398" y="1871131"/>
            <a:ext cx="6815669" cy="1515533"/>
          </a:xfrm>
        </p:spPr>
        <p:txBody>
          <a:bodyPr>
            <a:normAutofit/>
          </a:bodyPr>
          <a:lstStyle/>
          <a:p>
            <a:pPr rtl="1"/>
            <a:r>
              <a:rPr lang="ar-SA" dirty="0">
                <a:latin typeface="Sakkal Majalla" panose="02000000000000000000" pitchFamily="2" charset="-78"/>
                <a:cs typeface="Sakkal Majalla" panose="02000000000000000000" pitchFamily="2" charset="-78"/>
              </a:rPr>
              <a:t>تم بحمد الله</a:t>
            </a:r>
            <a:endParaRPr lang="en-US" dirty="0">
              <a:latin typeface="Sakkal Majalla" panose="02000000000000000000" pitchFamily="2" charset="-78"/>
              <a:cs typeface="Sakkal Majalla" panose="02000000000000000000" pitchFamily="2" charset="-78"/>
            </a:endParaRPr>
          </a:p>
        </p:txBody>
      </p:sp>
      <p:sp>
        <p:nvSpPr>
          <p:cNvPr id="5" name="Subtitle 4">
            <a:extLst>
              <a:ext uri="{FF2B5EF4-FFF2-40B4-BE49-F238E27FC236}">
                <a16:creationId xmlns:a16="http://schemas.microsoft.com/office/drawing/2014/main" id="{7F0AAB8B-5C3D-4B32-8946-8BABFF59BE80}"/>
              </a:ext>
            </a:extLst>
          </p:cNvPr>
          <p:cNvSpPr>
            <a:spLocks noGrp="1"/>
          </p:cNvSpPr>
          <p:nvPr>
            <p:ph type="subTitle" idx="1"/>
          </p:nvPr>
        </p:nvSpPr>
        <p:spPr>
          <a:xfrm>
            <a:off x="2692398" y="3657597"/>
            <a:ext cx="6815669" cy="1320802"/>
          </a:xfrm>
        </p:spPr>
        <p:txBody>
          <a:bodyPr>
            <a:normAutofit/>
          </a:bodyPr>
          <a:lstStyle/>
          <a:p>
            <a:pPr rtl="1"/>
            <a:r>
              <a:rPr lang="ar-SA" dirty="0">
                <a:latin typeface="Sakkal Majalla" panose="02000000000000000000" pitchFamily="2" charset="-78"/>
                <a:cs typeface="Sakkal Majalla" panose="02000000000000000000" pitchFamily="2" charset="-78"/>
              </a:rPr>
              <a:t>جمع فضيلة الشيخ /</a:t>
            </a:r>
            <a:r>
              <a:rPr lang="ar-EG" dirty="0">
                <a:latin typeface="Sakkal Majalla" panose="02000000000000000000" pitchFamily="2" charset="-78"/>
                <a:cs typeface="Sakkal Majalla" panose="02000000000000000000" pitchFamily="2" charset="-78"/>
              </a:rPr>
              <a:t>عوض بن هادي الجميلي </a:t>
            </a:r>
            <a:endParaRPr lang="en-US" dirty="0">
              <a:latin typeface="Sakkal Majalla" panose="02000000000000000000" pitchFamily="2" charset="-78"/>
              <a:cs typeface="Sakkal Majalla" panose="02000000000000000000" pitchFamily="2" charset="-78"/>
            </a:endParaRPr>
          </a:p>
        </p:txBody>
      </p:sp>
      <p:cxnSp>
        <p:nvCxnSpPr>
          <p:cNvPr id="18" name="Straight Connector 17">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089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(1)</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4023059651"/>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907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8004-498D-43AA-8773-6DA5F041EA1F}"/>
              </a:ext>
            </a:extLst>
          </p:cNvPr>
          <p:cNvSpPr>
            <a:spLocks noGrp="1"/>
          </p:cNvSpPr>
          <p:nvPr>
            <p:ph type="title"/>
          </p:nvPr>
        </p:nvSpPr>
        <p:spPr>
          <a:xfrm>
            <a:off x="1295402" y="982132"/>
            <a:ext cx="9601196" cy="1303867"/>
          </a:xfrm>
        </p:spPr>
        <p:txBody>
          <a:bodyPr>
            <a:normAutofit/>
          </a:bodyPr>
          <a:lstStyle/>
          <a:p>
            <a:pPr rtl="1"/>
            <a:r>
              <a:rPr lang="ar-SA" dirty="0">
                <a:solidFill>
                  <a:srgbClr val="262626"/>
                </a:solidFill>
                <a:latin typeface="Sakkal Majalla" panose="02000000000000000000" pitchFamily="2" charset="-78"/>
                <a:cs typeface="Sakkal Majalla" panose="02000000000000000000" pitchFamily="2" charset="-78"/>
              </a:rPr>
              <a:t>للحفاظ (2)</a:t>
            </a:r>
            <a:endParaRPr lang="en-US" dirty="0">
              <a:solidFill>
                <a:srgbClr val="262626"/>
              </a:solidFill>
              <a:latin typeface="Sakkal Majalla" panose="02000000000000000000" pitchFamily="2" charset="-78"/>
              <a:cs typeface="Sakkal Majalla" panose="02000000000000000000" pitchFamily="2" charset="-78"/>
            </a:endParaRPr>
          </a:p>
        </p:txBody>
      </p:sp>
      <p:graphicFrame>
        <p:nvGraphicFramePr>
          <p:cNvPr id="5" name="Content Placeholder 2">
            <a:extLst>
              <a:ext uri="{FF2B5EF4-FFF2-40B4-BE49-F238E27FC236}">
                <a16:creationId xmlns:a16="http://schemas.microsoft.com/office/drawing/2014/main" id="{88FA6B1A-F6A5-4314-BDAC-CE9DCE055B28}"/>
              </a:ext>
            </a:extLst>
          </p:cNvPr>
          <p:cNvGraphicFramePr>
            <a:graphicFrameLocks noGrp="1"/>
          </p:cNvGraphicFramePr>
          <p:nvPr>
            <p:ph idx="1"/>
            <p:extLst>
              <p:ext uri="{D42A27DB-BD31-4B8C-83A1-F6EECF244321}">
                <p14:modId xmlns:p14="http://schemas.microsoft.com/office/powerpoint/2010/main" val="2588762603"/>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71B016E2-E571-4082-B0D8-C398520F7CA6}"/>
              </a:ext>
            </a:extLst>
          </p:cNvPr>
          <p:cNvGrpSpPr/>
          <p:nvPr/>
        </p:nvGrpSpPr>
        <p:grpSpPr>
          <a:xfrm>
            <a:off x="2814037" y="4394078"/>
            <a:ext cx="8161017" cy="1267419"/>
            <a:chOff x="2828291" y="4394078"/>
            <a:chExt cx="8161017" cy="1267419"/>
          </a:xfrm>
        </p:grpSpPr>
        <p:grpSp>
          <p:nvGrpSpPr>
            <p:cNvPr id="11" name="Group 10">
              <a:extLst>
                <a:ext uri="{FF2B5EF4-FFF2-40B4-BE49-F238E27FC236}">
                  <a16:creationId xmlns:a16="http://schemas.microsoft.com/office/drawing/2014/main" id="{DA285E82-F777-4263-9A11-0D6922C53A28}"/>
                </a:ext>
              </a:extLst>
            </p:cNvPr>
            <p:cNvGrpSpPr/>
            <p:nvPr/>
          </p:nvGrpSpPr>
          <p:grpSpPr>
            <a:xfrm>
              <a:off x="2828291" y="4765795"/>
              <a:ext cx="8161017" cy="895702"/>
              <a:chOff x="1508568" y="2089972"/>
              <a:chExt cx="8161017" cy="895702"/>
            </a:xfrm>
          </p:grpSpPr>
          <p:sp>
            <p:nvSpPr>
              <p:cNvPr id="15" name="Rectangle: Rounded Corners 14">
                <a:extLst>
                  <a:ext uri="{FF2B5EF4-FFF2-40B4-BE49-F238E27FC236}">
                    <a16:creationId xmlns:a16="http://schemas.microsoft.com/office/drawing/2014/main" id="{FF256F36-1583-48B9-9845-22C7C4F9CC25}"/>
                  </a:ext>
                </a:extLst>
              </p:cNvPr>
              <p:cNvSpPr/>
              <p:nvPr/>
            </p:nvSpPr>
            <p:spPr>
              <a:xfrm>
                <a:off x="1508568" y="2089972"/>
                <a:ext cx="8161017" cy="895702"/>
              </a:xfrm>
              <a:prstGeom prst="roundRect">
                <a:avLst>
                  <a:gd name="adj" fmla="val 10000"/>
                </a:avLst>
              </a:prstGeom>
            </p:spPr>
            <p:style>
              <a:lnRef idx="2">
                <a:schemeClr val="lt1">
                  <a:hueOff val="0"/>
                  <a:satOff val="0"/>
                  <a:lumOff val="0"/>
                  <a:alphaOff val="0"/>
                </a:schemeClr>
              </a:lnRef>
              <a:fillRef idx="1">
                <a:schemeClr val="accent2">
                  <a:hueOff val="3363155"/>
                  <a:satOff val="-3572"/>
                  <a:lumOff val="2745"/>
                  <a:alphaOff val="0"/>
                </a:schemeClr>
              </a:fillRef>
              <a:effectRef idx="0">
                <a:schemeClr val="accent2">
                  <a:hueOff val="3363155"/>
                  <a:satOff val="-3572"/>
                  <a:lumOff val="2745"/>
                  <a:alphaOff val="0"/>
                </a:schemeClr>
              </a:effectRef>
              <a:fontRef idx="minor">
                <a:schemeClr val="lt1"/>
              </a:fontRef>
            </p:style>
          </p:sp>
          <p:sp>
            <p:nvSpPr>
              <p:cNvPr id="16" name="Rectangle: Rounded Corners 4">
                <a:extLst>
                  <a:ext uri="{FF2B5EF4-FFF2-40B4-BE49-F238E27FC236}">
                    <a16:creationId xmlns:a16="http://schemas.microsoft.com/office/drawing/2014/main" id="{83D1E355-2ECD-481F-A83A-3401C9FC7B07}"/>
                  </a:ext>
                </a:extLst>
              </p:cNvPr>
              <p:cNvSpPr txBox="1"/>
              <p:nvPr/>
            </p:nvSpPr>
            <p:spPr>
              <a:xfrm>
                <a:off x="1534802" y="2116206"/>
                <a:ext cx="7057635" cy="843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400" dirty="0">
                    <a:latin typeface="Sakkal Majalla" panose="02000000000000000000" pitchFamily="2" charset="-78"/>
                    <a:cs typeface="Sakkal Majalla" panose="02000000000000000000" pitchFamily="2" charset="-78"/>
                  </a:rPr>
                  <a:t>وَإِذَا كُنتَ فِيهِمْ فَأَقَمْتَ لَهُمُ الصَّلاةَ فَلْتَقُمْ طَائِفَةٌ مِّنْهُم مَّعَكَ وَلْيَأْخُذُواْ أَسْلِحَتَهُمْ فَإِذَا سَجَدُواْ فَلْيَكُونُواْ </a:t>
                </a:r>
                <a:r>
                  <a:rPr lang="ar-SA" sz="2400" u="sng" dirty="0">
                    <a:solidFill>
                      <a:schemeClr val="tx1"/>
                    </a:solidFill>
                    <a:latin typeface="Sakkal Majalla" panose="02000000000000000000" pitchFamily="2" charset="-78"/>
                    <a:cs typeface="Sakkal Majalla" panose="02000000000000000000" pitchFamily="2" charset="-78"/>
                  </a:rPr>
                  <a:t>مِن وَرَائِكُمْ</a:t>
                </a:r>
                <a:r>
                  <a:rPr lang="ar-SA" sz="2400" dirty="0">
                    <a:solidFill>
                      <a:schemeClr val="tx1"/>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وَلْتَأْتِ طَائِفَةٌ أُخْرَى لَمْ يُصَلُّواْ فَلْيُصَلُّواْ مَعَكَ.... (102))</a:t>
                </a:r>
                <a:endParaRPr lang="en-US" sz="7200" kern="1200" dirty="0">
                  <a:latin typeface="Sakkal Majalla" panose="02000000000000000000" pitchFamily="2" charset="-78"/>
                  <a:cs typeface="Sakkal Majalla" panose="02000000000000000000" pitchFamily="2" charset="-78"/>
                </a:endParaRPr>
              </a:p>
            </p:txBody>
          </p:sp>
        </p:grpSp>
        <p:grpSp>
          <p:nvGrpSpPr>
            <p:cNvPr id="12" name="Group 11">
              <a:extLst>
                <a:ext uri="{FF2B5EF4-FFF2-40B4-BE49-F238E27FC236}">
                  <a16:creationId xmlns:a16="http://schemas.microsoft.com/office/drawing/2014/main" id="{E3CD14FB-8161-4E88-BDD9-DB3B5E9C39B1}"/>
                </a:ext>
              </a:extLst>
            </p:cNvPr>
            <p:cNvGrpSpPr/>
            <p:nvPr/>
          </p:nvGrpSpPr>
          <p:grpSpPr>
            <a:xfrm>
              <a:off x="9687012" y="4394078"/>
              <a:ext cx="582206" cy="582206"/>
              <a:chOff x="8367289" y="1718255"/>
              <a:chExt cx="582206" cy="582206"/>
            </a:xfrm>
          </p:grpSpPr>
          <p:sp>
            <p:nvSpPr>
              <p:cNvPr id="13" name="Arrow: Down 12">
                <a:extLst>
                  <a:ext uri="{FF2B5EF4-FFF2-40B4-BE49-F238E27FC236}">
                    <a16:creationId xmlns:a16="http://schemas.microsoft.com/office/drawing/2014/main" id="{2855C1FB-124C-4D08-9BCD-146D350BB843}"/>
                  </a:ext>
                </a:extLst>
              </p:cNvPr>
              <p:cNvSpPr/>
              <p:nvPr/>
            </p:nvSpPr>
            <p:spPr>
              <a:xfrm>
                <a:off x="8367289" y="1718255"/>
                <a:ext cx="582206" cy="582206"/>
              </a:xfrm>
              <a:prstGeom prst="downArrow">
                <a:avLst>
                  <a:gd name="adj1" fmla="val 55000"/>
                  <a:gd name="adj2" fmla="val 45000"/>
                </a:avLst>
              </a:prstGeom>
            </p:spPr>
            <p:style>
              <a:lnRef idx="2">
                <a:schemeClr val="accent2">
                  <a:tint val="40000"/>
                  <a:alpha val="90000"/>
                  <a:hueOff val="4183470"/>
                  <a:satOff val="1428"/>
                  <a:lumOff val="439"/>
                  <a:alphaOff val="0"/>
                </a:schemeClr>
              </a:lnRef>
              <a:fillRef idx="1">
                <a:schemeClr val="accent2">
                  <a:tint val="40000"/>
                  <a:alpha val="90000"/>
                  <a:hueOff val="4183470"/>
                  <a:satOff val="1428"/>
                  <a:lumOff val="439"/>
                  <a:alphaOff val="0"/>
                </a:schemeClr>
              </a:fillRef>
              <a:effectRef idx="0">
                <a:schemeClr val="accent2">
                  <a:tint val="40000"/>
                  <a:alpha val="90000"/>
                  <a:hueOff val="4183470"/>
                  <a:satOff val="1428"/>
                  <a:lumOff val="439"/>
                  <a:alphaOff val="0"/>
                </a:schemeClr>
              </a:effectRef>
              <a:fontRef idx="minor">
                <a:schemeClr val="dk1">
                  <a:hueOff val="0"/>
                  <a:satOff val="0"/>
                  <a:lumOff val="0"/>
                  <a:alphaOff val="0"/>
                </a:schemeClr>
              </a:fontRef>
            </p:style>
          </p:sp>
          <p:sp>
            <p:nvSpPr>
              <p:cNvPr id="14" name="Arrow: Down 6">
                <a:extLst>
                  <a:ext uri="{FF2B5EF4-FFF2-40B4-BE49-F238E27FC236}">
                    <a16:creationId xmlns:a16="http://schemas.microsoft.com/office/drawing/2014/main" id="{3CF7C485-44FF-44FD-A624-2E913D043C6D}"/>
                  </a:ext>
                </a:extLst>
              </p:cNvPr>
              <p:cNvSpPr txBox="1"/>
              <p:nvPr/>
            </p:nvSpPr>
            <p:spPr>
              <a:xfrm>
                <a:off x="8498285" y="1718255"/>
                <a:ext cx="320214" cy="438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grpSp>
    </p:spTree>
    <p:extLst>
      <p:ext uri="{BB962C8B-B14F-4D97-AF65-F5344CB8AC3E}">
        <p14:creationId xmlns:p14="http://schemas.microsoft.com/office/powerpoint/2010/main" val="882780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graphicEl>
                                              <a:dgm id="{1BEC1CC2-7978-46CE-8A75-67A769C03883}"/>
                                            </p:graphicEl>
                                          </p:spTgt>
                                        </p:tgtEl>
                                        <p:attrNameLst>
                                          <p:attrName>style.visibility</p:attrName>
                                        </p:attrNameLst>
                                      </p:cBhvr>
                                      <p:to>
                                        <p:strVal val="visible"/>
                                      </p:to>
                                    </p:set>
                                    <p:animEffect transition="in" filter="wipe(down)">
                                      <p:cBhvr>
                                        <p:cTn id="7" dur="580">
                                          <p:stCondLst>
                                            <p:cond delay="0"/>
                                          </p:stCondLst>
                                        </p:cTn>
                                        <p:tgtEl>
                                          <p:spTgt spid="5">
                                            <p:graphicEl>
                                              <a:dgm id="{1BEC1CC2-7978-46CE-8A75-67A769C03883}"/>
                                            </p:graphicEl>
                                          </p:spTgt>
                                        </p:tgtEl>
                                      </p:cBhvr>
                                    </p:animEffect>
                                    <p:anim calcmode="lin" valueType="num">
                                      <p:cBhvr>
                                        <p:cTn id="8" dur="1822" tmFilter="0,0; 0.14,0.36; 0.43,0.73; 0.71,0.91; 1.0,1.0">
                                          <p:stCondLst>
                                            <p:cond delay="0"/>
                                          </p:stCondLst>
                                        </p:cTn>
                                        <p:tgtEl>
                                          <p:spTgt spid="5">
                                            <p:graphicEl>
                                              <a:dgm id="{1BEC1CC2-7978-46CE-8A75-67A769C03883}"/>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graphicEl>
                                              <a:dgm id="{1BEC1CC2-7978-46CE-8A75-67A769C03883}"/>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graphicEl>
                                              <a:dgm id="{1BEC1CC2-7978-46CE-8A75-67A769C03883}"/>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graphicEl>
                                              <a:dgm id="{1BEC1CC2-7978-46CE-8A75-67A769C03883}"/>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graphicEl>
                                              <a:dgm id="{1BEC1CC2-7978-46CE-8A75-67A769C03883}"/>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graphicEl>
                                              <a:dgm id="{1BEC1CC2-7978-46CE-8A75-67A769C03883}"/>
                                            </p:graphicEl>
                                          </p:spTgt>
                                        </p:tgtEl>
                                      </p:cBhvr>
                                      <p:to x="100000" y="60000"/>
                                    </p:animScale>
                                    <p:animScale>
                                      <p:cBhvr>
                                        <p:cTn id="14" dur="166" decel="50000">
                                          <p:stCondLst>
                                            <p:cond delay="676"/>
                                          </p:stCondLst>
                                        </p:cTn>
                                        <p:tgtEl>
                                          <p:spTgt spid="5">
                                            <p:graphicEl>
                                              <a:dgm id="{1BEC1CC2-7978-46CE-8A75-67A769C03883}"/>
                                            </p:graphicEl>
                                          </p:spTgt>
                                        </p:tgtEl>
                                      </p:cBhvr>
                                      <p:to x="100000" y="100000"/>
                                    </p:animScale>
                                    <p:animScale>
                                      <p:cBhvr>
                                        <p:cTn id="15" dur="26">
                                          <p:stCondLst>
                                            <p:cond delay="1312"/>
                                          </p:stCondLst>
                                        </p:cTn>
                                        <p:tgtEl>
                                          <p:spTgt spid="5">
                                            <p:graphicEl>
                                              <a:dgm id="{1BEC1CC2-7978-46CE-8A75-67A769C03883}"/>
                                            </p:graphicEl>
                                          </p:spTgt>
                                        </p:tgtEl>
                                      </p:cBhvr>
                                      <p:to x="100000" y="80000"/>
                                    </p:animScale>
                                    <p:animScale>
                                      <p:cBhvr>
                                        <p:cTn id="16" dur="166" decel="50000">
                                          <p:stCondLst>
                                            <p:cond delay="1338"/>
                                          </p:stCondLst>
                                        </p:cTn>
                                        <p:tgtEl>
                                          <p:spTgt spid="5">
                                            <p:graphicEl>
                                              <a:dgm id="{1BEC1CC2-7978-46CE-8A75-67A769C03883}"/>
                                            </p:graphicEl>
                                          </p:spTgt>
                                        </p:tgtEl>
                                      </p:cBhvr>
                                      <p:to x="100000" y="100000"/>
                                    </p:animScale>
                                    <p:animScale>
                                      <p:cBhvr>
                                        <p:cTn id="17" dur="26">
                                          <p:stCondLst>
                                            <p:cond delay="1642"/>
                                          </p:stCondLst>
                                        </p:cTn>
                                        <p:tgtEl>
                                          <p:spTgt spid="5">
                                            <p:graphicEl>
                                              <a:dgm id="{1BEC1CC2-7978-46CE-8A75-67A769C03883}"/>
                                            </p:graphicEl>
                                          </p:spTgt>
                                        </p:tgtEl>
                                      </p:cBhvr>
                                      <p:to x="100000" y="90000"/>
                                    </p:animScale>
                                    <p:animScale>
                                      <p:cBhvr>
                                        <p:cTn id="18" dur="166" decel="50000">
                                          <p:stCondLst>
                                            <p:cond delay="1668"/>
                                          </p:stCondLst>
                                        </p:cTn>
                                        <p:tgtEl>
                                          <p:spTgt spid="5">
                                            <p:graphicEl>
                                              <a:dgm id="{1BEC1CC2-7978-46CE-8A75-67A769C03883}"/>
                                            </p:graphicEl>
                                          </p:spTgt>
                                        </p:tgtEl>
                                      </p:cBhvr>
                                      <p:to x="100000" y="100000"/>
                                    </p:animScale>
                                    <p:animScale>
                                      <p:cBhvr>
                                        <p:cTn id="19" dur="26">
                                          <p:stCondLst>
                                            <p:cond delay="1808"/>
                                          </p:stCondLst>
                                        </p:cTn>
                                        <p:tgtEl>
                                          <p:spTgt spid="5">
                                            <p:graphicEl>
                                              <a:dgm id="{1BEC1CC2-7978-46CE-8A75-67A769C03883}"/>
                                            </p:graphicEl>
                                          </p:spTgt>
                                        </p:tgtEl>
                                      </p:cBhvr>
                                      <p:to x="100000" y="95000"/>
                                    </p:animScale>
                                    <p:animScale>
                                      <p:cBhvr>
                                        <p:cTn id="20" dur="166" decel="50000">
                                          <p:stCondLst>
                                            <p:cond delay="1834"/>
                                          </p:stCondLst>
                                        </p:cTn>
                                        <p:tgtEl>
                                          <p:spTgt spid="5">
                                            <p:graphicEl>
                                              <a:dgm id="{1BEC1CC2-7978-46CE-8A75-67A769C03883}"/>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D5997FB6-A5FE-4C06-BF9E-64807667A1D9}"/>
                                            </p:graphicEl>
                                          </p:spTgt>
                                        </p:tgtEl>
                                        <p:attrNameLst>
                                          <p:attrName>style.visibility</p:attrName>
                                        </p:attrNameLst>
                                      </p:cBhvr>
                                      <p:to>
                                        <p:strVal val="visible"/>
                                      </p:to>
                                    </p:set>
                                    <p:animEffect transition="in" filter="wipe(down)">
                                      <p:cBhvr>
                                        <p:cTn id="25" dur="580">
                                          <p:stCondLst>
                                            <p:cond delay="0"/>
                                          </p:stCondLst>
                                        </p:cTn>
                                        <p:tgtEl>
                                          <p:spTgt spid="5">
                                            <p:graphicEl>
                                              <a:dgm id="{D5997FB6-A5FE-4C06-BF9E-64807667A1D9}"/>
                                            </p:graphicEl>
                                          </p:spTgt>
                                        </p:tgtEl>
                                      </p:cBhvr>
                                    </p:animEffect>
                                    <p:anim calcmode="lin" valueType="num">
                                      <p:cBhvr>
                                        <p:cTn id="26" dur="1822" tmFilter="0,0; 0.14,0.36; 0.43,0.73; 0.71,0.91; 1.0,1.0">
                                          <p:stCondLst>
                                            <p:cond delay="0"/>
                                          </p:stCondLst>
                                        </p:cTn>
                                        <p:tgtEl>
                                          <p:spTgt spid="5">
                                            <p:graphicEl>
                                              <a:dgm id="{D5997FB6-A5FE-4C06-BF9E-64807667A1D9}"/>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D5997FB6-A5FE-4C06-BF9E-64807667A1D9}"/>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D5997FB6-A5FE-4C06-BF9E-64807667A1D9}"/>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D5997FB6-A5FE-4C06-BF9E-64807667A1D9}"/>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D5997FB6-A5FE-4C06-BF9E-64807667A1D9}"/>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D5997FB6-A5FE-4C06-BF9E-64807667A1D9}"/>
                                            </p:graphicEl>
                                          </p:spTgt>
                                        </p:tgtEl>
                                      </p:cBhvr>
                                      <p:to x="100000" y="60000"/>
                                    </p:animScale>
                                    <p:animScale>
                                      <p:cBhvr>
                                        <p:cTn id="32" dur="166" decel="50000">
                                          <p:stCondLst>
                                            <p:cond delay="676"/>
                                          </p:stCondLst>
                                        </p:cTn>
                                        <p:tgtEl>
                                          <p:spTgt spid="5">
                                            <p:graphicEl>
                                              <a:dgm id="{D5997FB6-A5FE-4C06-BF9E-64807667A1D9}"/>
                                            </p:graphicEl>
                                          </p:spTgt>
                                        </p:tgtEl>
                                      </p:cBhvr>
                                      <p:to x="100000" y="100000"/>
                                    </p:animScale>
                                    <p:animScale>
                                      <p:cBhvr>
                                        <p:cTn id="33" dur="26">
                                          <p:stCondLst>
                                            <p:cond delay="1312"/>
                                          </p:stCondLst>
                                        </p:cTn>
                                        <p:tgtEl>
                                          <p:spTgt spid="5">
                                            <p:graphicEl>
                                              <a:dgm id="{D5997FB6-A5FE-4C06-BF9E-64807667A1D9}"/>
                                            </p:graphicEl>
                                          </p:spTgt>
                                        </p:tgtEl>
                                      </p:cBhvr>
                                      <p:to x="100000" y="80000"/>
                                    </p:animScale>
                                    <p:animScale>
                                      <p:cBhvr>
                                        <p:cTn id="34" dur="166" decel="50000">
                                          <p:stCondLst>
                                            <p:cond delay="1338"/>
                                          </p:stCondLst>
                                        </p:cTn>
                                        <p:tgtEl>
                                          <p:spTgt spid="5">
                                            <p:graphicEl>
                                              <a:dgm id="{D5997FB6-A5FE-4C06-BF9E-64807667A1D9}"/>
                                            </p:graphicEl>
                                          </p:spTgt>
                                        </p:tgtEl>
                                      </p:cBhvr>
                                      <p:to x="100000" y="100000"/>
                                    </p:animScale>
                                    <p:animScale>
                                      <p:cBhvr>
                                        <p:cTn id="35" dur="26">
                                          <p:stCondLst>
                                            <p:cond delay="1642"/>
                                          </p:stCondLst>
                                        </p:cTn>
                                        <p:tgtEl>
                                          <p:spTgt spid="5">
                                            <p:graphicEl>
                                              <a:dgm id="{D5997FB6-A5FE-4C06-BF9E-64807667A1D9}"/>
                                            </p:graphicEl>
                                          </p:spTgt>
                                        </p:tgtEl>
                                      </p:cBhvr>
                                      <p:to x="100000" y="90000"/>
                                    </p:animScale>
                                    <p:animScale>
                                      <p:cBhvr>
                                        <p:cTn id="36" dur="166" decel="50000">
                                          <p:stCondLst>
                                            <p:cond delay="1668"/>
                                          </p:stCondLst>
                                        </p:cTn>
                                        <p:tgtEl>
                                          <p:spTgt spid="5">
                                            <p:graphicEl>
                                              <a:dgm id="{D5997FB6-A5FE-4C06-BF9E-64807667A1D9}"/>
                                            </p:graphicEl>
                                          </p:spTgt>
                                        </p:tgtEl>
                                      </p:cBhvr>
                                      <p:to x="100000" y="100000"/>
                                    </p:animScale>
                                    <p:animScale>
                                      <p:cBhvr>
                                        <p:cTn id="37" dur="26">
                                          <p:stCondLst>
                                            <p:cond delay="1808"/>
                                          </p:stCondLst>
                                        </p:cTn>
                                        <p:tgtEl>
                                          <p:spTgt spid="5">
                                            <p:graphicEl>
                                              <a:dgm id="{D5997FB6-A5FE-4C06-BF9E-64807667A1D9}"/>
                                            </p:graphicEl>
                                          </p:spTgt>
                                        </p:tgtEl>
                                      </p:cBhvr>
                                      <p:to x="100000" y="95000"/>
                                    </p:animScale>
                                    <p:animScale>
                                      <p:cBhvr>
                                        <p:cTn id="38" dur="166" decel="50000">
                                          <p:stCondLst>
                                            <p:cond delay="1834"/>
                                          </p:stCondLst>
                                        </p:cTn>
                                        <p:tgtEl>
                                          <p:spTgt spid="5">
                                            <p:graphicEl>
                                              <a:dgm id="{D5997FB6-A5FE-4C06-BF9E-64807667A1D9}"/>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5">
                                            <p:graphicEl>
                                              <a:dgm id="{918FF342-9837-4234-8DD7-A0A2BD624B00}"/>
                                            </p:graphicEl>
                                          </p:spTgt>
                                        </p:tgtEl>
                                        <p:attrNameLst>
                                          <p:attrName>style.visibility</p:attrName>
                                        </p:attrNameLst>
                                      </p:cBhvr>
                                      <p:to>
                                        <p:strVal val="visible"/>
                                      </p:to>
                                    </p:set>
                                    <p:animEffect transition="in" filter="wipe(down)">
                                      <p:cBhvr>
                                        <p:cTn id="41" dur="580">
                                          <p:stCondLst>
                                            <p:cond delay="0"/>
                                          </p:stCondLst>
                                        </p:cTn>
                                        <p:tgtEl>
                                          <p:spTgt spid="5">
                                            <p:graphicEl>
                                              <a:dgm id="{918FF342-9837-4234-8DD7-A0A2BD624B00}"/>
                                            </p:graphicEl>
                                          </p:spTgt>
                                        </p:tgtEl>
                                      </p:cBhvr>
                                    </p:animEffect>
                                    <p:anim calcmode="lin" valueType="num">
                                      <p:cBhvr>
                                        <p:cTn id="42" dur="1822" tmFilter="0,0; 0.14,0.36; 0.43,0.73; 0.71,0.91; 1.0,1.0">
                                          <p:stCondLst>
                                            <p:cond delay="0"/>
                                          </p:stCondLst>
                                        </p:cTn>
                                        <p:tgtEl>
                                          <p:spTgt spid="5">
                                            <p:graphicEl>
                                              <a:dgm id="{918FF342-9837-4234-8DD7-A0A2BD624B00}"/>
                                            </p:graphic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graphicEl>
                                              <a:dgm id="{918FF342-9837-4234-8DD7-A0A2BD624B00}"/>
                                            </p:graphic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graphicEl>
                                              <a:dgm id="{918FF342-9837-4234-8DD7-A0A2BD624B00}"/>
                                            </p:graphic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graphicEl>
                                              <a:dgm id="{918FF342-9837-4234-8DD7-A0A2BD624B00}"/>
                                            </p:graphic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graphicEl>
                                              <a:dgm id="{918FF342-9837-4234-8DD7-A0A2BD624B00}"/>
                                            </p:graphic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graphicEl>
                                              <a:dgm id="{918FF342-9837-4234-8DD7-A0A2BD624B00}"/>
                                            </p:graphicEl>
                                          </p:spTgt>
                                        </p:tgtEl>
                                      </p:cBhvr>
                                      <p:to x="100000" y="60000"/>
                                    </p:animScale>
                                    <p:animScale>
                                      <p:cBhvr>
                                        <p:cTn id="48" dur="166" decel="50000">
                                          <p:stCondLst>
                                            <p:cond delay="676"/>
                                          </p:stCondLst>
                                        </p:cTn>
                                        <p:tgtEl>
                                          <p:spTgt spid="5">
                                            <p:graphicEl>
                                              <a:dgm id="{918FF342-9837-4234-8DD7-A0A2BD624B00}"/>
                                            </p:graphicEl>
                                          </p:spTgt>
                                        </p:tgtEl>
                                      </p:cBhvr>
                                      <p:to x="100000" y="100000"/>
                                    </p:animScale>
                                    <p:animScale>
                                      <p:cBhvr>
                                        <p:cTn id="49" dur="26">
                                          <p:stCondLst>
                                            <p:cond delay="1312"/>
                                          </p:stCondLst>
                                        </p:cTn>
                                        <p:tgtEl>
                                          <p:spTgt spid="5">
                                            <p:graphicEl>
                                              <a:dgm id="{918FF342-9837-4234-8DD7-A0A2BD624B00}"/>
                                            </p:graphicEl>
                                          </p:spTgt>
                                        </p:tgtEl>
                                      </p:cBhvr>
                                      <p:to x="100000" y="80000"/>
                                    </p:animScale>
                                    <p:animScale>
                                      <p:cBhvr>
                                        <p:cTn id="50" dur="166" decel="50000">
                                          <p:stCondLst>
                                            <p:cond delay="1338"/>
                                          </p:stCondLst>
                                        </p:cTn>
                                        <p:tgtEl>
                                          <p:spTgt spid="5">
                                            <p:graphicEl>
                                              <a:dgm id="{918FF342-9837-4234-8DD7-A0A2BD624B00}"/>
                                            </p:graphicEl>
                                          </p:spTgt>
                                        </p:tgtEl>
                                      </p:cBhvr>
                                      <p:to x="100000" y="100000"/>
                                    </p:animScale>
                                    <p:animScale>
                                      <p:cBhvr>
                                        <p:cTn id="51" dur="26">
                                          <p:stCondLst>
                                            <p:cond delay="1642"/>
                                          </p:stCondLst>
                                        </p:cTn>
                                        <p:tgtEl>
                                          <p:spTgt spid="5">
                                            <p:graphicEl>
                                              <a:dgm id="{918FF342-9837-4234-8DD7-A0A2BD624B00}"/>
                                            </p:graphicEl>
                                          </p:spTgt>
                                        </p:tgtEl>
                                      </p:cBhvr>
                                      <p:to x="100000" y="90000"/>
                                    </p:animScale>
                                    <p:animScale>
                                      <p:cBhvr>
                                        <p:cTn id="52" dur="166" decel="50000">
                                          <p:stCondLst>
                                            <p:cond delay="1668"/>
                                          </p:stCondLst>
                                        </p:cTn>
                                        <p:tgtEl>
                                          <p:spTgt spid="5">
                                            <p:graphicEl>
                                              <a:dgm id="{918FF342-9837-4234-8DD7-A0A2BD624B00}"/>
                                            </p:graphicEl>
                                          </p:spTgt>
                                        </p:tgtEl>
                                      </p:cBhvr>
                                      <p:to x="100000" y="100000"/>
                                    </p:animScale>
                                    <p:animScale>
                                      <p:cBhvr>
                                        <p:cTn id="53" dur="26">
                                          <p:stCondLst>
                                            <p:cond delay="1808"/>
                                          </p:stCondLst>
                                        </p:cTn>
                                        <p:tgtEl>
                                          <p:spTgt spid="5">
                                            <p:graphicEl>
                                              <a:dgm id="{918FF342-9837-4234-8DD7-A0A2BD624B00}"/>
                                            </p:graphicEl>
                                          </p:spTgt>
                                        </p:tgtEl>
                                      </p:cBhvr>
                                      <p:to x="100000" y="95000"/>
                                    </p:animScale>
                                    <p:animScale>
                                      <p:cBhvr>
                                        <p:cTn id="54" dur="166" decel="50000">
                                          <p:stCondLst>
                                            <p:cond delay="1834"/>
                                          </p:stCondLst>
                                        </p:cTn>
                                        <p:tgtEl>
                                          <p:spTgt spid="5">
                                            <p:graphicEl>
                                              <a:dgm id="{918FF342-9837-4234-8DD7-A0A2BD624B00}"/>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graphicEl>
                                              <a:dgm id="{AE1BFBB7-50E2-4D16-953E-843707232272}"/>
                                            </p:graphicEl>
                                          </p:spTgt>
                                        </p:tgtEl>
                                        <p:attrNameLst>
                                          <p:attrName>style.visibility</p:attrName>
                                        </p:attrNameLst>
                                      </p:cBhvr>
                                      <p:to>
                                        <p:strVal val="visible"/>
                                      </p:to>
                                    </p:set>
                                    <p:animEffect transition="in" filter="wipe(down)">
                                      <p:cBhvr>
                                        <p:cTn id="59" dur="580">
                                          <p:stCondLst>
                                            <p:cond delay="0"/>
                                          </p:stCondLst>
                                        </p:cTn>
                                        <p:tgtEl>
                                          <p:spTgt spid="5">
                                            <p:graphicEl>
                                              <a:dgm id="{AE1BFBB7-50E2-4D16-953E-843707232272}"/>
                                            </p:graphicEl>
                                          </p:spTgt>
                                        </p:tgtEl>
                                      </p:cBhvr>
                                    </p:animEffect>
                                    <p:anim calcmode="lin" valueType="num">
                                      <p:cBhvr>
                                        <p:cTn id="60" dur="1822" tmFilter="0,0; 0.14,0.36; 0.43,0.73; 0.71,0.91; 1.0,1.0">
                                          <p:stCondLst>
                                            <p:cond delay="0"/>
                                          </p:stCondLst>
                                        </p:cTn>
                                        <p:tgtEl>
                                          <p:spTgt spid="5">
                                            <p:graphicEl>
                                              <a:dgm id="{AE1BFBB7-50E2-4D16-953E-843707232272}"/>
                                            </p:graphic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graphicEl>
                                              <a:dgm id="{AE1BFBB7-50E2-4D16-953E-843707232272}"/>
                                            </p:graphic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graphicEl>
                                              <a:dgm id="{AE1BFBB7-50E2-4D16-953E-843707232272}"/>
                                            </p:graphic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graphicEl>
                                              <a:dgm id="{AE1BFBB7-50E2-4D16-953E-843707232272}"/>
                                            </p:graphic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graphicEl>
                                              <a:dgm id="{AE1BFBB7-50E2-4D16-953E-843707232272}"/>
                                            </p:graphic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graphicEl>
                                              <a:dgm id="{AE1BFBB7-50E2-4D16-953E-843707232272}"/>
                                            </p:graphicEl>
                                          </p:spTgt>
                                        </p:tgtEl>
                                      </p:cBhvr>
                                      <p:to x="100000" y="60000"/>
                                    </p:animScale>
                                    <p:animScale>
                                      <p:cBhvr>
                                        <p:cTn id="66" dur="166" decel="50000">
                                          <p:stCondLst>
                                            <p:cond delay="676"/>
                                          </p:stCondLst>
                                        </p:cTn>
                                        <p:tgtEl>
                                          <p:spTgt spid="5">
                                            <p:graphicEl>
                                              <a:dgm id="{AE1BFBB7-50E2-4D16-953E-843707232272}"/>
                                            </p:graphicEl>
                                          </p:spTgt>
                                        </p:tgtEl>
                                      </p:cBhvr>
                                      <p:to x="100000" y="100000"/>
                                    </p:animScale>
                                    <p:animScale>
                                      <p:cBhvr>
                                        <p:cTn id="67" dur="26">
                                          <p:stCondLst>
                                            <p:cond delay="1312"/>
                                          </p:stCondLst>
                                        </p:cTn>
                                        <p:tgtEl>
                                          <p:spTgt spid="5">
                                            <p:graphicEl>
                                              <a:dgm id="{AE1BFBB7-50E2-4D16-953E-843707232272}"/>
                                            </p:graphicEl>
                                          </p:spTgt>
                                        </p:tgtEl>
                                      </p:cBhvr>
                                      <p:to x="100000" y="80000"/>
                                    </p:animScale>
                                    <p:animScale>
                                      <p:cBhvr>
                                        <p:cTn id="68" dur="166" decel="50000">
                                          <p:stCondLst>
                                            <p:cond delay="1338"/>
                                          </p:stCondLst>
                                        </p:cTn>
                                        <p:tgtEl>
                                          <p:spTgt spid="5">
                                            <p:graphicEl>
                                              <a:dgm id="{AE1BFBB7-50E2-4D16-953E-843707232272}"/>
                                            </p:graphicEl>
                                          </p:spTgt>
                                        </p:tgtEl>
                                      </p:cBhvr>
                                      <p:to x="100000" y="100000"/>
                                    </p:animScale>
                                    <p:animScale>
                                      <p:cBhvr>
                                        <p:cTn id="69" dur="26">
                                          <p:stCondLst>
                                            <p:cond delay="1642"/>
                                          </p:stCondLst>
                                        </p:cTn>
                                        <p:tgtEl>
                                          <p:spTgt spid="5">
                                            <p:graphicEl>
                                              <a:dgm id="{AE1BFBB7-50E2-4D16-953E-843707232272}"/>
                                            </p:graphicEl>
                                          </p:spTgt>
                                        </p:tgtEl>
                                      </p:cBhvr>
                                      <p:to x="100000" y="90000"/>
                                    </p:animScale>
                                    <p:animScale>
                                      <p:cBhvr>
                                        <p:cTn id="70" dur="166" decel="50000">
                                          <p:stCondLst>
                                            <p:cond delay="1668"/>
                                          </p:stCondLst>
                                        </p:cTn>
                                        <p:tgtEl>
                                          <p:spTgt spid="5">
                                            <p:graphicEl>
                                              <a:dgm id="{AE1BFBB7-50E2-4D16-953E-843707232272}"/>
                                            </p:graphicEl>
                                          </p:spTgt>
                                        </p:tgtEl>
                                      </p:cBhvr>
                                      <p:to x="100000" y="100000"/>
                                    </p:animScale>
                                    <p:animScale>
                                      <p:cBhvr>
                                        <p:cTn id="71" dur="26">
                                          <p:stCondLst>
                                            <p:cond delay="1808"/>
                                          </p:stCondLst>
                                        </p:cTn>
                                        <p:tgtEl>
                                          <p:spTgt spid="5">
                                            <p:graphicEl>
                                              <a:dgm id="{AE1BFBB7-50E2-4D16-953E-843707232272}"/>
                                            </p:graphicEl>
                                          </p:spTgt>
                                        </p:tgtEl>
                                      </p:cBhvr>
                                      <p:to x="100000" y="95000"/>
                                    </p:animScale>
                                    <p:animScale>
                                      <p:cBhvr>
                                        <p:cTn id="72" dur="166" decel="50000">
                                          <p:stCondLst>
                                            <p:cond delay="1834"/>
                                          </p:stCondLst>
                                        </p:cTn>
                                        <p:tgtEl>
                                          <p:spTgt spid="5">
                                            <p:graphicEl>
                                              <a:dgm id="{AE1BFBB7-50E2-4D16-953E-843707232272}"/>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5">
                                            <p:graphicEl>
                                              <a:dgm id="{AC77514B-0541-443E-AFE6-08C360B90EC1}"/>
                                            </p:graphicEl>
                                          </p:spTgt>
                                        </p:tgtEl>
                                        <p:attrNameLst>
                                          <p:attrName>style.visibility</p:attrName>
                                        </p:attrNameLst>
                                      </p:cBhvr>
                                      <p:to>
                                        <p:strVal val="visible"/>
                                      </p:to>
                                    </p:set>
                                    <p:animEffect transition="in" filter="wipe(down)">
                                      <p:cBhvr>
                                        <p:cTn id="75" dur="580">
                                          <p:stCondLst>
                                            <p:cond delay="0"/>
                                          </p:stCondLst>
                                        </p:cTn>
                                        <p:tgtEl>
                                          <p:spTgt spid="5">
                                            <p:graphicEl>
                                              <a:dgm id="{AC77514B-0541-443E-AFE6-08C360B90EC1}"/>
                                            </p:graphicEl>
                                          </p:spTgt>
                                        </p:tgtEl>
                                      </p:cBhvr>
                                    </p:animEffect>
                                    <p:anim calcmode="lin" valueType="num">
                                      <p:cBhvr>
                                        <p:cTn id="76" dur="1822" tmFilter="0,0; 0.14,0.36; 0.43,0.73; 0.71,0.91; 1.0,1.0">
                                          <p:stCondLst>
                                            <p:cond delay="0"/>
                                          </p:stCondLst>
                                        </p:cTn>
                                        <p:tgtEl>
                                          <p:spTgt spid="5">
                                            <p:graphicEl>
                                              <a:dgm id="{AC77514B-0541-443E-AFE6-08C360B90EC1}"/>
                                            </p:graphic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graphicEl>
                                              <a:dgm id="{AC77514B-0541-443E-AFE6-08C360B90EC1}"/>
                                            </p:graphic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graphicEl>
                                              <a:dgm id="{AC77514B-0541-443E-AFE6-08C360B90EC1}"/>
                                            </p:graphic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graphicEl>
                                              <a:dgm id="{AC77514B-0541-443E-AFE6-08C360B90EC1}"/>
                                            </p:graphic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graphicEl>
                                              <a:dgm id="{AC77514B-0541-443E-AFE6-08C360B90EC1}"/>
                                            </p:graphic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graphicEl>
                                              <a:dgm id="{AC77514B-0541-443E-AFE6-08C360B90EC1}"/>
                                            </p:graphicEl>
                                          </p:spTgt>
                                        </p:tgtEl>
                                      </p:cBhvr>
                                      <p:to x="100000" y="60000"/>
                                    </p:animScale>
                                    <p:animScale>
                                      <p:cBhvr>
                                        <p:cTn id="82" dur="166" decel="50000">
                                          <p:stCondLst>
                                            <p:cond delay="676"/>
                                          </p:stCondLst>
                                        </p:cTn>
                                        <p:tgtEl>
                                          <p:spTgt spid="5">
                                            <p:graphicEl>
                                              <a:dgm id="{AC77514B-0541-443E-AFE6-08C360B90EC1}"/>
                                            </p:graphicEl>
                                          </p:spTgt>
                                        </p:tgtEl>
                                      </p:cBhvr>
                                      <p:to x="100000" y="100000"/>
                                    </p:animScale>
                                    <p:animScale>
                                      <p:cBhvr>
                                        <p:cTn id="83" dur="26">
                                          <p:stCondLst>
                                            <p:cond delay="1312"/>
                                          </p:stCondLst>
                                        </p:cTn>
                                        <p:tgtEl>
                                          <p:spTgt spid="5">
                                            <p:graphicEl>
                                              <a:dgm id="{AC77514B-0541-443E-AFE6-08C360B90EC1}"/>
                                            </p:graphicEl>
                                          </p:spTgt>
                                        </p:tgtEl>
                                      </p:cBhvr>
                                      <p:to x="100000" y="80000"/>
                                    </p:animScale>
                                    <p:animScale>
                                      <p:cBhvr>
                                        <p:cTn id="84" dur="166" decel="50000">
                                          <p:stCondLst>
                                            <p:cond delay="1338"/>
                                          </p:stCondLst>
                                        </p:cTn>
                                        <p:tgtEl>
                                          <p:spTgt spid="5">
                                            <p:graphicEl>
                                              <a:dgm id="{AC77514B-0541-443E-AFE6-08C360B90EC1}"/>
                                            </p:graphicEl>
                                          </p:spTgt>
                                        </p:tgtEl>
                                      </p:cBhvr>
                                      <p:to x="100000" y="100000"/>
                                    </p:animScale>
                                    <p:animScale>
                                      <p:cBhvr>
                                        <p:cTn id="85" dur="26">
                                          <p:stCondLst>
                                            <p:cond delay="1642"/>
                                          </p:stCondLst>
                                        </p:cTn>
                                        <p:tgtEl>
                                          <p:spTgt spid="5">
                                            <p:graphicEl>
                                              <a:dgm id="{AC77514B-0541-443E-AFE6-08C360B90EC1}"/>
                                            </p:graphicEl>
                                          </p:spTgt>
                                        </p:tgtEl>
                                      </p:cBhvr>
                                      <p:to x="100000" y="90000"/>
                                    </p:animScale>
                                    <p:animScale>
                                      <p:cBhvr>
                                        <p:cTn id="86" dur="166" decel="50000">
                                          <p:stCondLst>
                                            <p:cond delay="1668"/>
                                          </p:stCondLst>
                                        </p:cTn>
                                        <p:tgtEl>
                                          <p:spTgt spid="5">
                                            <p:graphicEl>
                                              <a:dgm id="{AC77514B-0541-443E-AFE6-08C360B90EC1}"/>
                                            </p:graphicEl>
                                          </p:spTgt>
                                        </p:tgtEl>
                                      </p:cBhvr>
                                      <p:to x="100000" y="100000"/>
                                    </p:animScale>
                                    <p:animScale>
                                      <p:cBhvr>
                                        <p:cTn id="87" dur="26">
                                          <p:stCondLst>
                                            <p:cond delay="1808"/>
                                          </p:stCondLst>
                                        </p:cTn>
                                        <p:tgtEl>
                                          <p:spTgt spid="5">
                                            <p:graphicEl>
                                              <a:dgm id="{AC77514B-0541-443E-AFE6-08C360B90EC1}"/>
                                            </p:graphicEl>
                                          </p:spTgt>
                                        </p:tgtEl>
                                      </p:cBhvr>
                                      <p:to x="100000" y="95000"/>
                                    </p:animScale>
                                    <p:animScale>
                                      <p:cBhvr>
                                        <p:cTn id="88" dur="166" decel="50000">
                                          <p:stCondLst>
                                            <p:cond delay="1834"/>
                                          </p:stCondLst>
                                        </p:cTn>
                                        <p:tgtEl>
                                          <p:spTgt spid="5">
                                            <p:graphicEl>
                                              <a:dgm id="{AC77514B-0541-443E-AFE6-08C360B90EC1}"/>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down)">
                                      <p:cBhvr>
                                        <p:cTn id="93" dur="580">
                                          <p:stCondLst>
                                            <p:cond delay="0"/>
                                          </p:stCondLst>
                                        </p:cTn>
                                        <p:tgtEl>
                                          <p:spTgt spid="3"/>
                                        </p:tgtEl>
                                      </p:cBhvr>
                                    </p:animEffect>
                                    <p:anim calcmode="lin" valueType="num">
                                      <p:cBhvr>
                                        <p:cTn id="9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gtEl>
                                      </p:cBhvr>
                                      <p:to x="100000" y="60000"/>
                                    </p:animScale>
                                    <p:animScale>
                                      <p:cBhvr>
                                        <p:cTn id="100" dur="166" decel="50000">
                                          <p:stCondLst>
                                            <p:cond delay="676"/>
                                          </p:stCondLst>
                                        </p:cTn>
                                        <p:tgtEl>
                                          <p:spTgt spid="3"/>
                                        </p:tgtEl>
                                      </p:cBhvr>
                                      <p:to x="100000" y="100000"/>
                                    </p:animScale>
                                    <p:animScale>
                                      <p:cBhvr>
                                        <p:cTn id="101" dur="26">
                                          <p:stCondLst>
                                            <p:cond delay="1312"/>
                                          </p:stCondLst>
                                        </p:cTn>
                                        <p:tgtEl>
                                          <p:spTgt spid="3"/>
                                        </p:tgtEl>
                                      </p:cBhvr>
                                      <p:to x="100000" y="80000"/>
                                    </p:animScale>
                                    <p:animScale>
                                      <p:cBhvr>
                                        <p:cTn id="102" dur="166" decel="50000">
                                          <p:stCondLst>
                                            <p:cond delay="1338"/>
                                          </p:stCondLst>
                                        </p:cTn>
                                        <p:tgtEl>
                                          <p:spTgt spid="3"/>
                                        </p:tgtEl>
                                      </p:cBhvr>
                                      <p:to x="100000" y="100000"/>
                                    </p:animScale>
                                    <p:animScale>
                                      <p:cBhvr>
                                        <p:cTn id="103" dur="26">
                                          <p:stCondLst>
                                            <p:cond delay="1642"/>
                                          </p:stCondLst>
                                        </p:cTn>
                                        <p:tgtEl>
                                          <p:spTgt spid="3"/>
                                        </p:tgtEl>
                                      </p:cBhvr>
                                      <p:to x="100000" y="90000"/>
                                    </p:animScale>
                                    <p:animScale>
                                      <p:cBhvr>
                                        <p:cTn id="104" dur="166" decel="50000">
                                          <p:stCondLst>
                                            <p:cond delay="1668"/>
                                          </p:stCondLst>
                                        </p:cTn>
                                        <p:tgtEl>
                                          <p:spTgt spid="3"/>
                                        </p:tgtEl>
                                      </p:cBhvr>
                                      <p:to x="100000" y="100000"/>
                                    </p:animScale>
                                    <p:animScale>
                                      <p:cBhvr>
                                        <p:cTn id="105" dur="26">
                                          <p:stCondLst>
                                            <p:cond delay="1808"/>
                                          </p:stCondLst>
                                        </p:cTn>
                                        <p:tgtEl>
                                          <p:spTgt spid="3"/>
                                        </p:tgtEl>
                                      </p:cBhvr>
                                      <p:to x="100000" y="95000"/>
                                    </p:animScale>
                                    <p:animScale>
                                      <p:cBhvr>
                                        <p:cTn id="10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3138</Words>
  <Application>Microsoft Office PowerPoint</Application>
  <PresentationFormat>Widescreen</PresentationFormat>
  <Paragraphs>254</Paragraphs>
  <Slides>70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Garamond</vt:lpstr>
      <vt:lpstr>Sakkal Majalla</vt:lpstr>
      <vt:lpstr>Organic</vt:lpstr>
      <vt:lpstr>PowerPoint Presentation</vt:lpstr>
      <vt:lpstr>الدورة التحضيرية  في المتشابهات</vt:lpstr>
      <vt:lpstr>سورة الرعد</vt:lpstr>
      <vt:lpstr>للحفاظ (1)</vt:lpstr>
      <vt:lpstr>للحفاظ (2)</vt:lpstr>
      <vt:lpstr>للحفاظ (3)</vt:lpstr>
      <vt:lpstr>سورة إبراهيم</vt:lpstr>
      <vt:lpstr>للحفاظ (1)</vt:lpstr>
      <vt:lpstr>للحفاظ (2)</vt:lpstr>
      <vt:lpstr>سورة الحجر</vt:lpstr>
      <vt:lpstr>للحفاظ (1)</vt:lpstr>
      <vt:lpstr>سورة النحل</vt:lpstr>
      <vt:lpstr>للحفاظ (1)</vt:lpstr>
      <vt:lpstr>للحفاظ (2)</vt:lpstr>
      <vt:lpstr>للحفاظ (3)</vt:lpstr>
      <vt:lpstr>للحفاظ (4)</vt:lpstr>
      <vt:lpstr>للحفاظ (5)</vt:lpstr>
      <vt:lpstr>PowerPoint Presentation</vt:lpstr>
      <vt:lpstr>سورة الاسراء</vt:lpstr>
      <vt:lpstr>للحفاظ (1)</vt:lpstr>
      <vt:lpstr>للحفاظ (2)</vt:lpstr>
      <vt:lpstr>للحفاظ (3)</vt:lpstr>
      <vt:lpstr>للحفاظ (4)</vt:lpstr>
      <vt:lpstr>سورة الكهف</vt:lpstr>
      <vt:lpstr>للحفاظ (1)</vt:lpstr>
      <vt:lpstr>للحفاظ (2)</vt:lpstr>
      <vt:lpstr>للحفاظ (3)</vt:lpstr>
      <vt:lpstr>للحفاظ (4)</vt:lpstr>
      <vt:lpstr>سورة مريم</vt:lpstr>
      <vt:lpstr>للحفاظ (1)</vt:lpstr>
      <vt:lpstr>أن يشكو الرسول هجرك للقرآن = أمر مهيب  سل الله النجاةمنه  ابدأ الآن ..  ورتب حياتك للقرآن .. وبالقرآن </vt:lpstr>
      <vt:lpstr>سورة طه</vt:lpstr>
      <vt:lpstr>للحفاظ (1)</vt:lpstr>
      <vt:lpstr>للحفاظ (2)</vt:lpstr>
      <vt:lpstr>للحفاظ (3)</vt:lpstr>
      <vt:lpstr>للحفاظ (4)</vt:lpstr>
      <vt:lpstr>سورة الأنبياء</vt:lpstr>
      <vt:lpstr>للحفاظ (1)</vt:lpstr>
      <vt:lpstr>للحفاظ (2)</vt:lpstr>
      <vt:lpstr>للحفاظ (3)</vt:lpstr>
      <vt:lpstr>PowerPoint Presentation</vt:lpstr>
      <vt:lpstr>سورة الحج</vt:lpstr>
      <vt:lpstr>للحفاظ (1)</vt:lpstr>
      <vt:lpstr>للحفاظ (2)</vt:lpstr>
      <vt:lpstr>للحفاظ (3)</vt:lpstr>
      <vt:lpstr>للحفاظ (4)</vt:lpstr>
      <vt:lpstr>للحفاظ (5)</vt:lpstr>
      <vt:lpstr>للحفاظ (6)</vt:lpstr>
      <vt:lpstr>للحفاظ (7)</vt:lpstr>
      <vt:lpstr>للحفاظ (8)</vt:lpstr>
      <vt:lpstr>اتفاقية مهمة في طلب العلم</vt:lpstr>
      <vt:lpstr>سورة المؤمنون</vt:lpstr>
      <vt:lpstr>للحفاظ (1)</vt:lpstr>
      <vt:lpstr>للحفاظ (2)</vt:lpstr>
      <vt:lpstr>للحفاظ (3)</vt:lpstr>
      <vt:lpstr>للحفاظ (4)</vt:lpstr>
      <vt:lpstr>للحفاظ (5)</vt:lpstr>
      <vt:lpstr>سورة النور</vt:lpstr>
      <vt:lpstr>للحفاظ (1)</vt:lpstr>
      <vt:lpstr>للحفاظ (2)</vt:lpstr>
      <vt:lpstr>للحفاظ (3)</vt:lpstr>
      <vt:lpstr>للحفاظ (4)</vt:lpstr>
      <vt:lpstr>PowerPoint Presentation</vt:lpstr>
      <vt:lpstr>سورة الفرقان</vt:lpstr>
      <vt:lpstr>للحفاظ (1)</vt:lpstr>
      <vt:lpstr>للحفاظ (2)</vt:lpstr>
      <vt:lpstr>للحفاظ (3)</vt:lpstr>
      <vt:lpstr>سورة فصلت</vt:lpstr>
      <vt:lpstr>للحفاظ (1)</vt:lpstr>
      <vt:lpstr>تم بحمد الله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wael saqallah</dc:creator>
  <cp:lastModifiedBy>wael saqallah</cp:lastModifiedBy>
  <cp:revision>13</cp:revision>
  <dcterms:created xsi:type="dcterms:W3CDTF">2019-07-15T20:25:46Z</dcterms:created>
  <dcterms:modified xsi:type="dcterms:W3CDTF">2019-09-01T14:27:46Z</dcterms:modified>
</cp:coreProperties>
</file>