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66" r:id="rId2"/>
    <p:sldId id="256" r:id="rId3"/>
    <p:sldId id="341" r:id="rId4"/>
    <p:sldId id="342" r:id="rId5"/>
    <p:sldId id="343" r:id="rId6"/>
    <p:sldId id="344" r:id="rId7"/>
    <p:sldId id="345" r:id="rId8"/>
    <p:sldId id="346" r:id="rId9"/>
    <p:sldId id="347" r:id="rId10"/>
    <p:sldId id="348" r:id="rId11"/>
    <p:sldId id="349" r:id="rId12"/>
    <p:sldId id="259" r:id="rId13"/>
    <p:sldId id="350" r:id="rId14"/>
    <p:sldId id="351" r:id="rId15"/>
    <p:sldId id="352" r:id="rId16"/>
    <p:sldId id="353" r:id="rId17"/>
    <p:sldId id="354" r:id="rId18"/>
    <p:sldId id="355" r:id="rId19"/>
    <p:sldId id="356" r:id="rId20"/>
    <p:sldId id="357" r:id="rId21"/>
    <p:sldId id="358" r:id="rId22"/>
    <p:sldId id="258" r:id="rId23"/>
    <p:sldId id="264"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8" autoAdjust="0"/>
    <p:restoredTop sz="84887" autoAdjust="0"/>
  </p:normalViewPr>
  <p:slideViewPr>
    <p:cSldViewPr snapToGrid="0">
      <p:cViewPr>
        <p:scale>
          <a:sx n="100" d="100"/>
          <a:sy n="100" d="100"/>
        </p:scale>
        <p:origin x="-53" y="-9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B94D2-0C82-44B7-B964-9BC8A5BC028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E38BADBF-A7C1-41CC-8D95-3D7BAF5AE777}">
      <dgm:prSet phldrT="[Text]">
        <dgm:style>
          <a:lnRef idx="1">
            <a:schemeClr val="accent2"/>
          </a:lnRef>
          <a:fillRef idx="3">
            <a:schemeClr val="accent2"/>
          </a:fillRef>
          <a:effectRef idx="2">
            <a:schemeClr val="accent2"/>
          </a:effectRef>
          <a:fontRef idx="minor">
            <a:schemeClr val="lt1"/>
          </a:fontRef>
        </dgm:style>
      </dgm:prSet>
      <dgm:spPr/>
      <dgm:t>
        <a:bodyPr/>
        <a:lstStyle/>
        <a:p>
          <a:pPr rtl="1"/>
          <a:r>
            <a:rPr lang="ar-SA" dirty="0">
              <a:latin typeface="Sakkal Majalla" panose="02000000000000000000" pitchFamily="2" charset="-78"/>
              <a:cs typeface="Sakkal Majalla" panose="02000000000000000000" pitchFamily="2" charset="-78"/>
            </a:rPr>
            <a:t>العناية بما تمتاز به السورة</a:t>
          </a:r>
          <a:endParaRPr lang="en-US" dirty="0"/>
        </a:p>
      </dgm:t>
    </dgm:pt>
    <dgm:pt modelId="{EA13C63D-21DF-45A5-90D4-588DA66ED71C}" type="parTrans" cxnId="{66030A26-06ED-4D95-8300-7E97FBD20F68}">
      <dgm:prSet/>
      <dgm:spPr/>
      <dgm:t>
        <a:bodyPr/>
        <a:lstStyle/>
        <a:p>
          <a:endParaRPr lang="en-US"/>
        </a:p>
      </dgm:t>
    </dgm:pt>
    <dgm:pt modelId="{1112E48E-C1E9-413F-9E8E-570BE575B8BE}" type="sibTrans" cxnId="{66030A26-06ED-4D95-8300-7E97FBD20F68}">
      <dgm:prSet/>
      <dgm:spPr/>
      <dgm:t>
        <a:bodyPr/>
        <a:lstStyle/>
        <a:p>
          <a:endParaRPr lang="en-US"/>
        </a:p>
      </dgm:t>
    </dgm:pt>
    <dgm:pt modelId="{E7753138-6AE8-4325-AB7F-0E3E2E26F902}">
      <dgm:prSet phldrT="[Text]">
        <dgm:style>
          <a:lnRef idx="1">
            <a:schemeClr val="accent2"/>
          </a:lnRef>
          <a:fillRef idx="3">
            <a:schemeClr val="accent2"/>
          </a:fillRef>
          <a:effectRef idx="2">
            <a:schemeClr val="accent2"/>
          </a:effectRef>
          <a:fontRef idx="minor">
            <a:schemeClr val="lt1"/>
          </a:fontRef>
        </dgm:style>
      </dgm:prSet>
      <dgm:spPr/>
      <dgm:t>
        <a:bodyPr/>
        <a:lstStyle/>
        <a:p>
          <a:pPr rtl="1">
            <a:buFont typeface="+mj-lt"/>
            <a:buAutoNum type="arabicPeriod"/>
          </a:pPr>
          <a:r>
            <a:rPr lang="ar-SA" dirty="0">
              <a:latin typeface="Sakkal Majalla" panose="02000000000000000000" pitchFamily="2" charset="-78"/>
              <a:cs typeface="Sakkal Majalla" panose="02000000000000000000" pitchFamily="2" charset="-78"/>
            </a:rPr>
            <a:t>قلة التركيب اللفظي</a:t>
          </a:r>
          <a:endParaRPr lang="en-US" dirty="0"/>
        </a:p>
      </dgm:t>
    </dgm:pt>
    <dgm:pt modelId="{4927CB9C-A180-4271-AB39-4D1483EF912E}" type="parTrans" cxnId="{D5390728-5EF0-471C-BA23-7BA4E1106E0E}">
      <dgm:prSe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30AE1F5D-3584-4AC2-9CAA-ED6D73B344A5}" type="sibTrans" cxnId="{D5390728-5EF0-471C-BA23-7BA4E1106E0E}">
      <dgm:prSet/>
      <dgm:spPr/>
      <dgm:t>
        <a:bodyPr/>
        <a:lstStyle/>
        <a:p>
          <a:endParaRPr lang="en-US"/>
        </a:p>
      </dgm:t>
    </dgm:pt>
    <dgm:pt modelId="{2F9A0490-1E8F-4662-8AA1-F79979348A01}">
      <dgm:prSet phldrT="[Text]">
        <dgm:style>
          <a:lnRef idx="1">
            <a:schemeClr val="accent2"/>
          </a:lnRef>
          <a:fillRef idx="3">
            <a:schemeClr val="accent2"/>
          </a:fillRef>
          <a:effectRef idx="2">
            <a:schemeClr val="accent2"/>
          </a:effectRef>
          <a:fontRef idx="minor">
            <a:schemeClr val="lt1"/>
          </a:fontRef>
        </dgm:style>
      </dgm:prSet>
      <dgm:spPr/>
      <dgm:t>
        <a:bodyPr/>
        <a:lstStyle/>
        <a:p>
          <a:pPr rtl="1">
            <a:buFont typeface="+mj-lt"/>
            <a:buAutoNum type="arabicPeriod"/>
          </a:pPr>
          <a:r>
            <a:rPr lang="ar-SA" dirty="0">
              <a:latin typeface="Sakkal Majalla" panose="02000000000000000000" pitchFamily="2" charset="-78"/>
              <a:cs typeface="Sakkal Majalla" panose="02000000000000000000" pitchFamily="2" charset="-78"/>
            </a:rPr>
            <a:t>القاعدة الخاصة بالسورة</a:t>
          </a:r>
          <a:endParaRPr lang="en-US" dirty="0"/>
        </a:p>
      </dgm:t>
    </dgm:pt>
    <dgm:pt modelId="{0C07299C-92F6-4C4A-AC31-EAF0410DCB4C}" type="parTrans" cxnId="{410FE046-58ED-4CC2-94A4-0987BA9C53B5}">
      <dgm:prSe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A60E9CB7-36DE-407D-A232-66FBAB3FFB02}" type="sibTrans" cxnId="{410FE046-58ED-4CC2-94A4-0987BA9C53B5}">
      <dgm:prSet/>
      <dgm:spPr/>
      <dgm:t>
        <a:bodyPr/>
        <a:lstStyle/>
        <a:p>
          <a:endParaRPr lang="en-US"/>
        </a:p>
      </dgm:t>
    </dgm:pt>
    <dgm:pt modelId="{51C3AE40-0270-40F1-8471-2709424B002E}">
      <dgm:prSet phldrT="[Text]" custT="1">
        <dgm:style>
          <a:lnRef idx="1">
            <a:schemeClr val="accent2"/>
          </a:lnRef>
          <a:fillRef idx="3">
            <a:schemeClr val="accent2"/>
          </a:fillRef>
          <a:effectRef idx="2">
            <a:schemeClr val="accent2"/>
          </a:effectRef>
          <a:fontRef idx="minor">
            <a:schemeClr val="lt1"/>
          </a:fontRef>
        </dgm:style>
      </dgm:prSet>
      <dgm:spPr/>
      <dgm:t>
        <a:bodyPr/>
        <a:lstStyle/>
        <a:p>
          <a:pPr rtl="1">
            <a:buFont typeface="+mj-lt"/>
            <a:buAutoNum type="arabicPeriod"/>
          </a:pPr>
          <a:r>
            <a:rPr lang="ar-SA" sz="1800" dirty="0">
              <a:latin typeface="Sakkal Majalla" panose="02000000000000000000" pitchFamily="2" charset="-78"/>
              <a:cs typeface="Sakkal Majalla" panose="02000000000000000000" pitchFamily="2" charset="-78"/>
            </a:rPr>
            <a:t>كثرة الدوران للكلمة أو الجملة في السورة</a:t>
          </a:r>
          <a:endParaRPr lang="en-US" sz="1800" dirty="0"/>
        </a:p>
      </dgm:t>
    </dgm:pt>
    <dgm:pt modelId="{1709687A-9AB9-4D18-ADBD-4C4FFEDA5914}" type="parTrans" cxnId="{E93851D3-1241-4DA6-9FE7-75220615910A}">
      <dgm:prSe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486ABCD0-2DEA-465A-B767-3F46772C64A8}" type="sibTrans" cxnId="{E93851D3-1241-4DA6-9FE7-75220615910A}">
      <dgm:prSet/>
      <dgm:spPr/>
      <dgm:t>
        <a:bodyPr/>
        <a:lstStyle/>
        <a:p>
          <a:endParaRPr lang="en-US"/>
        </a:p>
      </dgm:t>
    </dgm:pt>
    <dgm:pt modelId="{14ABE1DE-9CB9-45C4-8FB6-0FA5A5D39DA3}" type="pres">
      <dgm:prSet presAssocID="{E62B94D2-0C82-44B7-B964-9BC8A5BC0287}" presName="Name0" presStyleCnt="0">
        <dgm:presLayoutVars>
          <dgm:chMax val="1"/>
          <dgm:chPref val="1"/>
          <dgm:dir/>
          <dgm:animOne val="branch"/>
          <dgm:animLvl val="lvl"/>
        </dgm:presLayoutVars>
      </dgm:prSet>
      <dgm:spPr/>
    </dgm:pt>
    <dgm:pt modelId="{664B7287-FA18-49F6-AC73-1F85D88E566C}" type="pres">
      <dgm:prSet presAssocID="{E38BADBF-A7C1-41CC-8D95-3D7BAF5AE777}" presName="singleCycle" presStyleCnt="0"/>
      <dgm:spPr/>
    </dgm:pt>
    <dgm:pt modelId="{21104899-A6D3-4552-B1E1-02C37DA766C6}" type="pres">
      <dgm:prSet presAssocID="{E38BADBF-A7C1-41CC-8D95-3D7BAF5AE777}" presName="singleCenter" presStyleLbl="node1" presStyleIdx="0" presStyleCnt="4" custScaleX="168367" custScaleY="141062">
        <dgm:presLayoutVars>
          <dgm:chMax val="7"/>
          <dgm:chPref val="7"/>
        </dgm:presLayoutVars>
      </dgm:prSet>
      <dgm:spPr/>
    </dgm:pt>
    <dgm:pt modelId="{C2C74FB8-3A71-44F0-917A-3512437B25AF}" type="pres">
      <dgm:prSet presAssocID="{4927CB9C-A180-4271-AB39-4D1483EF912E}" presName="Name56" presStyleLbl="parChTrans1D2" presStyleIdx="0" presStyleCnt="3"/>
      <dgm:spPr/>
    </dgm:pt>
    <dgm:pt modelId="{5A931522-1D65-4AE7-9C24-31127A8F9870}" type="pres">
      <dgm:prSet presAssocID="{E7753138-6AE8-4325-AB7F-0E3E2E26F902}" presName="text0" presStyleLbl="node1" presStyleIdx="1" presStyleCnt="4" custScaleX="170089" custScaleY="170104">
        <dgm:presLayoutVars>
          <dgm:bulletEnabled val="1"/>
        </dgm:presLayoutVars>
      </dgm:prSet>
      <dgm:spPr/>
    </dgm:pt>
    <dgm:pt modelId="{4312F84B-AC7B-48F8-B320-4F41617D33D6}" type="pres">
      <dgm:prSet presAssocID="{0C07299C-92F6-4C4A-AC31-EAF0410DCB4C}" presName="Name56" presStyleLbl="parChTrans1D2" presStyleIdx="1" presStyleCnt="3"/>
      <dgm:spPr/>
    </dgm:pt>
    <dgm:pt modelId="{4380A369-E452-4945-90D4-9176DA3E1D96}" type="pres">
      <dgm:prSet presAssocID="{2F9A0490-1E8F-4662-8AA1-F79979348A01}" presName="text0" presStyleLbl="node1" presStyleIdx="2" presStyleCnt="4" custScaleX="203421" custScaleY="149996" custRadScaleRad="158338" custRadScaleInc="-17202">
        <dgm:presLayoutVars>
          <dgm:bulletEnabled val="1"/>
        </dgm:presLayoutVars>
      </dgm:prSet>
      <dgm:spPr/>
    </dgm:pt>
    <dgm:pt modelId="{E61F9F4E-65FA-4B6A-92B5-809F601C7AD6}" type="pres">
      <dgm:prSet presAssocID="{1709687A-9AB9-4D18-ADBD-4C4FFEDA5914}" presName="Name56" presStyleLbl="parChTrans1D2" presStyleIdx="2" presStyleCnt="3"/>
      <dgm:spPr/>
    </dgm:pt>
    <dgm:pt modelId="{22567F95-51E2-493E-A8B0-19F6E861DA2E}" type="pres">
      <dgm:prSet presAssocID="{51C3AE40-0270-40F1-8471-2709424B002E}" presName="text0" presStyleLbl="node1" presStyleIdx="3" presStyleCnt="4" custScaleX="215462" custScaleY="162608" custRadScaleRad="141458" custRadScaleInc="15090">
        <dgm:presLayoutVars>
          <dgm:bulletEnabled val="1"/>
        </dgm:presLayoutVars>
      </dgm:prSet>
      <dgm:spPr/>
    </dgm:pt>
  </dgm:ptLst>
  <dgm:cxnLst>
    <dgm:cxn modelId="{EE078D0B-BD76-40DE-A77F-B821B6656373}" type="presOf" srcId="{E38BADBF-A7C1-41CC-8D95-3D7BAF5AE777}" destId="{21104899-A6D3-4552-B1E1-02C37DA766C6}" srcOrd="0" destOrd="0" presId="urn:microsoft.com/office/officeart/2008/layout/RadialCluster"/>
    <dgm:cxn modelId="{F9FEB023-0E34-4304-9924-2FD03CAF157C}" type="presOf" srcId="{51C3AE40-0270-40F1-8471-2709424B002E}" destId="{22567F95-51E2-493E-A8B0-19F6E861DA2E}" srcOrd="0" destOrd="0" presId="urn:microsoft.com/office/officeart/2008/layout/RadialCluster"/>
    <dgm:cxn modelId="{66030A26-06ED-4D95-8300-7E97FBD20F68}" srcId="{E62B94D2-0C82-44B7-B964-9BC8A5BC0287}" destId="{E38BADBF-A7C1-41CC-8D95-3D7BAF5AE777}" srcOrd="0" destOrd="0" parTransId="{EA13C63D-21DF-45A5-90D4-588DA66ED71C}" sibTransId="{1112E48E-C1E9-413F-9E8E-570BE575B8BE}"/>
    <dgm:cxn modelId="{D5390728-5EF0-471C-BA23-7BA4E1106E0E}" srcId="{E38BADBF-A7C1-41CC-8D95-3D7BAF5AE777}" destId="{E7753138-6AE8-4325-AB7F-0E3E2E26F902}" srcOrd="0" destOrd="0" parTransId="{4927CB9C-A180-4271-AB39-4D1483EF912E}" sibTransId="{30AE1F5D-3584-4AC2-9CAA-ED6D73B344A5}"/>
    <dgm:cxn modelId="{BF57F85F-62F5-40D8-A22B-046DDE016C58}" type="presOf" srcId="{2F9A0490-1E8F-4662-8AA1-F79979348A01}" destId="{4380A369-E452-4945-90D4-9176DA3E1D96}" srcOrd="0" destOrd="0" presId="urn:microsoft.com/office/officeart/2008/layout/RadialCluster"/>
    <dgm:cxn modelId="{3DE92561-62F2-428C-B6C5-2D768AA1A58F}" type="presOf" srcId="{4927CB9C-A180-4271-AB39-4D1483EF912E}" destId="{C2C74FB8-3A71-44F0-917A-3512437B25AF}" srcOrd="0" destOrd="0" presId="urn:microsoft.com/office/officeart/2008/layout/RadialCluster"/>
    <dgm:cxn modelId="{4BFF3264-92C4-4169-A923-CBAE50008A50}" type="presOf" srcId="{E62B94D2-0C82-44B7-B964-9BC8A5BC0287}" destId="{14ABE1DE-9CB9-45C4-8FB6-0FA5A5D39DA3}" srcOrd="0" destOrd="0" presId="urn:microsoft.com/office/officeart/2008/layout/RadialCluster"/>
    <dgm:cxn modelId="{410FE046-58ED-4CC2-94A4-0987BA9C53B5}" srcId="{E38BADBF-A7C1-41CC-8D95-3D7BAF5AE777}" destId="{2F9A0490-1E8F-4662-8AA1-F79979348A01}" srcOrd="1" destOrd="0" parTransId="{0C07299C-92F6-4C4A-AC31-EAF0410DCB4C}" sibTransId="{A60E9CB7-36DE-407D-A232-66FBAB3FFB02}"/>
    <dgm:cxn modelId="{63A3E36F-CA9A-4B76-A4AC-2514E57C4DB1}" type="presOf" srcId="{E7753138-6AE8-4325-AB7F-0E3E2E26F902}" destId="{5A931522-1D65-4AE7-9C24-31127A8F9870}" srcOrd="0" destOrd="0" presId="urn:microsoft.com/office/officeart/2008/layout/RadialCluster"/>
    <dgm:cxn modelId="{F2AB86B9-46CD-4C2C-9146-DF66E1D9788E}" type="presOf" srcId="{1709687A-9AB9-4D18-ADBD-4C4FFEDA5914}" destId="{E61F9F4E-65FA-4B6A-92B5-809F601C7AD6}" srcOrd="0" destOrd="0" presId="urn:microsoft.com/office/officeart/2008/layout/RadialCluster"/>
    <dgm:cxn modelId="{E93851D3-1241-4DA6-9FE7-75220615910A}" srcId="{E38BADBF-A7C1-41CC-8D95-3D7BAF5AE777}" destId="{51C3AE40-0270-40F1-8471-2709424B002E}" srcOrd="2" destOrd="0" parTransId="{1709687A-9AB9-4D18-ADBD-4C4FFEDA5914}" sibTransId="{486ABCD0-2DEA-465A-B767-3F46772C64A8}"/>
    <dgm:cxn modelId="{E53E0DD8-C1B0-41D0-92EF-49EF2E8F4FE1}" type="presOf" srcId="{0C07299C-92F6-4C4A-AC31-EAF0410DCB4C}" destId="{4312F84B-AC7B-48F8-B320-4F41617D33D6}" srcOrd="0" destOrd="0" presId="urn:microsoft.com/office/officeart/2008/layout/RadialCluster"/>
    <dgm:cxn modelId="{A2FD872D-4E97-46F0-AB1B-E434F1768ADB}" type="presParOf" srcId="{14ABE1DE-9CB9-45C4-8FB6-0FA5A5D39DA3}" destId="{664B7287-FA18-49F6-AC73-1F85D88E566C}" srcOrd="0" destOrd="0" presId="urn:microsoft.com/office/officeart/2008/layout/RadialCluster"/>
    <dgm:cxn modelId="{B0C622D3-D434-465B-B458-8F81BE5CA09F}" type="presParOf" srcId="{664B7287-FA18-49F6-AC73-1F85D88E566C}" destId="{21104899-A6D3-4552-B1E1-02C37DA766C6}" srcOrd="0" destOrd="0" presId="urn:microsoft.com/office/officeart/2008/layout/RadialCluster"/>
    <dgm:cxn modelId="{1D1D41F6-9946-4841-8411-75608A909C12}" type="presParOf" srcId="{664B7287-FA18-49F6-AC73-1F85D88E566C}" destId="{C2C74FB8-3A71-44F0-917A-3512437B25AF}" srcOrd="1" destOrd="0" presId="urn:microsoft.com/office/officeart/2008/layout/RadialCluster"/>
    <dgm:cxn modelId="{586F8D76-11CD-43EE-873A-468ABC6C7CDD}" type="presParOf" srcId="{664B7287-FA18-49F6-AC73-1F85D88E566C}" destId="{5A931522-1D65-4AE7-9C24-31127A8F9870}" srcOrd="2" destOrd="0" presId="urn:microsoft.com/office/officeart/2008/layout/RadialCluster"/>
    <dgm:cxn modelId="{D6DB32DD-3151-4F26-9818-25013DDE6544}" type="presParOf" srcId="{664B7287-FA18-49F6-AC73-1F85D88E566C}" destId="{4312F84B-AC7B-48F8-B320-4F41617D33D6}" srcOrd="3" destOrd="0" presId="urn:microsoft.com/office/officeart/2008/layout/RadialCluster"/>
    <dgm:cxn modelId="{6BD5D258-AC1D-49C1-A5FB-705D9D9AF0E8}" type="presParOf" srcId="{664B7287-FA18-49F6-AC73-1F85D88E566C}" destId="{4380A369-E452-4945-90D4-9176DA3E1D96}" srcOrd="4" destOrd="0" presId="urn:microsoft.com/office/officeart/2008/layout/RadialCluster"/>
    <dgm:cxn modelId="{881F0118-2CA2-49A3-9FD9-A340A139641E}" type="presParOf" srcId="{664B7287-FA18-49F6-AC73-1F85D88E566C}" destId="{E61F9F4E-65FA-4B6A-92B5-809F601C7AD6}" srcOrd="5" destOrd="0" presId="urn:microsoft.com/office/officeart/2008/layout/RadialCluster"/>
    <dgm:cxn modelId="{EEB9C82C-2313-49BB-AD45-D411E0A1660B}" type="presParOf" srcId="{664B7287-FA18-49F6-AC73-1F85D88E566C}" destId="{22567F95-51E2-493E-A8B0-19F6E861DA2E}" srcOrd="6"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04899-A6D3-4552-B1E1-02C37DA766C6}">
      <dsp:nvSpPr>
        <dsp:cNvPr id="0" name=""/>
        <dsp:cNvSpPr/>
      </dsp:nvSpPr>
      <dsp:spPr>
        <a:xfrm>
          <a:off x="3982480" y="1352161"/>
          <a:ext cx="1676397" cy="1404527"/>
        </a:xfrm>
        <a:prstGeom prst="roundRect">
          <a:avLst/>
        </a:prstGeom>
        <a:blipFill>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rtl="1">
            <a:lnSpc>
              <a:spcPct val="90000"/>
            </a:lnSpc>
            <a:spcBef>
              <a:spcPct val="0"/>
            </a:spcBef>
            <a:spcAft>
              <a:spcPct val="35000"/>
            </a:spcAft>
            <a:buNone/>
          </a:pPr>
          <a:r>
            <a:rPr lang="ar-SA" sz="2600" kern="1200" dirty="0">
              <a:latin typeface="Sakkal Majalla" panose="02000000000000000000" pitchFamily="2" charset="-78"/>
              <a:cs typeface="Sakkal Majalla" panose="02000000000000000000" pitchFamily="2" charset="-78"/>
            </a:rPr>
            <a:t>العناية بما تمتاز به السورة</a:t>
          </a:r>
          <a:endParaRPr lang="en-US" sz="2600" kern="1200" dirty="0"/>
        </a:p>
      </dsp:txBody>
      <dsp:txXfrm>
        <a:off x="4051043" y="1420724"/>
        <a:ext cx="1539271" cy="1267401"/>
      </dsp:txXfrm>
    </dsp:sp>
    <dsp:sp modelId="{C2C74FB8-3A71-44F0-917A-3512437B25AF}">
      <dsp:nvSpPr>
        <dsp:cNvPr id="0" name=""/>
        <dsp:cNvSpPr/>
      </dsp:nvSpPr>
      <dsp:spPr>
        <a:xfrm rot="16200000">
          <a:off x="4690593" y="1222075"/>
          <a:ext cx="260171" cy="0"/>
        </a:xfrm>
        <a:custGeom>
          <a:avLst/>
          <a:gdLst/>
          <a:ahLst/>
          <a:cxnLst/>
          <a:rect l="0" t="0" r="0" b="0"/>
          <a:pathLst>
            <a:path>
              <a:moveTo>
                <a:pt x="0" y="0"/>
              </a:moveTo>
              <a:lnTo>
                <a:pt x="260171" y="0"/>
              </a:lnTo>
            </a:path>
          </a:pathLst>
        </a:custGeom>
        <a:no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sp>
    <dsp:sp modelId="{5A931522-1D65-4AE7-9C24-31127A8F9870}">
      <dsp:nvSpPr>
        <dsp:cNvPr id="0" name=""/>
        <dsp:cNvSpPr/>
      </dsp:nvSpPr>
      <dsp:spPr>
        <a:xfrm>
          <a:off x="4253342" y="-42784"/>
          <a:ext cx="1134674" cy="1134774"/>
        </a:xfrm>
        <a:prstGeom prst="roundRect">
          <a:avLst/>
        </a:prstGeom>
        <a:blipFill>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rtl="1">
            <a:lnSpc>
              <a:spcPct val="90000"/>
            </a:lnSpc>
            <a:spcBef>
              <a:spcPct val="0"/>
            </a:spcBef>
            <a:spcAft>
              <a:spcPct val="35000"/>
            </a:spcAft>
            <a:buFont typeface="+mj-lt"/>
            <a:buNone/>
          </a:pPr>
          <a:r>
            <a:rPr lang="ar-SA" sz="2200" kern="1200" dirty="0">
              <a:latin typeface="Sakkal Majalla" panose="02000000000000000000" pitchFamily="2" charset="-78"/>
              <a:cs typeface="Sakkal Majalla" panose="02000000000000000000" pitchFamily="2" charset="-78"/>
            </a:rPr>
            <a:t>قلة التركيب اللفظي</a:t>
          </a:r>
          <a:endParaRPr lang="en-US" sz="2200" kern="1200" dirty="0"/>
        </a:p>
      </dsp:txBody>
      <dsp:txXfrm>
        <a:off x="4308732" y="12606"/>
        <a:ext cx="1023894" cy="1023994"/>
      </dsp:txXfrm>
    </dsp:sp>
    <dsp:sp modelId="{4312F84B-AC7B-48F8-B320-4F41617D33D6}">
      <dsp:nvSpPr>
        <dsp:cNvPr id="0" name=""/>
        <dsp:cNvSpPr/>
      </dsp:nvSpPr>
      <dsp:spPr>
        <a:xfrm rot="1112386">
          <a:off x="5637966" y="2463656"/>
          <a:ext cx="805925" cy="0"/>
        </a:xfrm>
        <a:custGeom>
          <a:avLst/>
          <a:gdLst/>
          <a:ahLst/>
          <a:cxnLst/>
          <a:rect l="0" t="0" r="0" b="0"/>
          <a:pathLst>
            <a:path>
              <a:moveTo>
                <a:pt x="0" y="0"/>
              </a:moveTo>
              <a:lnTo>
                <a:pt x="805925" y="0"/>
              </a:lnTo>
            </a:path>
          </a:pathLst>
        </a:custGeom>
        <a:no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sp>
    <dsp:sp modelId="{4380A369-E452-4945-90D4-9176DA3E1D96}">
      <dsp:nvSpPr>
        <dsp:cNvPr id="0" name=""/>
        <dsp:cNvSpPr/>
      </dsp:nvSpPr>
      <dsp:spPr>
        <a:xfrm>
          <a:off x="6422978" y="2319019"/>
          <a:ext cx="1357033" cy="1000632"/>
        </a:xfrm>
        <a:prstGeom prst="roundRect">
          <a:avLst/>
        </a:prstGeom>
        <a:blipFill>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rtl="1">
            <a:lnSpc>
              <a:spcPct val="90000"/>
            </a:lnSpc>
            <a:spcBef>
              <a:spcPct val="0"/>
            </a:spcBef>
            <a:spcAft>
              <a:spcPct val="35000"/>
            </a:spcAft>
            <a:buFont typeface="+mj-lt"/>
            <a:buNone/>
          </a:pPr>
          <a:r>
            <a:rPr lang="ar-SA" sz="1900" kern="1200" dirty="0">
              <a:latin typeface="Sakkal Majalla" panose="02000000000000000000" pitchFamily="2" charset="-78"/>
              <a:cs typeface="Sakkal Majalla" panose="02000000000000000000" pitchFamily="2" charset="-78"/>
            </a:rPr>
            <a:t>القاعدة الخاصة بالسورة</a:t>
          </a:r>
          <a:endParaRPr lang="en-US" sz="1900" kern="1200" dirty="0"/>
        </a:p>
      </dsp:txBody>
      <dsp:txXfrm>
        <a:off x="6471825" y="2367866"/>
        <a:ext cx="1259339" cy="902938"/>
      </dsp:txXfrm>
    </dsp:sp>
    <dsp:sp modelId="{E61F9F4E-65FA-4B6A-92B5-809F601C7AD6}">
      <dsp:nvSpPr>
        <dsp:cNvPr id="0" name=""/>
        <dsp:cNvSpPr/>
      </dsp:nvSpPr>
      <dsp:spPr>
        <a:xfrm rot="9556185">
          <a:off x="3502243" y="2459497"/>
          <a:ext cx="496303" cy="0"/>
        </a:xfrm>
        <a:custGeom>
          <a:avLst/>
          <a:gdLst/>
          <a:ahLst/>
          <a:cxnLst/>
          <a:rect l="0" t="0" r="0" b="0"/>
          <a:pathLst>
            <a:path>
              <a:moveTo>
                <a:pt x="0" y="0"/>
              </a:moveTo>
              <a:lnTo>
                <a:pt x="496303" y="0"/>
              </a:lnTo>
            </a:path>
          </a:pathLst>
        </a:custGeom>
        <a:no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sp>
    <dsp:sp modelId="{22567F95-51E2-493E-A8B0-19F6E861DA2E}">
      <dsp:nvSpPr>
        <dsp:cNvPr id="0" name=""/>
        <dsp:cNvSpPr/>
      </dsp:nvSpPr>
      <dsp:spPr>
        <a:xfrm>
          <a:off x="2080949" y="2276952"/>
          <a:ext cx="1437360" cy="1084767"/>
        </a:xfrm>
        <a:prstGeom prst="roundRect">
          <a:avLst/>
        </a:prstGeom>
        <a:blipFill>
          <a:blip xmlns:r="http://schemas.openxmlformats.org/officeDocument/2006/relationships" r:embed="rId1">
            <a:duotone>
              <a:schemeClr val="accent2">
                <a:shade val="74000"/>
                <a:satMod val="130000"/>
                <a:lumMod val="90000"/>
              </a:schemeClr>
              <a:schemeClr val="accent2">
                <a:tint val="94000"/>
                <a:satMod val="120000"/>
                <a:lumMod val="104000"/>
              </a:schemeClr>
            </a:duotone>
          </a:blip>
          <a:tile tx="0" ty="0" sx="100000" sy="100000" flip="none" algn="tl"/>
        </a:blipFill>
        <a:ln w="9525" cap="flat" cmpd="sng" algn="ctr">
          <a:solidFill>
            <a:schemeClr val="accent2"/>
          </a:solidFill>
          <a:prstDash val="solid"/>
        </a:ln>
        <a:effectLst>
          <a:innerShdw blurRad="25400" dist="12700" dir="13500000">
            <a:srgbClr val="000000">
              <a:alpha val="45000"/>
            </a:srgbClr>
          </a:inn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1">
            <a:lnSpc>
              <a:spcPct val="90000"/>
            </a:lnSpc>
            <a:spcBef>
              <a:spcPct val="0"/>
            </a:spcBef>
            <a:spcAft>
              <a:spcPct val="35000"/>
            </a:spcAft>
            <a:buFont typeface="+mj-lt"/>
            <a:buNone/>
          </a:pPr>
          <a:r>
            <a:rPr lang="ar-SA" sz="1800" kern="1200" dirty="0">
              <a:latin typeface="Sakkal Majalla" panose="02000000000000000000" pitchFamily="2" charset="-78"/>
              <a:cs typeface="Sakkal Majalla" panose="02000000000000000000" pitchFamily="2" charset="-78"/>
            </a:rPr>
            <a:t>كثرة الدوران للكلمة أو الجملة في السورة</a:t>
          </a:r>
          <a:endParaRPr lang="en-US" sz="1800" kern="1200" dirty="0"/>
        </a:p>
      </dsp:txBody>
      <dsp:txXfrm>
        <a:off x="2133903" y="2329906"/>
        <a:ext cx="1331452" cy="97885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2E5DD-98BC-4D18-819F-FF0E140BF74C}" type="datetimeFigureOut">
              <a:rPr lang="en-US" smtClean="0"/>
              <a:t>9/1/2019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2F4B8-7381-41D7-AEB6-3D1EDB38AEFC}" type="slidenum">
              <a:rPr lang="en-US" smtClean="0"/>
              <a:t>‹#›</a:t>
            </a:fld>
            <a:endParaRPr lang="en-US"/>
          </a:p>
        </p:txBody>
      </p:sp>
    </p:spTree>
    <p:extLst>
      <p:ext uri="{BB962C8B-B14F-4D97-AF65-F5344CB8AC3E}">
        <p14:creationId xmlns:p14="http://schemas.microsoft.com/office/powerpoint/2010/main" val="401472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3</a:t>
            </a:fld>
            <a:endParaRPr lang="en-US"/>
          </a:p>
        </p:txBody>
      </p:sp>
    </p:spTree>
    <p:extLst>
      <p:ext uri="{BB962C8B-B14F-4D97-AF65-F5344CB8AC3E}">
        <p14:creationId xmlns:p14="http://schemas.microsoft.com/office/powerpoint/2010/main" val="149976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32</a:t>
            </a:fld>
            <a:endParaRPr lang="en-US"/>
          </a:p>
        </p:txBody>
      </p:sp>
    </p:spTree>
    <p:extLst>
      <p:ext uri="{BB962C8B-B14F-4D97-AF65-F5344CB8AC3E}">
        <p14:creationId xmlns:p14="http://schemas.microsoft.com/office/powerpoint/2010/main" val="381314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34</a:t>
            </a:fld>
            <a:endParaRPr lang="en-US"/>
          </a:p>
        </p:txBody>
      </p:sp>
    </p:spTree>
    <p:extLst>
      <p:ext uri="{BB962C8B-B14F-4D97-AF65-F5344CB8AC3E}">
        <p14:creationId xmlns:p14="http://schemas.microsoft.com/office/powerpoint/2010/main" val="584918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37</a:t>
            </a:fld>
            <a:endParaRPr lang="en-US"/>
          </a:p>
        </p:txBody>
      </p:sp>
    </p:spTree>
    <p:extLst>
      <p:ext uri="{BB962C8B-B14F-4D97-AF65-F5344CB8AC3E}">
        <p14:creationId xmlns:p14="http://schemas.microsoft.com/office/powerpoint/2010/main" val="58883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C616FA3-1123-440B-90E3-F144B973A4B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97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1101A-E9A7-4750-A12C-E6056CD995CA}"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327357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540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981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5751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381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29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07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7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141774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1101A-E9A7-4750-A12C-E6056CD995CA}"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16FA3-1123-440B-90E3-F144B973A4B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42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71101A-E9A7-4750-A12C-E6056CD995CA}"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233823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71101A-E9A7-4750-A12C-E6056CD995CA}"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16FA3-1123-440B-90E3-F144B973A4B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40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71101A-E9A7-4750-A12C-E6056CD995CA}"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16FA3-1123-440B-90E3-F144B973A4B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9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1101A-E9A7-4750-A12C-E6056CD995CA}"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26228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1101A-E9A7-4750-A12C-E6056CD995CA}"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55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1101A-E9A7-4750-A12C-E6056CD995CA}"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16FA3-1123-440B-90E3-F144B973A4B8}" type="slidenum">
              <a:rPr lang="en-US" smtClean="0"/>
              <a:t>‹#›</a:t>
            </a:fld>
            <a:endParaRPr lang="en-US"/>
          </a:p>
        </p:txBody>
      </p:sp>
    </p:spTree>
    <p:extLst>
      <p:ext uri="{BB962C8B-B14F-4D97-AF65-F5344CB8AC3E}">
        <p14:creationId xmlns:p14="http://schemas.microsoft.com/office/powerpoint/2010/main" val="3779692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71101A-E9A7-4750-A12C-E6056CD995CA}" type="datetimeFigureOut">
              <a:rPr lang="en-US" smtClean="0"/>
              <a:t>9/1/2019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616FA3-1123-440B-90E3-F144B973A4B8}" type="slidenum">
              <a:rPr lang="en-US" smtClean="0"/>
              <a:t>‹#›</a:t>
            </a:fld>
            <a:endParaRPr lang="en-US"/>
          </a:p>
        </p:txBody>
      </p:sp>
    </p:spTree>
    <p:extLst>
      <p:ext uri="{BB962C8B-B14F-4D97-AF65-F5344CB8AC3E}">
        <p14:creationId xmlns:p14="http://schemas.microsoft.com/office/powerpoint/2010/main" val="114965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d picture high resolution">
            <a:extLst>
              <a:ext uri="{FF2B5EF4-FFF2-40B4-BE49-F238E27FC236}">
                <a16:creationId xmlns:a16="http://schemas.microsoft.com/office/drawing/2014/main" id="{671B48EC-852D-428E-AAEE-C07B56EBF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5"/>
            <a:ext cx="12192000" cy="68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3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أَرۡسَلۡنَا</a:t>
              </a:r>
              <a:r>
                <a:rPr lang="ar-SA" sz="2800" dirty="0">
                  <a:latin typeface="Sakkal Majalla" panose="02000000000000000000" pitchFamily="2" charset="-78"/>
                  <a:cs typeface="Sakkal Majalla" panose="02000000000000000000" pitchFamily="2" charset="-78"/>
                </a:rPr>
                <a:t> نُوحًا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قَوۡمِهِۦ</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الأعراف(59)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7</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a:t>
              </a:r>
              <a:r>
                <a:rPr lang="ar-SA" sz="2800" dirty="0" err="1">
                  <a:latin typeface="Sakkal Majalla" panose="02000000000000000000" pitchFamily="2" charset="-78"/>
                  <a:cs typeface="Sakkal Majalla" panose="02000000000000000000" pitchFamily="2" charset="-78"/>
                </a:rPr>
                <a:t>عداها:</a:t>
              </a:r>
              <a:r>
                <a:rPr lang="ar-SA" sz="2800" dirty="0" err="1">
                  <a:solidFill>
                    <a:schemeClr val="tx1"/>
                  </a:solidFill>
                  <a:latin typeface="Sakkal Majalla" panose="02000000000000000000" pitchFamily="2" charset="-78"/>
                  <a:cs typeface="Sakkal Majalla" panose="02000000000000000000" pitchFamily="2" charset="-78"/>
                </a:rPr>
                <a:t>و</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أَرۡسَلۡنَا</a:t>
              </a:r>
              <a:r>
                <a:rPr lang="ar-SA" sz="2800" dirty="0">
                  <a:latin typeface="Sakkal Majalla" panose="02000000000000000000" pitchFamily="2" charset="-78"/>
                  <a:cs typeface="Sakkal Majalla" panose="02000000000000000000" pitchFamily="2" charset="-78"/>
                </a:rPr>
                <a:t> نُوحًا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قَوۡمِهِۦ</a:t>
              </a:r>
              <a:endParaRPr lang="ar-SA" sz="28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683797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فَٱسۡتَعِذۡ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سَمِیعٌ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عَلِیمٌ</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الأعراف(200)</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8</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a:t>
              </a:r>
              <a:r>
                <a:rPr lang="ar-SA" sz="2800" dirty="0" err="1">
                  <a:latin typeface="Sakkal Majalla" panose="02000000000000000000" pitchFamily="2" charset="-78"/>
                  <a:cs typeface="Sakkal Majalla" panose="02000000000000000000" pitchFamily="2" charset="-78"/>
                </a:rPr>
                <a:t>فَٱسۡتَعِذۡ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إِنَّهُۥ</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السَمِیعٌ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عَلِیمٌ</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739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الأعراف</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أرسل</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543299"/>
            <a:ext cx="8546705" cy="876748"/>
            <a:chOff x="1295403" y="3543299"/>
            <a:chExt cx="8546705" cy="876748"/>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543299"/>
              <a:ext cx="6175662"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اشتق منها: </a:t>
              </a:r>
              <a:r>
                <a:rPr lang="ar-SA" sz="2800" dirty="0">
                  <a:solidFill>
                    <a:schemeClr val="tx1"/>
                  </a:solidFill>
                  <a:latin typeface="Sakkal Majalla" panose="02000000000000000000" pitchFamily="2" charset="-78"/>
                  <a:cs typeface="Sakkal Majalla" panose="02000000000000000000" pitchFamily="2" charset="-78"/>
                </a:rPr>
                <a:t>من المرسلين، فأرسلنا ،أن أرسل، يرسل</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61088" y="2939026"/>
              <a:ext cx="59099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829049"/>
            <a:ext cx="6188363" cy="2067600"/>
            <a:chOff x="1295402" y="3829049"/>
            <a:chExt cx="6188363" cy="206760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قَالُوۤا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أَرۡجِهۡ</a:t>
              </a:r>
              <a:r>
                <a:rPr lang="ar-SA" sz="2800" dirty="0">
                  <a:latin typeface="Sakkal Majalla" panose="02000000000000000000" pitchFamily="2" charset="-78"/>
                  <a:cs typeface="Sakkal Majalla" panose="02000000000000000000" pitchFamily="2" charset="-78"/>
                </a:rPr>
                <a:t> وَأَخَاهُ </a:t>
              </a:r>
              <a:r>
                <a:rPr lang="ar-SA" sz="2800" dirty="0" err="1">
                  <a:solidFill>
                    <a:schemeClr val="tx1"/>
                  </a:solidFill>
                  <a:latin typeface="Sakkal Majalla" panose="02000000000000000000" pitchFamily="2" charset="-78"/>
                  <a:cs typeface="Sakkal Majalla" panose="02000000000000000000" pitchFamily="2" charset="-78"/>
                </a:rPr>
                <a:t>وَأَرۡسِلۡ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ٱلۡمَدَاۤىِٕنِ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حَـٰشِرِینَ</a:t>
              </a:r>
              <a:endParaRPr lang="en-US" sz="2800" dirty="0">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solidFill>
                    <a:schemeClr val="tx1"/>
                  </a:solidFill>
                  <a:latin typeface="Sakkal Majalla" panose="02000000000000000000" pitchFamily="2" charset="-78"/>
                  <a:cs typeface="Sakkal Majalla" panose="02000000000000000000" pitchFamily="2" charset="-78"/>
                </a:rPr>
                <a:t>فَأَرۡسَلۡنَا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رِجۡزࣰا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بِمَا كَانُوا۟ </a:t>
              </a:r>
              <a:r>
                <a:rPr lang="ar-SA" sz="2800" dirty="0" err="1">
                  <a:latin typeface="Sakkal Majalla" panose="02000000000000000000" pitchFamily="2" charset="-78"/>
                  <a:cs typeface="Sakkal Majalla" panose="02000000000000000000" pitchFamily="2" charset="-78"/>
                </a:rPr>
                <a:t>یَظۡلِمُونَ</a:t>
              </a:r>
              <a:endParaRPr lang="en-US" sz="2800" dirty="0">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829049"/>
              <a:ext cx="12700" cy="76373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69056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الأنعام/ يونس</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605592" y="1872318"/>
            <a:ext cx="2199038" cy="2547729"/>
            <a:chOff x="8601963" y="2315279"/>
            <a:chExt cx="2199038" cy="2547729"/>
          </a:xfrm>
        </p:grpSpPr>
        <p:sp>
          <p:nvSpPr>
            <p:cNvPr id="8" name="Oval 7">
              <a:extLst>
                <a:ext uri="{FF2B5EF4-FFF2-40B4-BE49-F238E27FC236}">
                  <a16:creationId xmlns:a16="http://schemas.microsoft.com/office/drawing/2014/main" id="{FE607394-4D01-4B11-89E8-6DD06471DA78}"/>
                </a:ext>
              </a:extLst>
            </p:cNvPr>
            <p:cNvSpPr/>
            <p:nvPr/>
          </p:nvSpPr>
          <p:spPr>
            <a:xfrm>
              <a:off x="8601963" y="2315279"/>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الظلم</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7"/>
              <a:endCxn id="8" idx="6"/>
            </p:cNvCxnSpPr>
            <p:nvPr/>
          </p:nvCxnSpPr>
          <p:spPr>
            <a:xfrm rot="16200000" flipV="1">
              <a:off x="9180959" y="3242966"/>
              <a:ext cx="2038575" cy="120150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007917" y="3288916"/>
            <a:ext cx="8834192" cy="1131131"/>
            <a:chOff x="1007917" y="3288916"/>
            <a:chExt cx="8834192" cy="1131131"/>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007917" y="3288916"/>
              <a:ext cx="6463148" cy="8258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كثرة دوران </a:t>
              </a:r>
              <a:r>
                <a:rPr lang="ar-SA" sz="2800" dirty="0">
                  <a:solidFill>
                    <a:schemeClr val="tx1"/>
                  </a:solidFill>
                  <a:latin typeface="Sakkal Majalla" panose="02000000000000000000" pitchFamily="2" charset="-78"/>
                  <a:cs typeface="Sakkal Majalla" panose="02000000000000000000" pitchFamily="2" charset="-78"/>
                </a:rPr>
                <a:t>(الظلم)</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الأنعام</a:t>
              </a:r>
              <a:r>
                <a:rPr lang="ar-SA" sz="2800" dirty="0">
                  <a:latin typeface="Sakkal Majalla" panose="02000000000000000000" pitchFamily="2" charset="-78"/>
                  <a:cs typeface="Sakkal Majalla" panose="02000000000000000000" pitchFamily="2" charset="-78"/>
                </a:rPr>
                <a:t> وما اشتق منها</a:t>
              </a:r>
            </a:p>
            <a:p>
              <a:pPr algn="ctr" rtl="1"/>
              <a:r>
                <a:rPr lang="ar-SA" sz="2800" dirty="0">
                  <a:latin typeface="Sakkal Majalla" panose="02000000000000000000" pitchFamily="2" charset="-78"/>
                  <a:cs typeface="Sakkal Majalla" panose="02000000000000000000" pitchFamily="2" charset="-78"/>
                </a:rPr>
                <a:t>و</a:t>
              </a:r>
              <a:r>
                <a:rPr lang="ar-SA" sz="2800" dirty="0">
                  <a:solidFill>
                    <a:schemeClr val="tx1"/>
                  </a:solidFill>
                  <a:latin typeface="Sakkal Majalla" panose="02000000000000000000" pitchFamily="2" charset="-78"/>
                  <a:cs typeface="Sakkal Majalla" panose="02000000000000000000" pitchFamily="2" charset="-78"/>
                </a:rPr>
                <a:t>(أجرم) </a:t>
              </a:r>
              <a:r>
                <a:rPr lang="ar-SA" sz="2800" dirty="0">
                  <a:latin typeface="Sakkal Majalla" panose="02000000000000000000" pitchFamily="2" charset="-78"/>
                  <a:cs typeface="Sakkal Majalla" panose="02000000000000000000" pitchFamily="2" charset="-78"/>
                </a:rPr>
                <a:t>وما اشتق منها في </a:t>
              </a:r>
              <a:r>
                <a:rPr lang="ar-SA" sz="2800" dirty="0">
                  <a:solidFill>
                    <a:schemeClr val="tx1"/>
                  </a:solidFill>
                  <a:latin typeface="Sakkal Majalla" panose="02000000000000000000" pitchFamily="2" charset="-78"/>
                  <a:cs typeface="Sakkal Majalla" panose="02000000000000000000" pitchFamily="2" charset="-78"/>
                </a:rPr>
                <a:t>يونس</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7493" y="2875431"/>
              <a:ext cx="718189"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15" name="Group 14">
            <a:extLst>
              <a:ext uri="{FF2B5EF4-FFF2-40B4-BE49-F238E27FC236}">
                <a16:creationId xmlns:a16="http://schemas.microsoft.com/office/drawing/2014/main" id="{DB0341A9-37DD-4D8A-98EE-2B558E15396F}"/>
              </a:ext>
            </a:extLst>
          </p:cNvPr>
          <p:cNvGrpSpPr/>
          <p:nvPr/>
        </p:nvGrpSpPr>
        <p:grpSpPr>
          <a:xfrm>
            <a:off x="6309201" y="2252873"/>
            <a:ext cx="4014169" cy="1976227"/>
            <a:chOff x="8146472" y="2524991"/>
            <a:chExt cx="4014169" cy="1976227"/>
          </a:xfrm>
        </p:grpSpPr>
        <p:sp>
          <p:nvSpPr>
            <p:cNvPr id="16" name="Oval 15">
              <a:extLst>
                <a:ext uri="{FF2B5EF4-FFF2-40B4-BE49-F238E27FC236}">
                  <a16:creationId xmlns:a16="http://schemas.microsoft.com/office/drawing/2014/main" id="{960686D8-1851-4270-88FD-BEC3E4F8E227}"/>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أجرم</a:t>
              </a:r>
              <a:endParaRPr lang="en-US" dirty="0">
                <a:latin typeface="Sakkal Majalla" panose="02000000000000000000" pitchFamily="2" charset="-78"/>
                <a:cs typeface="Sakkal Majalla" panose="02000000000000000000" pitchFamily="2" charset="-78"/>
              </a:endParaRPr>
            </a:p>
          </p:txBody>
        </p:sp>
        <p:cxnSp>
          <p:nvCxnSpPr>
            <p:cNvPr id="17" name="Connector: Curved 16">
              <a:extLst>
                <a:ext uri="{FF2B5EF4-FFF2-40B4-BE49-F238E27FC236}">
                  <a16:creationId xmlns:a16="http://schemas.microsoft.com/office/drawing/2014/main" id="{BF740FFE-0DCF-4F7C-AAE7-3A99FF12A545}"/>
                </a:ext>
              </a:extLst>
            </p:cNvPr>
            <p:cNvCxnSpPr>
              <a:cxnSpLocks/>
              <a:stCxn id="7" idx="0"/>
              <a:endCxn id="16" idx="6"/>
            </p:cNvCxnSpPr>
            <p:nvPr/>
          </p:nvCxnSpPr>
          <p:spPr>
            <a:xfrm rot="16200000" flipV="1">
              <a:off x="9918784" y="2259362"/>
              <a:ext cx="1467073" cy="301664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27" name="Group 26">
            <a:extLst>
              <a:ext uri="{FF2B5EF4-FFF2-40B4-BE49-F238E27FC236}">
                <a16:creationId xmlns:a16="http://schemas.microsoft.com/office/drawing/2014/main" id="{95E81DE3-B101-497C-9140-6C6BC766BF49}"/>
              </a:ext>
            </a:extLst>
          </p:cNvPr>
          <p:cNvGrpSpPr/>
          <p:nvPr/>
        </p:nvGrpSpPr>
        <p:grpSpPr>
          <a:xfrm>
            <a:off x="1007917" y="3701858"/>
            <a:ext cx="7672322" cy="2194791"/>
            <a:chOff x="1007917" y="3701858"/>
            <a:chExt cx="7672322" cy="2194791"/>
          </a:xfrm>
        </p:grpSpPr>
        <p:grpSp>
          <p:nvGrpSpPr>
            <p:cNvPr id="47" name="Group 46">
              <a:extLst>
                <a:ext uri="{FF2B5EF4-FFF2-40B4-BE49-F238E27FC236}">
                  <a16:creationId xmlns:a16="http://schemas.microsoft.com/office/drawing/2014/main" id="{925E2682-29A6-4859-AF34-8904FE2E3F96}"/>
                </a:ext>
              </a:extLst>
            </p:cNvPr>
            <p:cNvGrpSpPr/>
            <p:nvPr/>
          </p:nvGrpSpPr>
          <p:grpSpPr>
            <a:xfrm>
              <a:off x="1007917" y="3701858"/>
              <a:ext cx="6475848" cy="2194791"/>
              <a:chOff x="1007917" y="3701858"/>
              <a:chExt cx="6475848" cy="2194791"/>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007918" y="4229100"/>
                <a:ext cx="6463147"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400" dirty="0" err="1">
                    <a:latin typeface="Sakkal Majalla" panose="02000000000000000000" pitchFamily="2" charset="-78"/>
                    <a:cs typeface="Sakkal Majalla" panose="02000000000000000000" pitchFamily="2" charset="-78"/>
                  </a:rPr>
                  <a:t>وَمَنۡ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أَظۡلَمُ</a:t>
                </a:r>
                <a:r>
                  <a:rPr lang="ar-SA" sz="2400" dirty="0">
                    <a:latin typeface="Sakkal Majalla" panose="02000000000000000000" pitchFamily="2" charset="-78"/>
                    <a:cs typeface="Sakkal Majalla" panose="02000000000000000000" pitchFamily="2" charset="-78"/>
                  </a:rPr>
                  <a:t> مِمَّنِ </a:t>
                </a:r>
                <a:r>
                  <a:rPr lang="ar-SA" sz="2400" dirty="0" err="1">
                    <a:latin typeface="Sakkal Majalla" panose="02000000000000000000" pitchFamily="2" charset="-78"/>
                    <a:cs typeface="Sakkal Majalla" panose="02000000000000000000" pitchFamily="2" charset="-78"/>
                  </a:rPr>
                  <a:t>ٱفۡتَرَىٰ</a:t>
                </a:r>
                <a:r>
                  <a:rPr lang="ar-SA" sz="2400" dirty="0">
                    <a:latin typeface="Sakkal Majalla" panose="02000000000000000000" pitchFamily="2" charset="-78"/>
                    <a:cs typeface="Sakkal Majalla" panose="02000000000000000000" pitchFamily="2" charset="-78"/>
                  </a:rPr>
                  <a:t> عَلَى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كَذِبًا </a:t>
                </a:r>
                <a:r>
                  <a:rPr lang="ar-SA" sz="2400" dirty="0" err="1">
                    <a:latin typeface="Sakkal Majalla" panose="02000000000000000000" pitchFamily="2" charset="-78"/>
                    <a:cs typeface="Sakkal Majalla" panose="02000000000000000000" pitchFamily="2" charset="-78"/>
                  </a:rPr>
                  <a:t>أَوۡ</a:t>
                </a:r>
                <a:r>
                  <a:rPr lang="ar-SA" sz="2400" dirty="0">
                    <a:latin typeface="Sakkal Majalla" panose="02000000000000000000" pitchFamily="2" charset="-78"/>
                    <a:cs typeface="Sakkal Majalla" panose="02000000000000000000" pitchFamily="2" charset="-78"/>
                  </a:rPr>
                  <a:t> كَذَّبَ </a:t>
                </a:r>
                <a:r>
                  <a:rPr lang="ar-SA" sz="2400" dirty="0" err="1">
                    <a:latin typeface="Sakkal Majalla" panose="02000000000000000000" pitchFamily="2" charset="-78"/>
                    <a:cs typeface="Sakkal Majalla" panose="02000000000000000000" pitchFamily="2" charset="-78"/>
                  </a:rPr>
                  <a:t>بِـَٔایَـٰتِهِۦۤۚ</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إِنَّهُۥ</a:t>
                </a:r>
                <a:r>
                  <a:rPr lang="ar-SA" sz="2400" dirty="0">
                    <a:latin typeface="Sakkal Majalla" panose="02000000000000000000" pitchFamily="2" charset="-78"/>
                    <a:cs typeface="Sakkal Majalla" panose="02000000000000000000" pitchFamily="2" charset="-78"/>
                  </a:rPr>
                  <a:t> لَا </a:t>
                </a:r>
                <a:r>
                  <a:rPr lang="ar-SA" sz="2400" dirty="0" err="1">
                    <a:latin typeface="Sakkal Majalla" panose="02000000000000000000" pitchFamily="2" charset="-78"/>
                    <a:cs typeface="Sakkal Majalla" panose="02000000000000000000" pitchFamily="2" charset="-78"/>
                  </a:rPr>
                  <a:t>یُفۡلِحُ</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ٱلظَّـٰلِمُونَ</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007917" y="5169285"/>
                <a:ext cx="6463147"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400" dirty="0" err="1">
                    <a:latin typeface="Sakkal Majalla" panose="02000000000000000000" pitchFamily="2" charset="-78"/>
                    <a:cs typeface="Sakkal Majalla" panose="02000000000000000000" pitchFamily="2" charset="-78"/>
                  </a:rPr>
                  <a:t>فَمَنۡ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أَظۡلَمُ</a:t>
                </a:r>
                <a:r>
                  <a:rPr lang="ar-SA" sz="2400" dirty="0">
                    <a:latin typeface="Sakkal Majalla" panose="02000000000000000000" pitchFamily="2" charset="-78"/>
                    <a:cs typeface="Sakkal Majalla" panose="02000000000000000000" pitchFamily="2" charset="-78"/>
                  </a:rPr>
                  <a:t> مِمَّنِ </a:t>
                </a:r>
                <a:r>
                  <a:rPr lang="ar-SA" sz="2400" dirty="0" err="1">
                    <a:latin typeface="Sakkal Majalla" panose="02000000000000000000" pitchFamily="2" charset="-78"/>
                    <a:cs typeface="Sakkal Majalla" panose="02000000000000000000" pitchFamily="2" charset="-78"/>
                  </a:rPr>
                  <a:t>ٱفۡتَرَىٰ</a:t>
                </a:r>
                <a:r>
                  <a:rPr lang="ar-SA" sz="2400" dirty="0">
                    <a:latin typeface="Sakkal Majalla" panose="02000000000000000000" pitchFamily="2" charset="-78"/>
                    <a:cs typeface="Sakkal Majalla" panose="02000000000000000000" pitchFamily="2" charset="-78"/>
                  </a:rPr>
                  <a:t> عَلَى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كَذِبًا </a:t>
                </a:r>
                <a:r>
                  <a:rPr lang="ar-SA" sz="2400" dirty="0" err="1">
                    <a:latin typeface="Sakkal Majalla" panose="02000000000000000000" pitchFamily="2" charset="-78"/>
                    <a:cs typeface="Sakkal Majalla" panose="02000000000000000000" pitchFamily="2" charset="-78"/>
                  </a:rPr>
                  <a:t>أَوۡ</a:t>
                </a:r>
                <a:r>
                  <a:rPr lang="ar-SA" sz="2400" dirty="0">
                    <a:latin typeface="Sakkal Majalla" panose="02000000000000000000" pitchFamily="2" charset="-78"/>
                    <a:cs typeface="Sakkal Majalla" panose="02000000000000000000" pitchFamily="2" charset="-78"/>
                  </a:rPr>
                  <a:t> كَذَّبَ </a:t>
                </a:r>
                <a:r>
                  <a:rPr lang="ar-SA" sz="2400" dirty="0" err="1">
                    <a:latin typeface="Sakkal Majalla" panose="02000000000000000000" pitchFamily="2" charset="-78"/>
                    <a:cs typeface="Sakkal Majalla" panose="02000000000000000000" pitchFamily="2" charset="-78"/>
                  </a:rPr>
                  <a:t>بِـَٔایَـٰتِهِۦۤۚ</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إِنَّهُۥ</a:t>
                </a:r>
                <a:r>
                  <a:rPr lang="ar-SA" sz="2400" dirty="0">
                    <a:latin typeface="Sakkal Majalla" panose="02000000000000000000" pitchFamily="2" charset="-78"/>
                    <a:cs typeface="Sakkal Majalla" panose="02000000000000000000" pitchFamily="2" charset="-78"/>
                  </a:rPr>
                  <a:t> لَا </a:t>
                </a:r>
                <a:r>
                  <a:rPr lang="ar-SA" sz="2400" dirty="0" err="1">
                    <a:latin typeface="Sakkal Majalla" panose="02000000000000000000" pitchFamily="2" charset="-78"/>
                    <a:cs typeface="Sakkal Majalla" panose="02000000000000000000" pitchFamily="2" charset="-78"/>
                  </a:rPr>
                  <a:t>یُفۡلِحُ</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ٱلۡمُجۡرِمُونَ</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1858"/>
                <a:ext cx="12700" cy="89092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26" name="TextBox 25">
              <a:extLst>
                <a:ext uri="{FF2B5EF4-FFF2-40B4-BE49-F238E27FC236}">
                  <a16:creationId xmlns:a16="http://schemas.microsoft.com/office/drawing/2014/main" id="{38815881-E6AE-4B4E-AF7C-78B375CACD98}"/>
                </a:ext>
              </a:extLst>
            </p:cNvPr>
            <p:cNvSpPr txBox="1"/>
            <p:nvPr/>
          </p:nvSpPr>
          <p:spPr>
            <a:xfrm>
              <a:off x="7834745" y="4420047"/>
              <a:ext cx="845494"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الأنعام</a:t>
              </a:r>
              <a:endParaRPr lang="en-US" dirty="0">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45398AF0-34D9-491B-B096-69754E74628B}"/>
                </a:ext>
              </a:extLst>
            </p:cNvPr>
            <p:cNvSpPr txBox="1"/>
            <p:nvPr/>
          </p:nvSpPr>
          <p:spPr>
            <a:xfrm>
              <a:off x="7834744" y="5348301"/>
              <a:ext cx="845490"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يونس</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719580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الزمر/ الجاثية</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605592" y="1872318"/>
            <a:ext cx="2199038" cy="2547729"/>
            <a:chOff x="8601963" y="2315279"/>
            <a:chExt cx="2199038" cy="2547729"/>
          </a:xfrm>
        </p:grpSpPr>
        <p:sp>
          <p:nvSpPr>
            <p:cNvPr id="8" name="Oval 7">
              <a:extLst>
                <a:ext uri="{FF2B5EF4-FFF2-40B4-BE49-F238E27FC236}">
                  <a16:creationId xmlns:a16="http://schemas.microsoft.com/office/drawing/2014/main" id="{FE607394-4D01-4B11-89E8-6DD06471DA78}"/>
                </a:ext>
              </a:extLst>
            </p:cNvPr>
            <p:cNvSpPr/>
            <p:nvPr/>
          </p:nvSpPr>
          <p:spPr>
            <a:xfrm>
              <a:off x="8601963" y="2315279"/>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الكسب</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7"/>
              <a:endCxn id="8" idx="6"/>
            </p:cNvCxnSpPr>
            <p:nvPr/>
          </p:nvCxnSpPr>
          <p:spPr>
            <a:xfrm rot="16200000" flipV="1">
              <a:off x="9180959" y="3242966"/>
              <a:ext cx="2038575" cy="120150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007917" y="3288916"/>
            <a:ext cx="8834192" cy="1131131"/>
            <a:chOff x="1007917" y="3288916"/>
            <a:chExt cx="8834192" cy="1131131"/>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007917" y="3288916"/>
              <a:ext cx="6463148" cy="8258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كثرة دوران </a:t>
              </a:r>
              <a:r>
                <a:rPr lang="ar-SA" sz="2800" dirty="0">
                  <a:solidFill>
                    <a:schemeClr val="tx1"/>
                  </a:solidFill>
                  <a:latin typeface="Sakkal Majalla" panose="02000000000000000000" pitchFamily="2" charset="-78"/>
                  <a:cs typeface="Sakkal Majalla" panose="02000000000000000000" pitchFamily="2" charset="-78"/>
                </a:rPr>
                <a:t>(الكسب)</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الزمر</a:t>
              </a:r>
              <a:r>
                <a:rPr lang="ar-SA" sz="2800" dirty="0">
                  <a:latin typeface="Sakkal Majalla" panose="02000000000000000000" pitchFamily="2" charset="-78"/>
                  <a:cs typeface="Sakkal Majalla" panose="02000000000000000000" pitchFamily="2" charset="-78"/>
                </a:rPr>
                <a:t> وما اشتق منها</a:t>
              </a:r>
            </a:p>
            <a:p>
              <a:pPr algn="ctr" rtl="1"/>
              <a:r>
                <a:rPr lang="ar-SA" sz="2800" dirty="0">
                  <a:latin typeface="Sakkal Majalla" panose="02000000000000000000" pitchFamily="2" charset="-78"/>
                  <a:cs typeface="Sakkal Majalla" panose="02000000000000000000" pitchFamily="2" charset="-78"/>
                </a:rPr>
                <a:t>و</a:t>
              </a:r>
              <a:r>
                <a:rPr lang="ar-SA" sz="2800" dirty="0">
                  <a:solidFill>
                    <a:schemeClr val="tx1"/>
                  </a:solidFill>
                  <a:latin typeface="Sakkal Majalla" panose="02000000000000000000" pitchFamily="2" charset="-78"/>
                  <a:cs typeface="Sakkal Majalla" panose="02000000000000000000" pitchFamily="2" charset="-78"/>
                </a:rPr>
                <a:t>(العمل) </a:t>
              </a:r>
              <a:r>
                <a:rPr lang="ar-SA" sz="2800" dirty="0">
                  <a:latin typeface="Sakkal Majalla" panose="02000000000000000000" pitchFamily="2" charset="-78"/>
                  <a:cs typeface="Sakkal Majalla" panose="02000000000000000000" pitchFamily="2" charset="-78"/>
                </a:rPr>
                <a:t>وما اشتق منها في </a:t>
              </a:r>
              <a:r>
                <a:rPr lang="ar-SA" sz="2800" dirty="0">
                  <a:solidFill>
                    <a:schemeClr val="tx1"/>
                  </a:solidFill>
                  <a:latin typeface="Sakkal Majalla" panose="02000000000000000000" pitchFamily="2" charset="-78"/>
                  <a:cs typeface="Sakkal Majalla" panose="02000000000000000000" pitchFamily="2" charset="-78"/>
                </a:rPr>
                <a:t>الجاثية</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7493" y="2875431"/>
              <a:ext cx="718189"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15" name="Group 14">
            <a:extLst>
              <a:ext uri="{FF2B5EF4-FFF2-40B4-BE49-F238E27FC236}">
                <a16:creationId xmlns:a16="http://schemas.microsoft.com/office/drawing/2014/main" id="{DB0341A9-37DD-4D8A-98EE-2B558E15396F}"/>
              </a:ext>
            </a:extLst>
          </p:cNvPr>
          <p:cNvGrpSpPr/>
          <p:nvPr/>
        </p:nvGrpSpPr>
        <p:grpSpPr>
          <a:xfrm>
            <a:off x="6309201" y="2252873"/>
            <a:ext cx="4014169" cy="1976227"/>
            <a:chOff x="8146472" y="2524991"/>
            <a:chExt cx="4014169" cy="1976227"/>
          </a:xfrm>
        </p:grpSpPr>
        <p:sp>
          <p:nvSpPr>
            <p:cNvPr id="16" name="Oval 15">
              <a:extLst>
                <a:ext uri="{FF2B5EF4-FFF2-40B4-BE49-F238E27FC236}">
                  <a16:creationId xmlns:a16="http://schemas.microsoft.com/office/drawing/2014/main" id="{960686D8-1851-4270-88FD-BEC3E4F8E227}"/>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العمل</a:t>
              </a:r>
              <a:endParaRPr lang="en-US" dirty="0">
                <a:latin typeface="Sakkal Majalla" panose="02000000000000000000" pitchFamily="2" charset="-78"/>
                <a:cs typeface="Sakkal Majalla" panose="02000000000000000000" pitchFamily="2" charset="-78"/>
              </a:endParaRPr>
            </a:p>
          </p:txBody>
        </p:sp>
        <p:cxnSp>
          <p:nvCxnSpPr>
            <p:cNvPr id="17" name="Connector: Curved 16">
              <a:extLst>
                <a:ext uri="{FF2B5EF4-FFF2-40B4-BE49-F238E27FC236}">
                  <a16:creationId xmlns:a16="http://schemas.microsoft.com/office/drawing/2014/main" id="{BF740FFE-0DCF-4F7C-AAE7-3A99FF12A545}"/>
                </a:ext>
              </a:extLst>
            </p:cNvPr>
            <p:cNvCxnSpPr>
              <a:cxnSpLocks/>
              <a:stCxn id="7" idx="0"/>
              <a:endCxn id="16" idx="6"/>
            </p:cNvCxnSpPr>
            <p:nvPr/>
          </p:nvCxnSpPr>
          <p:spPr>
            <a:xfrm rot="16200000" flipV="1">
              <a:off x="9918784" y="2259362"/>
              <a:ext cx="1467073" cy="301664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27" name="Group 26">
            <a:extLst>
              <a:ext uri="{FF2B5EF4-FFF2-40B4-BE49-F238E27FC236}">
                <a16:creationId xmlns:a16="http://schemas.microsoft.com/office/drawing/2014/main" id="{95E81DE3-B101-497C-9140-6C6BC766BF49}"/>
              </a:ext>
            </a:extLst>
          </p:cNvPr>
          <p:cNvGrpSpPr/>
          <p:nvPr/>
        </p:nvGrpSpPr>
        <p:grpSpPr>
          <a:xfrm>
            <a:off x="1007917" y="3701858"/>
            <a:ext cx="7672322" cy="2194791"/>
            <a:chOff x="1007917" y="3701858"/>
            <a:chExt cx="7672322" cy="2194791"/>
          </a:xfrm>
        </p:grpSpPr>
        <p:grpSp>
          <p:nvGrpSpPr>
            <p:cNvPr id="47" name="Group 46">
              <a:extLst>
                <a:ext uri="{FF2B5EF4-FFF2-40B4-BE49-F238E27FC236}">
                  <a16:creationId xmlns:a16="http://schemas.microsoft.com/office/drawing/2014/main" id="{925E2682-29A6-4859-AF34-8904FE2E3F96}"/>
                </a:ext>
              </a:extLst>
            </p:cNvPr>
            <p:cNvGrpSpPr/>
            <p:nvPr/>
          </p:nvGrpSpPr>
          <p:grpSpPr>
            <a:xfrm>
              <a:off x="1007917" y="3701858"/>
              <a:ext cx="6475848" cy="2194791"/>
              <a:chOff x="1007917" y="3701858"/>
              <a:chExt cx="6475848" cy="2194791"/>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007918" y="4229100"/>
                <a:ext cx="6463147"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وَبَدَا </a:t>
                </a:r>
                <a:r>
                  <a:rPr lang="ar-SA" sz="2800" dirty="0" err="1">
                    <a:latin typeface="Sakkal Majalla" panose="02000000000000000000" pitchFamily="2" charset="-78"/>
                    <a:cs typeface="Sakkal Majalla" panose="02000000000000000000" pitchFamily="2" charset="-78"/>
                  </a:rPr>
                  <a:t>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سَیِّـَٔاتُ</a:t>
                </a:r>
                <a:r>
                  <a:rPr lang="ar-SA" sz="2800" dirty="0">
                    <a:latin typeface="Sakkal Majalla" panose="02000000000000000000" pitchFamily="2" charset="-78"/>
                    <a:cs typeface="Sakkal Majalla" panose="02000000000000000000" pitchFamily="2" charset="-78"/>
                  </a:rPr>
                  <a:t> مَا </a:t>
                </a:r>
                <a:r>
                  <a:rPr lang="ar-SA" sz="2800" dirty="0">
                    <a:solidFill>
                      <a:schemeClr val="tx1"/>
                    </a:solidFill>
                    <a:latin typeface="Sakkal Majalla" panose="02000000000000000000" pitchFamily="2" charset="-78"/>
                    <a:cs typeface="Sakkal Majalla" panose="02000000000000000000" pitchFamily="2" charset="-78"/>
                  </a:rPr>
                  <a:t>كَسَبُوا۟</a:t>
                </a:r>
                <a:r>
                  <a:rPr lang="ar-SA" sz="2800" dirty="0">
                    <a:latin typeface="Sakkal Majalla" panose="02000000000000000000" pitchFamily="2" charset="-78"/>
                    <a:cs typeface="Sakkal Majalla" panose="02000000000000000000" pitchFamily="2" charset="-78"/>
                  </a:rPr>
                  <a:t> وَحَاقَ بِهِم مَّا كَانُوا۟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یَسۡتَهۡزِءُونَ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007917" y="5169285"/>
                <a:ext cx="6463147"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وَبَدَا </a:t>
                </a:r>
                <a:r>
                  <a:rPr lang="ar-SA" sz="2800" dirty="0" err="1">
                    <a:latin typeface="Sakkal Majalla" panose="02000000000000000000" pitchFamily="2" charset="-78"/>
                    <a:cs typeface="Sakkal Majalla" panose="02000000000000000000" pitchFamily="2" charset="-78"/>
                  </a:rPr>
                  <a:t>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سَیِّـَٔاتُ</a:t>
                </a:r>
                <a:r>
                  <a:rPr lang="ar-SA" sz="2800" dirty="0">
                    <a:latin typeface="Sakkal Majalla" panose="02000000000000000000" pitchFamily="2" charset="-78"/>
                    <a:cs typeface="Sakkal Majalla" panose="02000000000000000000" pitchFamily="2" charset="-78"/>
                  </a:rPr>
                  <a:t> مَا </a:t>
                </a:r>
                <a:r>
                  <a:rPr lang="ar-SA" sz="2800" dirty="0">
                    <a:solidFill>
                      <a:schemeClr val="tx1"/>
                    </a:solidFill>
                    <a:latin typeface="Sakkal Majalla" panose="02000000000000000000" pitchFamily="2" charset="-78"/>
                    <a:cs typeface="Sakkal Majalla" panose="02000000000000000000" pitchFamily="2" charset="-78"/>
                  </a:rPr>
                  <a:t>عَمِلُوا۟</a:t>
                </a:r>
                <a:r>
                  <a:rPr lang="ar-SA" sz="2800" dirty="0">
                    <a:latin typeface="Sakkal Majalla" panose="02000000000000000000" pitchFamily="2" charset="-78"/>
                    <a:cs typeface="Sakkal Majalla" panose="02000000000000000000" pitchFamily="2" charset="-78"/>
                  </a:rPr>
                  <a:t> وَحَاقَ بِهِم مَّا كَانُوا۟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یَسۡتَهۡزِءُونَ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1858"/>
                <a:ext cx="12700" cy="89092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26" name="TextBox 25">
              <a:extLst>
                <a:ext uri="{FF2B5EF4-FFF2-40B4-BE49-F238E27FC236}">
                  <a16:creationId xmlns:a16="http://schemas.microsoft.com/office/drawing/2014/main" id="{38815881-E6AE-4B4E-AF7C-78B375CACD98}"/>
                </a:ext>
              </a:extLst>
            </p:cNvPr>
            <p:cNvSpPr txBox="1"/>
            <p:nvPr/>
          </p:nvSpPr>
          <p:spPr>
            <a:xfrm>
              <a:off x="7834745" y="4420047"/>
              <a:ext cx="845494"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الزمر</a:t>
              </a:r>
              <a:endParaRPr lang="en-US" dirty="0">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45398AF0-34D9-491B-B096-69754E74628B}"/>
                </a:ext>
              </a:extLst>
            </p:cNvPr>
            <p:cNvSpPr txBox="1"/>
            <p:nvPr/>
          </p:nvSpPr>
          <p:spPr>
            <a:xfrm>
              <a:off x="7834744" y="5348301"/>
              <a:ext cx="845490"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الجاثية</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98438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القصص</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الزينة</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543299"/>
            <a:ext cx="8546705" cy="876748"/>
            <a:chOff x="1295403" y="3543299"/>
            <a:chExt cx="8546705" cy="876748"/>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543299"/>
              <a:ext cx="6175662"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تكرر لفظ </a:t>
              </a:r>
              <a:r>
                <a:rPr lang="ar-SA" sz="2800" dirty="0">
                  <a:solidFill>
                    <a:schemeClr val="tx1"/>
                  </a:solidFill>
                  <a:latin typeface="Sakkal Majalla" panose="02000000000000000000" pitchFamily="2" charset="-78"/>
                  <a:cs typeface="Sakkal Majalla" panose="02000000000000000000" pitchFamily="2" charset="-78"/>
                </a:rPr>
                <a:t>الزينة</a:t>
              </a:r>
              <a:r>
                <a:rPr lang="ar-SA" sz="2800" dirty="0">
                  <a:latin typeface="Sakkal Majalla" panose="02000000000000000000" pitchFamily="2" charset="-78"/>
                  <a:cs typeface="Sakkal Majalla" panose="02000000000000000000" pitchFamily="2" charset="-78"/>
                </a:rPr>
                <a:t> في القصص وما اشتق منها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61088" y="2939026"/>
              <a:ext cx="59099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D789AF54-9AB6-44B2-B8FC-F94145C6CACB}"/>
              </a:ext>
            </a:extLst>
          </p:cNvPr>
          <p:cNvGrpSpPr/>
          <p:nvPr/>
        </p:nvGrpSpPr>
        <p:grpSpPr>
          <a:xfrm>
            <a:off x="1295402" y="3829049"/>
            <a:ext cx="7384837" cy="2067600"/>
            <a:chOff x="1295402" y="3829049"/>
            <a:chExt cx="7384837" cy="2067600"/>
          </a:xfrm>
        </p:grpSpPr>
        <p:grpSp>
          <p:nvGrpSpPr>
            <p:cNvPr id="47" name="Group 46">
              <a:extLst>
                <a:ext uri="{FF2B5EF4-FFF2-40B4-BE49-F238E27FC236}">
                  <a16:creationId xmlns:a16="http://schemas.microsoft.com/office/drawing/2014/main" id="{925E2682-29A6-4859-AF34-8904FE2E3F96}"/>
                </a:ext>
              </a:extLst>
            </p:cNvPr>
            <p:cNvGrpSpPr/>
            <p:nvPr/>
          </p:nvGrpSpPr>
          <p:grpSpPr>
            <a:xfrm>
              <a:off x="1295402" y="3829049"/>
              <a:ext cx="6188363" cy="2067600"/>
              <a:chOff x="1295402" y="3829049"/>
              <a:chExt cx="6188363" cy="206760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أُوتِیتُم</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فَمَتَـٰعُ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ٱلۡحَیَوٰةِ</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ٱلدُّنۡیَاۚ</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أُوتِیتُم</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فَمَتَـٰعُ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ٱلۡحَیَوٰةِ</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ٱلدُّنۡیَا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وَزِینَتُهَاۚ</a:t>
                </a:r>
                <a:r>
                  <a:rPr lang="ar-SA" sz="2800" dirty="0">
                    <a:solidFill>
                      <a:schemeClr val="tx1"/>
                    </a:solidFill>
                    <a:latin typeface="Sakkal Majalla" panose="02000000000000000000" pitchFamily="2" charset="-78"/>
                    <a:cs typeface="Sakkal Majalla" panose="02000000000000000000" pitchFamily="2" charset="-78"/>
                  </a:rPr>
                  <a:t> </a:t>
                </a:r>
                <a:endParaRPr lang="en-US" sz="2800" dirty="0">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829049"/>
                <a:ext cx="12700" cy="76373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5" name="TextBox 14">
              <a:extLst>
                <a:ext uri="{FF2B5EF4-FFF2-40B4-BE49-F238E27FC236}">
                  <a16:creationId xmlns:a16="http://schemas.microsoft.com/office/drawing/2014/main" id="{BEB9B7CF-CFAA-40D4-975A-A5061663B760}"/>
                </a:ext>
              </a:extLst>
            </p:cNvPr>
            <p:cNvSpPr txBox="1"/>
            <p:nvPr/>
          </p:nvSpPr>
          <p:spPr>
            <a:xfrm>
              <a:off x="7834745" y="4420047"/>
              <a:ext cx="845494"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الشورى</a:t>
              </a:r>
              <a:endParaRPr lang="en-US"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F195F3FF-C4A5-4E76-98DF-007DB952C5AB}"/>
                </a:ext>
              </a:extLst>
            </p:cNvPr>
            <p:cNvSpPr txBox="1"/>
            <p:nvPr/>
          </p:nvSpPr>
          <p:spPr>
            <a:xfrm>
              <a:off x="7834744" y="5348301"/>
              <a:ext cx="845490"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القصص</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0361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يونس</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القسط</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543299"/>
            <a:ext cx="8546705" cy="876748"/>
            <a:chOff x="1295403" y="3543299"/>
            <a:chExt cx="8546705" cy="876748"/>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543299"/>
              <a:ext cx="6175662"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تكرر لفظ </a:t>
              </a:r>
              <a:r>
                <a:rPr lang="ar-SA" sz="2800" dirty="0">
                  <a:solidFill>
                    <a:schemeClr val="tx1"/>
                  </a:solidFill>
                  <a:latin typeface="Sakkal Majalla" panose="02000000000000000000" pitchFamily="2" charset="-78"/>
                  <a:cs typeface="Sakkal Majalla" panose="02000000000000000000" pitchFamily="2" charset="-78"/>
                </a:rPr>
                <a:t>القسط</a:t>
              </a:r>
              <a:r>
                <a:rPr lang="ar-SA" sz="2800" dirty="0">
                  <a:latin typeface="Sakkal Majalla" panose="02000000000000000000" pitchFamily="2" charset="-78"/>
                  <a:cs typeface="Sakkal Majalla" panose="02000000000000000000" pitchFamily="2" charset="-78"/>
                </a:rPr>
                <a:t> في يونس وما اشتق منها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61088" y="2939026"/>
              <a:ext cx="59099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D789AF54-9AB6-44B2-B8FC-F94145C6CACB}"/>
              </a:ext>
            </a:extLst>
          </p:cNvPr>
          <p:cNvGrpSpPr/>
          <p:nvPr/>
        </p:nvGrpSpPr>
        <p:grpSpPr>
          <a:xfrm>
            <a:off x="1295402" y="3829049"/>
            <a:ext cx="7384837" cy="2067600"/>
            <a:chOff x="1295402" y="3829049"/>
            <a:chExt cx="7384837" cy="2067600"/>
          </a:xfrm>
        </p:grpSpPr>
        <p:grpSp>
          <p:nvGrpSpPr>
            <p:cNvPr id="47" name="Group 46">
              <a:extLst>
                <a:ext uri="{FF2B5EF4-FFF2-40B4-BE49-F238E27FC236}">
                  <a16:creationId xmlns:a16="http://schemas.microsoft.com/office/drawing/2014/main" id="{925E2682-29A6-4859-AF34-8904FE2E3F96}"/>
                </a:ext>
              </a:extLst>
            </p:cNvPr>
            <p:cNvGrpSpPr/>
            <p:nvPr/>
          </p:nvGrpSpPr>
          <p:grpSpPr>
            <a:xfrm>
              <a:off x="1295402" y="3829049"/>
              <a:ext cx="6188363" cy="2067600"/>
              <a:chOff x="1295402" y="3829049"/>
              <a:chExt cx="6188363" cy="206760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قُضِیَ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بَیۡنَهُم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بِٱلۡقِسۡطِ</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وَهُمۡ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یُظۡلَمُونَ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وَقُضِیَ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بَیۡنَهُم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بِٱلۡحَقِّ</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وَهُمۡ</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یُظۡلَمُونَ</a:t>
                </a:r>
                <a:endParaRPr lang="en-US" sz="2800" dirty="0">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829049"/>
                <a:ext cx="12700" cy="76373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5" name="TextBox 14">
              <a:extLst>
                <a:ext uri="{FF2B5EF4-FFF2-40B4-BE49-F238E27FC236}">
                  <a16:creationId xmlns:a16="http://schemas.microsoft.com/office/drawing/2014/main" id="{BEB9B7CF-CFAA-40D4-975A-A5061663B760}"/>
                </a:ext>
              </a:extLst>
            </p:cNvPr>
            <p:cNvSpPr txBox="1"/>
            <p:nvPr/>
          </p:nvSpPr>
          <p:spPr>
            <a:xfrm>
              <a:off x="7834745" y="4420047"/>
              <a:ext cx="845494"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يونس</a:t>
              </a:r>
              <a:endParaRPr lang="en-US"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F195F3FF-C4A5-4E76-98DF-007DB952C5AB}"/>
                </a:ext>
              </a:extLst>
            </p:cNvPr>
            <p:cNvSpPr txBox="1"/>
            <p:nvPr/>
          </p:nvSpPr>
          <p:spPr>
            <a:xfrm>
              <a:off x="7834744" y="5348301"/>
              <a:ext cx="845490"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الزمر</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21643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الزخرف</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جعل</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543299"/>
            <a:ext cx="8546705" cy="876748"/>
            <a:chOff x="1295403" y="3543299"/>
            <a:chExt cx="8546705" cy="876748"/>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543299"/>
              <a:ext cx="6175662"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تكرر لفظ </a:t>
              </a:r>
              <a:r>
                <a:rPr lang="ar-SA" sz="2800" dirty="0">
                  <a:solidFill>
                    <a:schemeClr val="tx1"/>
                  </a:solidFill>
                  <a:latin typeface="Sakkal Majalla" panose="02000000000000000000" pitchFamily="2" charset="-78"/>
                  <a:cs typeface="Sakkal Majalla" panose="02000000000000000000" pitchFamily="2" charset="-78"/>
                </a:rPr>
                <a:t>جعل</a:t>
              </a:r>
              <a:r>
                <a:rPr lang="ar-SA" sz="2800" dirty="0">
                  <a:latin typeface="Sakkal Majalla" panose="02000000000000000000" pitchFamily="2" charset="-78"/>
                  <a:cs typeface="Sakkal Majalla" panose="02000000000000000000" pitchFamily="2" charset="-78"/>
                </a:rPr>
                <a:t> في الزخرف وما اشتق منها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61088" y="2939026"/>
              <a:ext cx="59099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D789AF54-9AB6-44B2-B8FC-F94145C6CACB}"/>
              </a:ext>
            </a:extLst>
          </p:cNvPr>
          <p:cNvGrpSpPr/>
          <p:nvPr/>
        </p:nvGrpSpPr>
        <p:grpSpPr>
          <a:xfrm>
            <a:off x="1295402" y="3829049"/>
            <a:ext cx="7384837" cy="2067600"/>
            <a:chOff x="1295402" y="3829049"/>
            <a:chExt cx="7384837" cy="2067600"/>
          </a:xfrm>
        </p:grpSpPr>
        <p:grpSp>
          <p:nvGrpSpPr>
            <p:cNvPr id="47" name="Group 46">
              <a:extLst>
                <a:ext uri="{FF2B5EF4-FFF2-40B4-BE49-F238E27FC236}">
                  <a16:creationId xmlns:a16="http://schemas.microsoft.com/office/drawing/2014/main" id="{925E2682-29A6-4859-AF34-8904FE2E3F96}"/>
                </a:ext>
              </a:extLst>
            </p:cNvPr>
            <p:cNvGrpSpPr/>
            <p:nvPr/>
          </p:nvGrpSpPr>
          <p:grpSpPr>
            <a:xfrm>
              <a:off x="1295402" y="3829049"/>
              <a:ext cx="6188363" cy="2067600"/>
              <a:chOff x="1295402" y="3829049"/>
              <a:chExt cx="6188363" cy="206760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جَعَلَ لَكُمُ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مَهۡدࣰا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وَسَلَكَ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سُبُلࣰا</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جَعَلَ لَكُمُ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مَهۡدࣰا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وَجَعَلَ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سُبُلࣰا</a:t>
                </a:r>
                <a:endParaRPr lang="en-US" sz="2800" dirty="0">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829049"/>
                <a:ext cx="12700" cy="76373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5" name="TextBox 14">
              <a:extLst>
                <a:ext uri="{FF2B5EF4-FFF2-40B4-BE49-F238E27FC236}">
                  <a16:creationId xmlns:a16="http://schemas.microsoft.com/office/drawing/2014/main" id="{BEB9B7CF-CFAA-40D4-975A-A5061663B760}"/>
                </a:ext>
              </a:extLst>
            </p:cNvPr>
            <p:cNvSpPr txBox="1"/>
            <p:nvPr/>
          </p:nvSpPr>
          <p:spPr>
            <a:xfrm>
              <a:off x="7834745" y="4420047"/>
              <a:ext cx="845494"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طه</a:t>
              </a:r>
              <a:endParaRPr lang="en-US"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F195F3FF-C4A5-4E76-98DF-007DB952C5AB}"/>
                </a:ext>
              </a:extLst>
            </p:cNvPr>
            <p:cNvSpPr txBox="1"/>
            <p:nvPr/>
          </p:nvSpPr>
          <p:spPr>
            <a:xfrm>
              <a:off x="7834744" y="5348301"/>
              <a:ext cx="845490"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الزخرف</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644800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يوسف</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العلم/ العمل</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543299"/>
            <a:ext cx="8546705" cy="876748"/>
            <a:chOff x="1295403" y="3543299"/>
            <a:chExt cx="8546705" cy="876748"/>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543299"/>
              <a:ext cx="6175662"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تكرر لفظ </a:t>
              </a:r>
              <a:r>
                <a:rPr lang="ar-SA" sz="2800" dirty="0">
                  <a:solidFill>
                    <a:schemeClr val="tx1"/>
                  </a:solidFill>
                  <a:latin typeface="Sakkal Majalla" panose="02000000000000000000" pitchFamily="2" charset="-78"/>
                  <a:cs typeface="Sakkal Majalla" panose="02000000000000000000" pitchFamily="2" charset="-78"/>
                </a:rPr>
                <a:t>العلم/العمل</a:t>
              </a:r>
              <a:r>
                <a:rPr lang="ar-SA" sz="2800" dirty="0">
                  <a:latin typeface="Sakkal Majalla" panose="02000000000000000000" pitchFamily="2" charset="-78"/>
                  <a:cs typeface="Sakkal Majalla" panose="02000000000000000000" pitchFamily="2" charset="-78"/>
                </a:rPr>
                <a:t> في يوسف وما اشتق منها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61088" y="2939026"/>
              <a:ext cx="59099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D789AF54-9AB6-44B2-B8FC-F94145C6CACB}"/>
              </a:ext>
            </a:extLst>
          </p:cNvPr>
          <p:cNvGrpSpPr/>
          <p:nvPr/>
        </p:nvGrpSpPr>
        <p:grpSpPr>
          <a:xfrm>
            <a:off x="1295402" y="3829049"/>
            <a:ext cx="7384837" cy="2067600"/>
            <a:chOff x="1295402" y="3829049"/>
            <a:chExt cx="7384837" cy="2067600"/>
          </a:xfrm>
        </p:grpSpPr>
        <p:grpSp>
          <p:nvGrpSpPr>
            <p:cNvPr id="47" name="Group 46">
              <a:extLst>
                <a:ext uri="{FF2B5EF4-FFF2-40B4-BE49-F238E27FC236}">
                  <a16:creationId xmlns:a16="http://schemas.microsoft.com/office/drawing/2014/main" id="{925E2682-29A6-4859-AF34-8904FE2E3F96}"/>
                </a:ext>
              </a:extLst>
            </p:cNvPr>
            <p:cNvGrpSpPr/>
            <p:nvPr/>
          </p:nvGrpSpPr>
          <p:grpSpPr>
            <a:xfrm>
              <a:off x="1295402" y="3829049"/>
              <a:ext cx="6188363" cy="2067600"/>
              <a:chOff x="1295402" y="3829049"/>
              <a:chExt cx="6188363" cy="206760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ربك </a:t>
                </a:r>
                <a:r>
                  <a:rPr lang="ar-SA" sz="2800" dirty="0">
                    <a:solidFill>
                      <a:schemeClr val="tx1"/>
                    </a:solidFill>
                    <a:latin typeface="Sakkal Majalla" panose="02000000000000000000" pitchFamily="2" charset="-78"/>
                    <a:cs typeface="Sakkal Majalla" panose="02000000000000000000" pitchFamily="2" charset="-78"/>
                  </a:rPr>
                  <a:t>عليمٌ</a:t>
                </a:r>
                <a:r>
                  <a:rPr lang="ar-SA" sz="2800" dirty="0">
                    <a:latin typeface="Sakkal Majalla" panose="02000000000000000000" pitchFamily="2" charset="-78"/>
                    <a:cs typeface="Sakkal Majalla" panose="02000000000000000000" pitchFamily="2" charset="-78"/>
                  </a:rPr>
                  <a:t> حكيم</a:t>
                </a:r>
              </a:p>
              <a:p>
                <a:pPr algn="ctr" rtl="1"/>
                <a:r>
                  <a:rPr lang="ar-SA" sz="2800" dirty="0">
                    <a:latin typeface="Sakkal Majalla" panose="02000000000000000000" pitchFamily="2" charset="-78"/>
                    <a:cs typeface="Sakkal Majalla" panose="02000000000000000000" pitchFamily="2" charset="-78"/>
                  </a:rPr>
                  <a:t>إنه هو </a:t>
                </a:r>
                <a:r>
                  <a:rPr lang="ar-SA" sz="2800" dirty="0">
                    <a:solidFill>
                      <a:schemeClr val="tx1"/>
                    </a:solidFill>
                    <a:latin typeface="Sakkal Majalla" panose="02000000000000000000" pitchFamily="2" charset="-78"/>
                    <a:cs typeface="Sakkal Majalla" panose="02000000000000000000" pitchFamily="2" charset="-78"/>
                  </a:rPr>
                  <a:t>العليم</a:t>
                </a:r>
                <a:r>
                  <a:rPr lang="ar-SA" sz="2800" dirty="0">
                    <a:latin typeface="Sakkal Majalla" panose="02000000000000000000" pitchFamily="2" charset="-78"/>
                    <a:cs typeface="Sakkal Majalla" panose="02000000000000000000" pitchFamily="2" charset="-78"/>
                  </a:rPr>
                  <a:t> الحكيم</a:t>
                </a:r>
                <a:endParaRPr lang="en-US" sz="2800" dirty="0">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والله عليم بما </a:t>
                </a:r>
                <a:r>
                  <a:rPr lang="ar-SA" sz="2800" dirty="0">
                    <a:solidFill>
                      <a:schemeClr val="tx1"/>
                    </a:solidFill>
                    <a:latin typeface="Sakkal Majalla" panose="02000000000000000000" pitchFamily="2" charset="-78"/>
                    <a:cs typeface="Sakkal Majalla" panose="02000000000000000000" pitchFamily="2" charset="-78"/>
                  </a:rPr>
                  <a:t>يعملون</a:t>
                </a:r>
              </a:p>
              <a:p>
                <a:pPr algn="ctr" rtl="1"/>
                <a:r>
                  <a:rPr lang="ar-SA" sz="2800" dirty="0">
                    <a:latin typeface="Sakkal Majalla" panose="02000000000000000000" pitchFamily="2" charset="-78"/>
                    <a:cs typeface="Sakkal Majalla" panose="02000000000000000000" pitchFamily="2" charset="-78"/>
                  </a:rPr>
                  <a:t>فلا تبتئس بما كانوا </a:t>
                </a:r>
                <a:r>
                  <a:rPr lang="ar-SA" sz="2800" dirty="0">
                    <a:solidFill>
                      <a:schemeClr val="tx1"/>
                    </a:solidFill>
                    <a:latin typeface="Sakkal Majalla" panose="02000000000000000000" pitchFamily="2" charset="-78"/>
                    <a:cs typeface="Sakkal Majalla" panose="02000000000000000000" pitchFamily="2" charset="-78"/>
                  </a:rPr>
                  <a:t>يعملون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829049"/>
                <a:ext cx="12700" cy="76373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5" name="TextBox 14">
              <a:extLst>
                <a:ext uri="{FF2B5EF4-FFF2-40B4-BE49-F238E27FC236}">
                  <a16:creationId xmlns:a16="http://schemas.microsoft.com/office/drawing/2014/main" id="{BEB9B7CF-CFAA-40D4-975A-A5061663B760}"/>
                </a:ext>
              </a:extLst>
            </p:cNvPr>
            <p:cNvSpPr txBox="1"/>
            <p:nvPr/>
          </p:nvSpPr>
          <p:spPr>
            <a:xfrm>
              <a:off x="7834745" y="4420047"/>
              <a:ext cx="845494"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يوسف</a:t>
              </a:r>
              <a:endParaRPr lang="en-US"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F195F3FF-C4A5-4E76-98DF-007DB952C5AB}"/>
                </a:ext>
              </a:extLst>
            </p:cNvPr>
            <p:cNvSpPr txBox="1"/>
            <p:nvPr/>
          </p:nvSpPr>
          <p:spPr>
            <a:xfrm>
              <a:off x="7834744" y="5348301"/>
              <a:ext cx="845490" cy="369332"/>
            </a:xfrm>
            <a:prstGeom prst="rect">
              <a:avLst/>
            </a:prstGeom>
            <a:noFill/>
          </p:spPr>
          <p:txBody>
            <a:bodyPr wrap="square" rtlCol="0">
              <a:spAutoFit/>
            </a:bodyPr>
            <a:lstStyle/>
            <a:p>
              <a:pPr rtl="1"/>
              <a:r>
                <a:rPr lang="ar-SA" dirty="0">
                  <a:latin typeface="Sakkal Majalla" panose="02000000000000000000" pitchFamily="2" charset="-78"/>
                  <a:cs typeface="Sakkal Majalla" panose="02000000000000000000" pitchFamily="2" charset="-78"/>
                </a:rPr>
                <a:t>يوسف</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591119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كثرة الدوران للكلمة أو الجملة في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الجملة المتكررة </a:t>
            </a:r>
            <a:r>
              <a:rPr lang="ar-SA">
                <a:latin typeface="Sakkal Majalla" panose="02000000000000000000" pitchFamily="2" charset="-78"/>
                <a:cs typeface="Sakkal Majalla" panose="02000000000000000000" pitchFamily="2" charset="-78"/>
              </a:rPr>
              <a:t>في السورة الواحدة</a:t>
            </a:r>
            <a:endParaRPr lang="en-US"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7959436" y="2452255"/>
            <a:ext cx="2363934" cy="1776845"/>
            <a:chOff x="7959436" y="2452255"/>
            <a:chExt cx="2363934" cy="1776845"/>
          </a:xfrm>
        </p:grpSpPr>
        <p:sp>
          <p:nvSpPr>
            <p:cNvPr id="8" name="Oval 7">
              <a:extLst>
                <a:ext uri="{FF2B5EF4-FFF2-40B4-BE49-F238E27FC236}">
                  <a16:creationId xmlns:a16="http://schemas.microsoft.com/office/drawing/2014/main" id="{FE607394-4D01-4B11-89E8-6DD06471DA78}"/>
                </a:ext>
              </a:extLst>
            </p:cNvPr>
            <p:cNvSpPr/>
            <p:nvPr/>
          </p:nvSpPr>
          <p:spPr>
            <a:xfrm>
              <a:off x="7959436" y="2452255"/>
              <a:ext cx="1371600" cy="1163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الأنعام</a:t>
              </a:r>
            </a:p>
            <a:p>
              <a:pPr algn="ctr"/>
              <a:r>
                <a:rPr lang="ar-SA" dirty="0">
                  <a:latin typeface="Sakkal Majalla" panose="02000000000000000000" pitchFamily="2" charset="-78"/>
                  <a:cs typeface="Sakkal Majalla" panose="02000000000000000000" pitchFamily="2" charset="-78"/>
                </a:rPr>
                <a:t>النمل </a:t>
              </a:r>
            </a:p>
            <a:p>
              <a:pPr algn="ctr"/>
              <a:r>
                <a:rPr lang="ar-SA" dirty="0">
                  <a:latin typeface="Sakkal Majalla" panose="02000000000000000000" pitchFamily="2" charset="-78"/>
                  <a:cs typeface="Sakkal Majalla" panose="02000000000000000000" pitchFamily="2" charset="-78"/>
                </a:rPr>
                <a:t>القصص</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229726" y="3135456"/>
              <a:ext cx="1194955" cy="99233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2" y="3081096"/>
            <a:ext cx="8546707" cy="1646768"/>
            <a:chOff x="1295402" y="3081096"/>
            <a:chExt cx="8546707" cy="1646768"/>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081096"/>
              <a:ext cx="6175662" cy="16467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في جميعها لم يأت في ختام الآيات المتشابهة مع غيرها إلا </a:t>
              </a:r>
              <a:r>
                <a:rPr lang="ar-SA" sz="2800" dirty="0">
                  <a:solidFill>
                    <a:schemeClr val="tx1"/>
                  </a:solidFill>
                  <a:latin typeface="Sakkal Majalla" panose="02000000000000000000" pitchFamily="2" charset="-78"/>
                  <a:cs typeface="Sakkal Majalla" panose="02000000000000000000" pitchFamily="2" charset="-78"/>
                </a:rPr>
                <a:t>(ولكن اكثرهم)</a:t>
              </a:r>
              <a:r>
                <a:rPr lang="ar-SA" sz="2800" dirty="0">
                  <a:latin typeface="Sakkal Majalla" panose="02000000000000000000" pitchFamily="2" charset="-78"/>
                  <a:cs typeface="Sakkal Majalla" panose="02000000000000000000" pitchFamily="2" charset="-78"/>
                </a:rPr>
                <a:t>، ولم تأتِ أبدًا </a:t>
              </a:r>
              <a:r>
                <a:rPr lang="ar-SA" sz="2800" dirty="0">
                  <a:solidFill>
                    <a:schemeClr val="tx1"/>
                  </a:solidFill>
                  <a:latin typeface="Sakkal Majalla" panose="02000000000000000000" pitchFamily="2" charset="-78"/>
                  <a:cs typeface="Sakkal Majalla" panose="02000000000000000000" pitchFamily="2" charset="-78"/>
                </a:rPr>
                <a:t>(ولكن أكثر الناس)</a:t>
              </a:r>
              <a:r>
                <a:rPr lang="ar-SA" sz="2800" dirty="0">
                  <a:latin typeface="Sakkal Majalla" panose="02000000000000000000" pitchFamily="2" charset="-78"/>
                  <a:cs typeface="Sakkal Majalla" panose="02000000000000000000" pitchFamily="2" charset="-78"/>
                </a:rPr>
                <a:t>، بخلاف سورتي </a:t>
              </a:r>
              <a:r>
                <a:rPr lang="ar-SA" sz="2800" dirty="0">
                  <a:solidFill>
                    <a:schemeClr val="tx1"/>
                  </a:solidFill>
                  <a:latin typeface="Sakkal Majalla" panose="02000000000000000000" pitchFamily="2" charset="-78"/>
                  <a:cs typeface="Sakkal Majalla" panose="02000000000000000000" pitchFamily="2" charset="-78"/>
                </a:rPr>
                <a:t>يوسف</a:t>
              </a:r>
              <a:r>
                <a:rPr lang="ar-SA" sz="2800" dirty="0">
                  <a:latin typeface="Sakkal Majalla" panose="02000000000000000000" pitchFamily="2" charset="-78"/>
                  <a:cs typeface="Sakkal Majalla" panose="02000000000000000000" pitchFamily="2" charset="-78"/>
                </a:rPr>
                <a:t> و </a:t>
              </a:r>
              <a:r>
                <a:rPr lang="ar-SA" sz="2800" dirty="0">
                  <a:solidFill>
                    <a:schemeClr val="tx1"/>
                  </a:solidFill>
                  <a:latin typeface="Sakkal Majalla" panose="02000000000000000000" pitchFamily="2" charset="-78"/>
                  <a:cs typeface="Sakkal Majalla" panose="02000000000000000000" pitchFamily="2" charset="-78"/>
                </a:rPr>
                <a:t>غافر</a:t>
              </a:r>
              <a:r>
                <a:rPr lang="ar-SA" sz="2800" dirty="0">
                  <a:latin typeface="Sakkal Majalla" panose="02000000000000000000" pitchFamily="2" charset="-78"/>
                  <a:cs typeface="Sakkal Majalla" panose="02000000000000000000" pitchFamily="2" charset="-78"/>
                </a:rPr>
                <a:t> مثلًا فلم يأتِ فيها </a:t>
              </a:r>
              <a:r>
                <a:rPr lang="ar-SA" sz="2800" dirty="0">
                  <a:solidFill>
                    <a:schemeClr val="tx1"/>
                  </a:solidFill>
                  <a:latin typeface="Sakkal Majalla" panose="02000000000000000000" pitchFamily="2" charset="-78"/>
                  <a:cs typeface="Sakkal Majalla" panose="02000000000000000000" pitchFamily="2" charset="-78"/>
                </a:rPr>
                <a:t>(ولكن أكثرهم)</a:t>
              </a:r>
              <a:r>
                <a:rPr lang="ar-SA" sz="2800" dirty="0">
                  <a:latin typeface="Sakkal Majalla" panose="02000000000000000000" pitchFamily="2" charset="-78"/>
                  <a:cs typeface="Sakkal Majalla" panose="02000000000000000000" pitchFamily="2" charset="-78"/>
                </a:rPr>
                <a:t> وكل ما أتى </a:t>
              </a:r>
              <a:r>
                <a:rPr lang="ar-SA" sz="2800" dirty="0">
                  <a:solidFill>
                    <a:schemeClr val="tx1"/>
                  </a:solidFill>
                  <a:latin typeface="Sakkal Majalla" panose="02000000000000000000" pitchFamily="2" charset="-78"/>
                  <a:cs typeface="Sakkal Majalla" panose="02000000000000000000" pitchFamily="2" charset="-78"/>
                </a:rPr>
                <a:t>(ولكن أكثر الناس)</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98803" y="2976742"/>
              <a:ext cx="515567" cy="2371044"/>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543521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E9FE-63B9-4AB0-BE47-E92D71E2AA1E}"/>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الضبط بالتقعيد</a:t>
            </a:r>
            <a:endParaRPr lang="en-US" dirty="0">
              <a:latin typeface="Sakkal Majalla" panose="02000000000000000000" pitchFamily="2" charset="-78"/>
              <a:cs typeface="Sakkal Majalla" panose="02000000000000000000" pitchFamily="2" charset="-78"/>
            </a:endParaRPr>
          </a:p>
        </p:txBody>
      </p:sp>
      <p:sp>
        <p:nvSpPr>
          <p:cNvPr id="3" name="Subtitle 2">
            <a:extLst>
              <a:ext uri="{FF2B5EF4-FFF2-40B4-BE49-F238E27FC236}">
                <a16:creationId xmlns:a16="http://schemas.microsoft.com/office/drawing/2014/main" id="{2882B436-6CA3-441D-B844-FED8F0953421}"/>
              </a:ext>
            </a:extLst>
          </p:cNvPr>
          <p:cNvSpPr>
            <a:spLocks noGrp="1"/>
          </p:cNvSpPr>
          <p:nvPr>
            <p:ph type="subTitle" idx="1"/>
          </p:nvPr>
        </p:nvSpPr>
        <p:spPr/>
        <p:txBody>
          <a:bodyPr>
            <a:normAutofit fontScale="92500" lnSpcReduction="10000"/>
          </a:bodyPr>
          <a:lstStyle/>
          <a:p>
            <a:pPr rtl="1"/>
            <a:r>
              <a:rPr lang="ar-SA" sz="2400" dirty="0">
                <a:latin typeface="Sakkal Majalla" panose="02000000000000000000" pitchFamily="2" charset="-78"/>
                <a:cs typeface="Sakkal Majalla" panose="02000000000000000000" pitchFamily="2" charset="-78"/>
              </a:rPr>
              <a:t>لفضيلة الشيخ : فواز بن سعد بن عبد الرحمن الحنين</a:t>
            </a:r>
          </a:p>
          <a:p>
            <a:pPr rtl="1"/>
            <a:r>
              <a:rPr lang="ar-SA" sz="2400" dirty="0">
                <a:latin typeface="Sakkal Majalla" panose="02000000000000000000" pitchFamily="2" charset="-78"/>
                <a:cs typeface="Sakkal Majalla" panose="02000000000000000000" pitchFamily="2" charset="-78"/>
              </a:rPr>
              <a:t>إشراف :د. كمال راضي كشكو</a:t>
            </a:r>
          </a:p>
          <a:p>
            <a:pPr rtl="1"/>
            <a:r>
              <a:rPr lang="ar-SA" sz="2400" dirty="0">
                <a:latin typeface="Sakkal Majalla" panose="02000000000000000000" pitchFamily="2" charset="-78"/>
                <a:cs typeface="Sakkal Majalla" panose="02000000000000000000" pitchFamily="2" charset="-78"/>
              </a:rPr>
              <a:t>إعداد : م. وائل محمود ساق الله</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7388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القاعدة الخاصة بالسورة</a:t>
            </a:r>
            <a:endParaRPr lang="en-US" dirty="0"/>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t>النحل</a:t>
            </a:r>
            <a:endParaRPr lang="en-US" dirty="0"/>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05773" y="2638007"/>
            <a:ext cx="2217597" cy="1591093"/>
            <a:chOff x="8105773" y="2638007"/>
            <a:chExt cx="2217597" cy="1591093"/>
          </a:xfrm>
        </p:grpSpPr>
        <p:sp>
          <p:nvSpPr>
            <p:cNvPr id="8" name="Oval 7">
              <a:extLst>
                <a:ext uri="{FF2B5EF4-FFF2-40B4-BE49-F238E27FC236}">
                  <a16:creationId xmlns:a16="http://schemas.microsoft.com/office/drawing/2014/main" id="{FE607394-4D01-4B11-89E8-6DD06471DA78}"/>
                </a:ext>
              </a:extLst>
            </p:cNvPr>
            <p:cNvSpPr/>
            <p:nvPr/>
          </p:nvSpPr>
          <p:spPr>
            <a:xfrm>
              <a:off x="8105773" y="2638007"/>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آية/ آيات</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72366" y="3078097"/>
              <a:ext cx="1081939" cy="1220068"/>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B9E068E2-CF62-43C7-AEE3-75430482847F}"/>
              </a:ext>
            </a:extLst>
          </p:cNvPr>
          <p:cNvGrpSpPr/>
          <p:nvPr/>
        </p:nvGrpSpPr>
        <p:grpSpPr>
          <a:xfrm>
            <a:off x="1295402" y="3656315"/>
            <a:ext cx="8546707" cy="1741203"/>
            <a:chOff x="1295402" y="3656315"/>
            <a:chExt cx="8546707" cy="174120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2" y="3656315"/>
              <a:ext cx="8546707" cy="812682"/>
              <a:chOff x="1295403" y="3422708"/>
              <a:chExt cx="8546707" cy="812682"/>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422708"/>
                <a:ext cx="6175662" cy="8126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وَسَخَّرَ لَكُمُ </a:t>
                </a:r>
                <a:r>
                  <a:rPr lang="ar-SA" sz="2800" dirty="0" err="1">
                    <a:latin typeface="Sakkal Majalla" panose="02000000000000000000" pitchFamily="2" charset="-78"/>
                    <a:cs typeface="Sakkal Majalla" panose="02000000000000000000" pitchFamily="2" charset="-78"/>
                  </a:rPr>
                  <a:t>ٱلَّیۡلَ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وَٱلنَّهَارَ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وَٱلشَّمۡسَ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وَٱلۡقَمَرَۖ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وَٱلنُّجُومُ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مُسَخَّرَ </a:t>
                </a:r>
                <a:r>
                  <a:rPr lang="ar-SA" sz="2800" dirty="0" err="1">
                    <a:solidFill>
                      <a:schemeClr val="tx1"/>
                    </a:solidFill>
                    <a:latin typeface="Sakkal Majalla" panose="02000000000000000000" pitchFamily="2" charset="-78"/>
                    <a:cs typeface="Sakkal Majalla" panose="02000000000000000000" pitchFamily="2" charset="-78"/>
                  </a:rPr>
                  <a:t>ا⁠تُۢ</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بِأَمۡرِهِۦۤۚ</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solidFill>
                      <a:schemeClr val="tx1"/>
                    </a:solidFill>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یَعۡقِلُونَ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477892" y="2822223"/>
                <a:ext cx="357391" cy="2371044"/>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4062656"/>
              <a:ext cx="6188362" cy="1334862"/>
              <a:chOff x="1295403" y="3621602"/>
              <a:chExt cx="6188362" cy="1334862"/>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یَرَوۡا</a:t>
                </a:r>
                <a:r>
                  <a:rPr lang="ar-SA" sz="2800" dirty="0">
                    <a:latin typeface="Sakkal Majalla" panose="02000000000000000000" pitchFamily="2" charset="-78"/>
                    <a:cs typeface="Sakkal Majalla" panose="02000000000000000000" pitchFamily="2" charset="-78"/>
                  </a:rPr>
                  <a:t>۟ إِلَى </a:t>
                </a:r>
                <a:r>
                  <a:rPr lang="ar-SA" sz="2800" dirty="0" err="1">
                    <a:latin typeface="Sakkal Majalla" panose="02000000000000000000" pitchFamily="2" charset="-78"/>
                    <a:cs typeface="Sakkal Majalla" panose="02000000000000000000" pitchFamily="2" charset="-78"/>
                  </a:rPr>
                  <a:t>ٱلطَّیۡرِ</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مُسَخَّرَا</a:t>
                </a:r>
                <a:r>
                  <a:rPr lang="ar-SA" sz="2800" dirty="0" err="1">
                    <a:latin typeface="Sakkal Majalla" panose="02000000000000000000" pitchFamily="2" charset="-78"/>
                    <a:cs typeface="Sakkal Majalla" panose="02000000000000000000" pitchFamily="2" charset="-78"/>
                  </a:rPr>
                  <a:t>⁠</a:t>
                </a:r>
                <a:r>
                  <a:rPr lang="ar-SA" sz="2800" dirty="0" err="1">
                    <a:solidFill>
                      <a:schemeClr val="tx1"/>
                    </a:solidFill>
                    <a:latin typeface="Sakkal Majalla" panose="02000000000000000000" pitchFamily="2" charset="-78"/>
                    <a:cs typeface="Sakkal Majalla" panose="02000000000000000000" pitchFamily="2" charset="-78"/>
                  </a:rPr>
                  <a:t>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جَوِّ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یُمۡسِكُهُنَّ</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solidFill>
                      <a:schemeClr val="tx1"/>
                    </a:solidFill>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یُؤۡمِنُونَ</a:t>
                </a:r>
                <a:endParaRPr lang="en-US" sz="2800" dirty="0">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621602"/>
                <a:ext cx="12700" cy="971180"/>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id="{1ED4D9B0-717F-4E82-AAD5-2B4B3A66D53D}"/>
              </a:ext>
            </a:extLst>
          </p:cNvPr>
          <p:cNvGrpSpPr/>
          <p:nvPr/>
        </p:nvGrpSpPr>
        <p:grpSpPr>
          <a:xfrm>
            <a:off x="6011140" y="1870365"/>
            <a:ext cx="2240718" cy="1163780"/>
            <a:chOff x="6011140" y="1870365"/>
            <a:chExt cx="2240718" cy="1163780"/>
          </a:xfrm>
        </p:grpSpPr>
        <p:sp>
          <p:nvSpPr>
            <p:cNvPr id="18" name="Oval 17">
              <a:extLst>
                <a:ext uri="{FF2B5EF4-FFF2-40B4-BE49-F238E27FC236}">
                  <a16:creationId xmlns:a16="http://schemas.microsoft.com/office/drawing/2014/main" id="{24DECE7D-42DC-4A26-A598-2A3E52C63C78}"/>
                </a:ext>
              </a:extLst>
            </p:cNvPr>
            <p:cNvSpPr/>
            <p:nvPr/>
          </p:nvSpPr>
          <p:spPr>
            <a:xfrm>
              <a:off x="6011140" y="1870365"/>
              <a:ext cx="1298864" cy="1163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dirty="0">
                  <a:latin typeface="Sakkal Majalla" panose="02000000000000000000" pitchFamily="2" charset="-78"/>
                  <a:cs typeface="Sakkal Majalla" panose="02000000000000000000" pitchFamily="2" charset="-78"/>
                </a:rPr>
                <a:t>الضابط/</a:t>
              </a:r>
            </a:p>
            <a:p>
              <a:pPr algn="ctr" rtl="1"/>
              <a:r>
                <a:rPr lang="ar-SA" dirty="0">
                  <a:latin typeface="Sakkal Majalla" panose="02000000000000000000" pitchFamily="2" charset="-78"/>
                  <a:cs typeface="Sakkal Majalla" panose="02000000000000000000" pitchFamily="2" charset="-78"/>
                </a:rPr>
                <a:t>مسخرات</a:t>
              </a:r>
              <a:endParaRPr lang="en-US" dirty="0">
                <a:latin typeface="Sakkal Majalla" panose="02000000000000000000" pitchFamily="2" charset="-78"/>
                <a:cs typeface="Sakkal Majalla" panose="02000000000000000000" pitchFamily="2" charset="-78"/>
              </a:endParaRPr>
            </a:p>
          </p:txBody>
        </p:sp>
        <p:cxnSp>
          <p:nvCxnSpPr>
            <p:cNvPr id="5" name="Connector: Curved 4">
              <a:extLst>
                <a:ext uri="{FF2B5EF4-FFF2-40B4-BE49-F238E27FC236}">
                  <a16:creationId xmlns:a16="http://schemas.microsoft.com/office/drawing/2014/main" id="{10DCCDEC-96E9-453B-BB26-6BA00F63221A}"/>
                </a:ext>
              </a:extLst>
            </p:cNvPr>
            <p:cNvCxnSpPr>
              <a:cxnSpLocks/>
              <a:stCxn id="8" idx="1"/>
              <a:endCxn id="18" idx="6"/>
            </p:cNvCxnSpPr>
            <p:nvPr/>
          </p:nvCxnSpPr>
          <p:spPr>
            <a:xfrm rot="16200000" flipV="1">
              <a:off x="7613491" y="2148768"/>
              <a:ext cx="334880" cy="941854"/>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4228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1000" fill="hold"/>
                                        <p:tgtEl>
                                          <p:spTgt spid="28"/>
                                        </p:tgtEl>
                                        <p:attrNameLst>
                                          <p:attrName>ppt_x</p:attrName>
                                        </p:attrNameLst>
                                      </p:cBhvr>
                                      <p:tavLst>
                                        <p:tav tm="0">
                                          <p:val>
                                            <p:strVal val="0-#ppt_w/2"/>
                                          </p:val>
                                        </p:tav>
                                        <p:tav tm="100000">
                                          <p:val>
                                            <p:strVal val="#ppt_x"/>
                                          </p:val>
                                        </p:tav>
                                      </p:tavLst>
                                    </p:anim>
                                    <p:anim calcmode="lin" valueType="num">
                                      <p:cBhvr additive="base">
                                        <p:cTn id="29"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القاعدة الخاصة بالسورة</a:t>
            </a:r>
            <a:endParaRPr lang="en-US" dirty="0"/>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dirty="0"/>
              <a:t>النحل</a:t>
            </a:r>
            <a:endParaRPr lang="en-US" dirty="0"/>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075234" y="2692340"/>
            <a:ext cx="2248136" cy="1536760"/>
            <a:chOff x="8075234" y="2692340"/>
            <a:chExt cx="2248136" cy="1536760"/>
          </a:xfrm>
        </p:grpSpPr>
        <p:sp>
          <p:nvSpPr>
            <p:cNvPr id="8" name="Oval 7">
              <a:extLst>
                <a:ext uri="{FF2B5EF4-FFF2-40B4-BE49-F238E27FC236}">
                  <a16:creationId xmlns:a16="http://schemas.microsoft.com/office/drawing/2014/main" id="{FE607394-4D01-4B11-89E8-6DD06471DA78}"/>
                </a:ext>
              </a:extLst>
            </p:cNvPr>
            <p:cNvSpPr/>
            <p:nvPr/>
          </p:nvSpPr>
          <p:spPr>
            <a:xfrm>
              <a:off x="8075234" y="2692340"/>
              <a:ext cx="1058606" cy="90964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dirty="0">
                  <a:latin typeface="Sakkal Majalla" panose="02000000000000000000" pitchFamily="2" charset="-78"/>
                  <a:cs typeface="Sakkal Majalla" panose="02000000000000000000" pitchFamily="2" charset="-78"/>
                </a:rPr>
                <a:t>ولم </a:t>
              </a:r>
              <a:r>
                <a:rPr lang="ar-SA" dirty="0" err="1">
                  <a:latin typeface="Sakkal Majalla" panose="02000000000000000000" pitchFamily="2" charset="-78"/>
                  <a:cs typeface="Sakkal Majalla" panose="02000000000000000000" pitchFamily="2" charset="-78"/>
                </a:rPr>
                <a:t>يك</a:t>
              </a:r>
              <a:r>
                <a:rPr lang="ar-SA" dirty="0">
                  <a:latin typeface="Sakkal Majalla" panose="02000000000000000000" pitchFamily="2" charset="-78"/>
                  <a:cs typeface="Sakkal Majalla" panose="02000000000000000000" pitchFamily="2" charset="-78"/>
                </a:rPr>
                <a:t>/ ولا تك</a:t>
              </a:r>
              <a:endParaRPr lang="en-US"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87636" y="3093366"/>
              <a:ext cx="1081939" cy="118952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B9E068E2-CF62-43C7-AEE3-75430482847F}"/>
              </a:ext>
            </a:extLst>
          </p:cNvPr>
          <p:cNvGrpSpPr/>
          <p:nvPr/>
        </p:nvGrpSpPr>
        <p:grpSpPr>
          <a:xfrm>
            <a:off x="1295402" y="3656315"/>
            <a:ext cx="8546707" cy="1741203"/>
            <a:chOff x="1295402" y="3656315"/>
            <a:chExt cx="8546707" cy="174120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2" y="3656315"/>
              <a:ext cx="8546707" cy="812682"/>
              <a:chOff x="1295403" y="3422708"/>
              <a:chExt cx="8546707" cy="812682"/>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422708"/>
                <a:ext cx="6175662" cy="8126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إِبۡرَ</a:t>
                </a:r>
                <a:r>
                  <a:rPr lang="ar-SA" sz="2800" dirty="0">
                    <a:latin typeface="Sakkal Majalla" panose="02000000000000000000" pitchFamily="2" charset="-78"/>
                    <a:cs typeface="Sakkal Majalla" panose="02000000000000000000" pitchFamily="2" charset="-78"/>
                  </a:rPr>
                  <a:t> </a:t>
                </a:r>
                <a:r>
                  <a:rPr lang="en-US" sz="2800" dirty="0">
                    <a:latin typeface="Sakkal Majalla" panose="02000000000000000000" pitchFamily="2" charset="-78"/>
                    <a:cs typeface="Sakkal Majalla" panose="02000000000000000000" pitchFamily="2" charset="-78"/>
                  </a:rPr>
                  <a:t>j</a:t>
                </a:r>
                <a:r>
                  <a:rPr lang="ar-SA" sz="2800" dirty="0">
                    <a:latin typeface="Sakkal Majalla" panose="02000000000000000000" pitchFamily="2" charset="-78"/>
                    <a:cs typeface="Sakkal Majalla" panose="02000000000000000000" pitchFamily="2" charset="-78"/>
                  </a:rPr>
                  <a:t>⁠</a:t>
                </a:r>
                <a:r>
                  <a:rPr lang="ar-SA" sz="2800" dirty="0" err="1">
                    <a:latin typeface="Sakkal Majalla" panose="02000000000000000000" pitchFamily="2" charset="-78"/>
                    <a:cs typeface="Sakkal Majalla" panose="02000000000000000000" pitchFamily="2" charset="-78"/>
                  </a:rPr>
                  <a:t>هِیمَ</a:t>
                </a:r>
                <a:r>
                  <a:rPr lang="ar-SA" sz="2800" dirty="0">
                    <a:latin typeface="Sakkal Majalla" panose="02000000000000000000" pitchFamily="2" charset="-78"/>
                    <a:cs typeface="Sakkal Majalla" panose="02000000000000000000" pitchFamily="2" charset="-78"/>
                  </a:rPr>
                  <a:t> كَانَ أُمَّةࣰ </a:t>
                </a:r>
                <a:r>
                  <a:rPr lang="ar-SA" sz="2800" dirty="0" err="1">
                    <a:latin typeface="Sakkal Majalla" panose="02000000000000000000" pitchFamily="2" charset="-78"/>
                    <a:cs typeface="Sakkal Majalla" panose="02000000000000000000" pitchFamily="2" charset="-78"/>
                  </a:rPr>
                  <a:t>قَانِتࣰا</a:t>
                </a:r>
                <a:r>
                  <a:rPr lang="ar-SA" sz="2800" dirty="0">
                    <a:latin typeface="Sakkal Majalla" panose="02000000000000000000" pitchFamily="2" charset="-78"/>
                    <a:cs typeface="Sakkal Majalla" panose="02000000000000000000" pitchFamily="2" charset="-78"/>
                  </a:rPr>
                  <a:t> لِّلَّهِ </a:t>
                </a:r>
                <a:r>
                  <a:rPr lang="ar-SA" sz="2800" dirty="0" err="1">
                    <a:latin typeface="Sakkal Majalla" panose="02000000000000000000" pitchFamily="2" charset="-78"/>
                    <a:cs typeface="Sakkal Majalla" panose="02000000000000000000" pitchFamily="2" charset="-78"/>
                  </a:rPr>
                  <a:t>حَنِیفࣰا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یَكُ</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ٱلۡمُشۡرِكِینَ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477892" y="2822223"/>
                <a:ext cx="357391" cy="2371044"/>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4062656"/>
              <a:ext cx="6188362" cy="1334862"/>
              <a:chOff x="1295403" y="3621602"/>
              <a:chExt cx="6188362" cy="1334862"/>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وَٱصۡبِرۡ</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صَبۡرُكَ</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بِٱللَّهِۚ</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تَحۡزَنۡ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وَلَا </a:t>
                </a:r>
                <a:r>
                  <a:rPr lang="ar-SA" sz="2800" dirty="0">
                    <a:solidFill>
                      <a:schemeClr val="tx1"/>
                    </a:solidFill>
                    <a:latin typeface="Sakkal Majalla" panose="02000000000000000000" pitchFamily="2" charset="-78"/>
                    <a:cs typeface="Sakkal Majalla" panose="02000000000000000000" pitchFamily="2" charset="-78"/>
                  </a:rPr>
                  <a:t>تَكُ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ضَیۡق</a:t>
                </a:r>
                <a:r>
                  <a:rPr lang="ar-SA" sz="2800" dirty="0">
                    <a:latin typeface="Sakkal Majalla" panose="02000000000000000000" pitchFamily="2" charset="-78"/>
                    <a:cs typeface="Sakkal Majalla" panose="02000000000000000000" pitchFamily="2" charset="-78"/>
                  </a:rPr>
                  <a:t>ࣲ مِّمَّا </a:t>
                </a:r>
                <a:r>
                  <a:rPr lang="ar-SA" sz="2800" dirty="0" err="1">
                    <a:latin typeface="Sakkal Majalla" panose="02000000000000000000" pitchFamily="2" charset="-78"/>
                    <a:cs typeface="Sakkal Majalla" panose="02000000000000000000" pitchFamily="2" charset="-78"/>
                  </a:rPr>
                  <a:t>یَمۡكُرُونَ</a:t>
                </a:r>
                <a:endParaRPr lang="en-US" sz="2800" dirty="0">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621602"/>
                <a:ext cx="12700" cy="971180"/>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11" name="Group 10">
            <a:extLst>
              <a:ext uri="{FF2B5EF4-FFF2-40B4-BE49-F238E27FC236}">
                <a16:creationId xmlns:a16="http://schemas.microsoft.com/office/drawing/2014/main" id="{1ED4D9B0-717F-4E82-AAD5-2B4B3A66D53D}"/>
              </a:ext>
            </a:extLst>
          </p:cNvPr>
          <p:cNvGrpSpPr/>
          <p:nvPr/>
        </p:nvGrpSpPr>
        <p:grpSpPr>
          <a:xfrm>
            <a:off x="5842000" y="1778000"/>
            <a:ext cx="2388264" cy="1423493"/>
            <a:chOff x="5842000" y="1778000"/>
            <a:chExt cx="2388264" cy="1423493"/>
          </a:xfrm>
        </p:grpSpPr>
        <p:sp>
          <p:nvSpPr>
            <p:cNvPr id="18" name="Oval 17">
              <a:extLst>
                <a:ext uri="{FF2B5EF4-FFF2-40B4-BE49-F238E27FC236}">
                  <a16:creationId xmlns:a16="http://schemas.microsoft.com/office/drawing/2014/main" id="{24DECE7D-42DC-4A26-A598-2A3E52C63C78}"/>
                </a:ext>
              </a:extLst>
            </p:cNvPr>
            <p:cNvSpPr/>
            <p:nvPr/>
          </p:nvSpPr>
          <p:spPr>
            <a:xfrm>
              <a:off x="5842000" y="1778000"/>
              <a:ext cx="1637144" cy="142349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000" dirty="0">
                  <a:latin typeface="Sakkal Majalla" panose="02000000000000000000" pitchFamily="2" charset="-78"/>
                  <a:cs typeface="Sakkal Majalla" panose="02000000000000000000" pitchFamily="2" charset="-78"/>
                </a:rPr>
                <a:t>خُصت السورة بحذف النون</a:t>
              </a:r>
            </a:p>
          </p:txBody>
        </p:sp>
        <p:cxnSp>
          <p:nvCxnSpPr>
            <p:cNvPr id="5" name="Connector: Curved 4">
              <a:extLst>
                <a:ext uri="{FF2B5EF4-FFF2-40B4-BE49-F238E27FC236}">
                  <a16:creationId xmlns:a16="http://schemas.microsoft.com/office/drawing/2014/main" id="{10DCCDEC-96E9-453B-BB26-6BA00F63221A}"/>
                </a:ext>
              </a:extLst>
            </p:cNvPr>
            <p:cNvCxnSpPr>
              <a:cxnSpLocks/>
              <a:stCxn id="8" idx="1"/>
              <a:endCxn id="18" idx="6"/>
            </p:cNvCxnSpPr>
            <p:nvPr/>
          </p:nvCxnSpPr>
          <p:spPr>
            <a:xfrm rot="16200000" flipV="1">
              <a:off x="7686801" y="2282091"/>
              <a:ext cx="335807" cy="75111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37417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1000" fill="hold"/>
                                        <p:tgtEl>
                                          <p:spTgt spid="28"/>
                                        </p:tgtEl>
                                        <p:attrNameLst>
                                          <p:attrName>ppt_x</p:attrName>
                                        </p:attrNameLst>
                                      </p:cBhvr>
                                      <p:tavLst>
                                        <p:tav tm="0">
                                          <p:val>
                                            <p:strVal val="0-#ppt_w/2"/>
                                          </p:val>
                                        </p:tav>
                                        <p:tav tm="100000">
                                          <p:val>
                                            <p:strVal val="#ppt_x"/>
                                          </p:val>
                                        </p:tav>
                                      </p:tavLst>
                                    </p:anim>
                                    <p:anim calcmode="lin" valueType="num">
                                      <p:cBhvr additive="base">
                                        <p:cTn id="29"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السابعة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978400" y="2712720"/>
            <a:ext cx="3237584" cy="292165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جمع الآيات المتشابهة ومعرفة مواضعها</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4008905" y="4159077"/>
            <a:ext cx="1508288" cy="14752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بالحصر</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4431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4.375E-6 -4.81481E-6 C 0.06901 -4.81481E-6 0.125 0.05602 0.125 0.125 C 0.125 0.19399 0.06901 0.25 4.375E-6 0.25 C -0.06901 0.25 -0.125 0.19399 -0.125 0.125 C -0.125 0.05602 -0.06901 -4.81481E-6 4.375E-6 -4.81481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یُبَیِّنُ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ءَایَـٰتِهِ</a:t>
            </a:r>
            <a:endParaRPr lang="en-US" sz="2800" dirty="0">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3" y="2596207"/>
            <a:ext cx="7629059" cy="1588329"/>
            <a:chOff x="476843" y="2596207"/>
            <a:chExt cx="7629059" cy="1588329"/>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00256"/>
              <a:ext cx="323439"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3" y="293625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242</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7"/>
              <a:ext cx="5374640"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یُبَیِّنُ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تَعۡقِلُونَ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00256"/>
              <a:ext cx="374142" cy="128428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40" y="3428982"/>
            <a:ext cx="7709662" cy="755555"/>
            <a:chOff x="396240" y="3428982"/>
            <a:chExt cx="7709662" cy="755555"/>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81" y="3733030"/>
              <a:ext cx="374143" cy="2206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40" y="372287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103</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3" y="3428982"/>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یُبَیِّنُ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تَهۡتَدُونَ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31760" y="3733032"/>
              <a:ext cx="374142" cy="4515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476843" y="4184535"/>
            <a:ext cx="7629059" cy="971606"/>
            <a:chOff x="476843" y="4184535"/>
            <a:chExt cx="7629059" cy="971606"/>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89</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یُبَیِّنُ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تَشۡكُرُونَ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0" y="4184535"/>
              <a:ext cx="374142" cy="47393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7F58CC63-4A99-42DD-B79B-42DA6F2639A0}"/>
              </a:ext>
            </a:extLst>
          </p:cNvPr>
          <p:cNvGrpSpPr/>
          <p:nvPr/>
        </p:nvGrpSpPr>
        <p:grpSpPr>
          <a:xfrm>
            <a:off x="733200" y="4184536"/>
            <a:ext cx="7372702" cy="1758217"/>
            <a:chOff x="733200" y="4184536"/>
            <a:chExt cx="7372702" cy="1758217"/>
          </a:xfrm>
        </p:grpSpPr>
        <p:cxnSp>
          <p:nvCxnSpPr>
            <p:cNvPr id="47" name="Connector: Elbow 46">
              <a:extLst>
                <a:ext uri="{FF2B5EF4-FFF2-40B4-BE49-F238E27FC236}">
                  <a16:creationId xmlns:a16="http://schemas.microsoft.com/office/drawing/2014/main" id="{ABBE28D5-DD3A-4282-A640-E52C92457B25}"/>
                </a:ext>
              </a:extLst>
            </p:cNvPr>
            <p:cNvCxnSpPr>
              <a:cxnSpLocks/>
              <a:stCxn id="52" idx="1"/>
              <a:endCxn id="49" idx="3"/>
            </p:cNvCxnSpPr>
            <p:nvPr/>
          </p:nvCxnSpPr>
          <p:spPr>
            <a:xfrm rot="10800000" flipV="1">
              <a:off x="2033681" y="5491247"/>
              <a:ext cx="424469" cy="2206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730EA250-93D4-4E00-9510-7B2ECFE9E09F}"/>
                </a:ext>
              </a:extLst>
            </p:cNvPr>
            <p:cNvSpPr txBox="1"/>
            <p:nvPr/>
          </p:nvSpPr>
          <p:spPr>
            <a:xfrm>
              <a:off x="733200" y="5481088"/>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النور 59</a:t>
              </a:r>
              <a:endParaRPr lang="en-US" dirty="0">
                <a:latin typeface="Sakkal Majalla" panose="02000000000000000000" pitchFamily="2" charset="-78"/>
                <a:cs typeface="Sakkal Majalla" panose="02000000000000000000" pitchFamily="2" charset="-78"/>
              </a:endParaRPr>
            </a:p>
          </p:txBody>
        </p:sp>
        <p:sp>
          <p:nvSpPr>
            <p:cNvPr id="52" name="Rectangle: Rounded Corners 51">
              <a:extLst>
                <a:ext uri="{FF2B5EF4-FFF2-40B4-BE49-F238E27FC236}">
                  <a16:creationId xmlns:a16="http://schemas.microsoft.com/office/drawing/2014/main" id="{0FEBA7EA-72A5-40CA-8EED-EB3C834F9294}"/>
                </a:ext>
              </a:extLst>
            </p:cNvPr>
            <p:cNvSpPr/>
            <p:nvPr/>
          </p:nvSpPr>
          <p:spPr>
            <a:xfrm>
              <a:off x="2458149" y="5187199"/>
              <a:ext cx="5273611"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یُبَیِّنُ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حَكِیم</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4" name="Connector: Curved 53">
              <a:extLst>
                <a:ext uri="{FF2B5EF4-FFF2-40B4-BE49-F238E27FC236}">
                  <a16:creationId xmlns:a16="http://schemas.microsoft.com/office/drawing/2014/main" id="{D02515F1-62C9-4D85-ABC2-CC858693FA1E}"/>
                </a:ext>
              </a:extLst>
            </p:cNvPr>
            <p:cNvCxnSpPr>
              <a:cxnSpLocks/>
              <a:stCxn id="4" idx="1"/>
              <a:endCxn id="52" idx="3"/>
            </p:cNvCxnSpPr>
            <p:nvPr/>
          </p:nvCxnSpPr>
          <p:spPr>
            <a:xfrm rot="10800000" flipV="1">
              <a:off x="7731760" y="4184536"/>
              <a:ext cx="374142" cy="130671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86612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بالله و باليوم الآخر</a:t>
            </a:r>
            <a:endParaRPr lang="en-US" sz="2800" dirty="0">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4" y="2596206"/>
            <a:ext cx="7629058" cy="1588331"/>
            <a:chOff x="476844" y="2596206"/>
            <a:chExt cx="7629058" cy="1588331"/>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96963"/>
              <a:ext cx="323438" cy="29834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8</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6"/>
              <a:ext cx="5374640" cy="80151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وَمِنَ </a:t>
              </a:r>
              <a:r>
                <a:rPr lang="ar-SA" sz="2800" dirty="0" err="1">
                  <a:latin typeface="Sakkal Majalla" panose="02000000000000000000" pitchFamily="2" charset="-78"/>
                  <a:cs typeface="Sakkal Majalla" panose="02000000000000000000" pitchFamily="2" charset="-78"/>
                </a:rPr>
                <a:t>ٱلنَّاسِ</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یَقُولُ</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ءَامَنَّا </a:t>
              </a:r>
              <a:r>
                <a:rPr lang="ar-SA" sz="2800" dirty="0" err="1">
                  <a:solidFill>
                    <a:schemeClr val="tx1"/>
                  </a:solidFill>
                  <a:latin typeface="Sakkal Majalla" panose="02000000000000000000" pitchFamily="2" charset="-78"/>
                  <a:cs typeface="Sakkal Majalla" panose="02000000000000000000" pitchFamily="2" charset="-78"/>
                </a:rPr>
                <a:t>بِٱللَّهِ</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وَبِٱلۡیَوۡمِ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ٱلۡـَٔاخِرِ</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وَمَا هُم </a:t>
              </a:r>
              <a:r>
                <a:rPr lang="ar-SA" sz="2800" dirty="0" err="1">
                  <a:latin typeface="Sakkal Majalla" panose="02000000000000000000" pitchFamily="2" charset="-78"/>
                  <a:cs typeface="Sakkal Majalla" panose="02000000000000000000" pitchFamily="2" charset="-78"/>
                </a:rPr>
                <a:t>بِمُؤۡمِنِینَ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96964"/>
              <a:ext cx="374142" cy="118757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38" y="3615229"/>
            <a:ext cx="7709665" cy="1139020"/>
            <a:chOff x="396238" y="3384438"/>
            <a:chExt cx="7709665" cy="1139020"/>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8" y="3953948"/>
              <a:ext cx="374144" cy="2561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النساء 38</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2" y="3384438"/>
              <a:ext cx="5323937" cy="11390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یُنفِقُونَ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ا⁠لَهُمۡ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رِئَاۤءَ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ٱلنَّاسِ</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وَلَا </a:t>
              </a:r>
              <a:r>
                <a:rPr lang="ar-SA" sz="2800" dirty="0" err="1">
                  <a:solidFill>
                    <a:schemeClr val="tx1"/>
                  </a:solidFill>
                  <a:latin typeface="Sakkal Majalla" panose="02000000000000000000" pitchFamily="2" charset="-78"/>
                  <a:cs typeface="Sakkal Majalla" panose="02000000000000000000" pitchFamily="2" charset="-78"/>
                </a:rPr>
                <a:t>یُؤۡمِنُونَ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بِٱللَّهِ</a:t>
              </a:r>
              <a:r>
                <a:rPr lang="ar-SA" sz="2800" dirty="0">
                  <a:solidFill>
                    <a:schemeClr val="tx1"/>
                  </a:solidFill>
                  <a:latin typeface="Sakkal Majalla" panose="02000000000000000000" pitchFamily="2" charset="-78"/>
                  <a:cs typeface="Sakkal Majalla" panose="02000000000000000000" pitchFamily="2" charset="-78"/>
                </a:rPr>
                <a:t> وَلَا </a:t>
              </a:r>
              <a:r>
                <a:rPr lang="ar-SA" sz="2800" dirty="0" err="1">
                  <a:solidFill>
                    <a:schemeClr val="tx1"/>
                  </a:solidFill>
                  <a:latin typeface="Sakkal Majalla" panose="02000000000000000000" pitchFamily="2" charset="-78"/>
                  <a:cs typeface="Sakkal Majalla" panose="02000000000000000000" pitchFamily="2" charset="-78"/>
                </a:rPr>
                <a:t>بِٱلۡیَوۡمِ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ٱلۡـَٔاخِرِۗ</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وَمَن </a:t>
              </a:r>
              <a:r>
                <a:rPr lang="ar-SA" sz="2800" dirty="0" err="1">
                  <a:latin typeface="Sakkal Majalla" panose="02000000000000000000" pitchFamily="2" charset="-78"/>
                  <a:cs typeface="Sakkal Majalla" panose="02000000000000000000" pitchFamily="2" charset="-78"/>
                </a:rPr>
                <a:t>یَكُنِ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ٱلشَّیۡطَـٰنُ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قَرِینࣰا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فَسَاۤءَ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قَرِینࣰا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731760" y="3953744"/>
              <a:ext cx="374143" cy="20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536"/>
            <a:ext cx="7709663" cy="1804382"/>
            <a:chOff x="476843" y="3351759"/>
            <a:chExt cx="7709663" cy="1804382"/>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التوبة 29</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قَـٰتِلُوا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یُؤۡمِنُونَ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بِٱللَّهِ</a:t>
              </a:r>
              <a:r>
                <a:rPr lang="ar-SA" sz="2800" dirty="0">
                  <a:solidFill>
                    <a:schemeClr val="tx1"/>
                  </a:solidFill>
                  <a:latin typeface="Sakkal Majalla" panose="02000000000000000000" pitchFamily="2" charset="-78"/>
                  <a:cs typeface="Sakkal Majalla" panose="02000000000000000000" pitchFamily="2" charset="-78"/>
                </a:rPr>
                <a:t> وَلَا </a:t>
              </a:r>
              <a:r>
                <a:rPr lang="ar-SA" sz="2800" dirty="0" err="1">
                  <a:solidFill>
                    <a:schemeClr val="tx1"/>
                  </a:solidFill>
                  <a:latin typeface="Sakkal Majalla" panose="02000000000000000000" pitchFamily="2" charset="-78"/>
                  <a:cs typeface="Sakkal Majalla" panose="02000000000000000000" pitchFamily="2" charset="-78"/>
                </a:rPr>
                <a:t>بِٱلۡیَوۡمِ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ٱلۡـَٔاخِرِ</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1" y="3351759"/>
              <a:ext cx="454745" cy="130671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87661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يبسط الرزق لمن يشاء ويقدر</a:t>
            </a:r>
            <a:endParaRPr lang="en-US" sz="2800" dirty="0">
              <a:latin typeface="Sakkal Majalla" panose="02000000000000000000" pitchFamily="2" charset="-78"/>
              <a:cs typeface="Sakkal Majalla" panose="02000000000000000000" pitchFamily="2" charset="-78"/>
            </a:endParaRPr>
          </a:p>
        </p:txBody>
      </p:sp>
      <p:grpSp>
        <p:nvGrpSpPr>
          <p:cNvPr id="88" name="Group 87">
            <a:extLst>
              <a:ext uri="{FF2B5EF4-FFF2-40B4-BE49-F238E27FC236}">
                <a16:creationId xmlns:a16="http://schemas.microsoft.com/office/drawing/2014/main" id="{B393AC2A-C9DC-41E3-955C-F9041BA17C6B}"/>
              </a:ext>
            </a:extLst>
          </p:cNvPr>
          <p:cNvGrpSpPr/>
          <p:nvPr/>
        </p:nvGrpSpPr>
        <p:grpSpPr>
          <a:xfrm>
            <a:off x="396238" y="3868255"/>
            <a:ext cx="7709664" cy="803462"/>
            <a:chOff x="396238" y="3637464"/>
            <a:chExt cx="7709664" cy="803462"/>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9" y="3953744"/>
              <a:ext cx="348793" cy="25635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 82</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382471" y="3637464"/>
              <a:ext cx="5323937"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یَبۡسُطُ</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ٱلرِّزۡقَ</a:t>
              </a:r>
              <a:r>
                <a:rPr lang="ar-SA" sz="2800" dirty="0">
                  <a:solidFill>
                    <a:schemeClr val="bg1"/>
                  </a:solidFill>
                  <a:latin typeface="Sakkal Majalla" panose="02000000000000000000" pitchFamily="2" charset="-78"/>
                  <a:cs typeface="Sakkal Majalla" panose="02000000000000000000" pitchFamily="2" charset="-78"/>
                </a:rPr>
                <a:t> لِمَن </a:t>
              </a:r>
              <a:r>
                <a:rPr lang="ar-SA" sz="2800" dirty="0" err="1">
                  <a:solidFill>
                    <a:schemeClr val="bg1"/>
                  </a:solidFill>
                  <a:latin typeface="Sakkal Majalla" panose="02000000000000000000" pitchFamily="2" charset="-78"/>
                  <a:cs typeface="Sakkal Majalla" panose="02000000000000000000" pitchFamily="2" charset="-78"/>
                </a:rPr>
                <a:t>یَشَاۤءُ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عِبَادِهِۦ</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وَیَقۡدِرُۖ</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06408" y="3953745"/>
              <a:ext cx="399494"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536"/>
            <a:ext cx="7709663" cy="1804382"/>
            <a:chOff x="476843" y="3351759"/>
            <a:chExt cx="7709663" cy="1804382"/>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في 6 مواضع</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یَبۡسُطُ</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ٱلرِّزۡقَ</a:t>
              </a:r>
              <a:r>
                <a:rPr lang="ar-SA" sz="2800" dirty="0">
                  <a:solidFill>
                    <a:schemeClr val="bg1"/>
                  </a:solidFill>
                  <a:latin typeface="Sakkal Majalla" panose="02000000000000000000" pitchFamily="2" charset="-78"/>
                  <a:cs typeface="Sakkal Majalla" panose="02000000000000000000" pitchFamily="2" charset="-78"/>
                </a:rPr>
                <a:t> لِمَن </a:t>
              </a:r>
              <a:r>
                <a:rPr lang="ar-SA" sz="2800" dirty="0" err="1">
                  <a:solidFill>
                    <a:schemeClr val="bg1"/>
                  </a:solidFill>
                  <a:latin typeface="Sakkal Majalla" panose="02000000000000000000" pitchFamily="2" charset="-78"/>
                  <a:cs typeface="Sakkal Majalla" panose="02000000000000000000" pitchFamily="2" charset="-78"/>
                </a:rPr>
                <a:t>یَشَاۤءُ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وَیَقۡدِرُ</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1" y="3351759"/>
              <a:ext cx="454745" cy="130671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36" name="Group 35">
            <a:extLst>
              <a:ext uri="{FF2B5EF4-FFF2-40B4-BE49-F238E27FC236}">
                <a16:creationId xmlns:a16="http://schemas.microsoft.com/office/drawing/2014/main" id="{22E2177F-75BF-48DD-BF77-86FFA5A3BD19}"/>
              </a:ext>
            </a:extLst>
          </p:cNvPr>
          <p:cNvGrpSpPr/>
          <p:nvPr/>
        </p:nvGrpSpPr>
        <p:grpSpPr>
          <a:xfrm>
            <a:off x="476844" y="2508247"/>
            <a:ext cx="7629059" cy="1676290"/>
            <a:chOff x="476844" y="2508247"/>
            <a:chExt cx="7629059" cy="1676290"/>
          </a:xfrm>
        </p:grpSpPr>
        <p:grpSp>
          <p:nvGrpSpPr>
            <p:cNvPr id="35" name="Group 34">
              <a:extLst>
                <a:ext uri="{FF2B5EF4-FFF2-40B4-BE49-F238E27FC236}">
                  <a16:creationId xmlns:a16="http://schemas.microsoft.com/office/drawing/2014/main" id="{A892D61C-B633-44BA-8505-30363A5883F5}"/>
                </a:ext>
              </a:extLst>
            </p:cNvPr>
            <p:cNvGrpSpPr/>
            <p:nvPr/>
          </p:nvGrpSpPr>
          <p:grpSpPr>
            <a:xfrm>
              <a:off x="476844" y="2716035"/>
              <a:ext cx="7629059" cy="1468502"/>
              <a:chOff x="476844" y="2716035"/>
              <a:chExt cx="7629059" cy="1468502"/>
            </a:xfrm>
          </p:grpSpPr>
          <p:grpSp>
            <p:nvGrpSpPr>
              <p:cNvPr id="87" name="Group 86">
                <a:extLst>
                  <a:ext uri="{FF2B5EF4-FFF2-40B4-BE49-F238E27FC236}">
                    <a16:creationId xmlns:a16="http://schemas.microsoft.com/office/drawing/2014/main" id="{3EB0F230-3D28-4EFC-BFFA-6FD5058B33FA}"/>
                  </a:ext>
                </a:extLst>
              </p:cNvPr>
              <p:cNvGrpSpPr/>
              <p:nvPr/>
            </p:nvGrpSpPr>
            <p:grpSpPr>
              <a:xfrm>
                <a:off x="476844" y="2716035"/>
                <a:ext cx="7629059" cy="1468502"/>
                <a:chOff x="476844" y="2716035"/>
                <a:chExt cx="7629059" cy="1468502"/>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3" y="3032315"/>
                  <a:ext cx="323437" cy="26299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سبأ 39</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19" y="2716035"/>
                  <a:ext cx="5374640"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dirty="0" err="1">
                      <a:solidFill>
                        <a:schemeClr val="bg1"/>
                      </a:solidFill>
                      <a:latin typeface="Sakkal Majalla" panose="02000000000000000000" pitchFamily="2" charset="-78"/>
                      <a:cs typeface="Sakkal Majalla" panose="02000000000000000000" pitchFamily="2" charset="-78"/>
                    </a:rPr>
                    <a:t>یَبۡسُطُ</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ٱلرِّزۡقَ</a:t>
                  </a:r>
                  <a:r>
                    <a:rPr lang="ar-SA" sz="2800" dirty="0">
                      <a:solidFill>
                        <a:schemeClr val="bg1"/>
                      </a:solidFill>
                      <a:latin typeface="Sakkal Majalla" panose="02000000000000000000" pitchFamily="2" charset="-78"/>
                      <a:cs typeface="Sakkal Majalla" panose="02000000000000000000" pitchFamily="2" charset="-78"/>
                    </a:rPr>
                    <a:t> لِمَن </a:t>
                  </a:r>
                  <a:r>
                    <a:rPr lang="ar-SA" sz="2800" dirty="0" err="1">
                      <a:solidFill>
                        <a:schemeClr val="bg1"/>
                      </a:solidFill>
                      <a:latin typeface="Sakkal Majalla" panose="02000000000000000000" pitchFamily="2" charset="-78"/>
                      <a:cs typeface="Sakkal Majalla" panose="02000000000000000000" pitchFamily="2" charset="-78"/>
                    </a:rPr>
                    <a:t>یَشَاۤءُ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عِبَادِهِۦ</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وَیَقۡدِرُ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لَهُۥ</a:t>
                  </a:r>
                  <a:r>
                    <a:rPr lang="ar-SA" sz="2800" dirty="0">
                      <a:solidFill>
                        <a:schemeClr val="bg1"/>
                      </a:solidFill>
                      <a:latin typeface="Sakkal Majalla" panose="02000000000000000000" pitchFamily="2" charset="-78"/>
                      <a:cs typeface="Sakkal Majalla" panose="02000000000000000000" pitchFamily="2" charset="-78"/>
                    </a:rPr>
                    <a:t> </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3032316"/>
                  <a:ext cx="374143" cy="11522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cxnSp>
            <p:nvCxnSpPr>
              <p:cNvPr id="31" name="Connector: Elbow 30">
                <a:extLst>
                  <a:ext uri="{FF2B5EF4-FFF2-40B4-BE49-F238E27FC236}">
                    <a16:creationId xmlns:a16="http://schemas.microsoft.com/office/drawing/2014/main" id="{F229108F-DDD9-4705-B11A-D26E199D037C}"/>
                  </a:ext>
                </a:extLst>
              </p:cNvPr>
              <p:cNvCxnSpPr>
                <a:cxnSpLocks/>
                <a:stCxn id="5" idx="1"/>
              </p:cNvCxnSpPr>
              <p:nvPr/>
            </p:nvCxnSpPr>
            <p:spPr>
              <a:xfrm rot="10800000">
                <a:off x="2033679" y="2716035"/>
                <a:ext cx="323441" cy="31628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40" name="TextBox 39">
              <a:extLst>
                <a:ext uri="{FF2B5EF4-FFF2-40B4-BE49-F238E27FC236}">
                  <a16:creationId xmlns:a16="http://schemas.microsoft.com/office/drawing/2014/main" id="{5A3A0887-4DFF-49AF-BA0E-EA83CBE4C104}"/>
                </a:ext>
              </a:extLst>
            </p:cNvPr>
            <p:cNvSpPr txBox="1"/>
            <p:nvPr/>
          </p:nvSpPr>
          <p:spPr>
            <a:xfrm>
              <a:off x="476844" y="250824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العنكبوت 62</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126921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فيما فيه يختلفون</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8" name="Group 87">
            <a:extLst>
              <a:ext uri="{FF2B5EF4-FFF2-40B4-BE49-F238E27FC236}">
                <a16:creationId xmlns:a16="http://schemas.microsoft.com/office/drawing/2014/main" id="{B393AC2A-C9DC-41E3-955C-F9041BA17C6B}"/>
              </a:ext>
            </a:extLst>
          </p:cNvPr>
          <p:cNvGrpSpPr/>
          <p:nvPr/>
        </p:nvGrpSpPr>
        <p:grpSpPr>
          <a:xfrm>
            <a:off x="111760" y="3868255"/>
            <a:ext cx="7994142" cy="803462"/>
            <a:chOff x="111760" y="3637464"/>
            <a:chExt cx="7994142" cy="803462"/>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9" y="3953744"/>
              <a:ext cx="348793" cy="25635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111760" y="3979261"/>
              <a:ext cx="192191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موضع الزمر وحيد</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382471" y="3637464"/>
              <a:ext cx="5323937"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إن الله يحكم بينهم </a:t>
              </a:r>
              <a:r>
                <a:rPr lang="ar-SA" sz="2800" dirty="0">
                  <a:solidFill>
                    <a:schemeClr val="tx1"/>
                  </a:solidFill>
                  <a:latin typeface="Sakkal Majalla" panose="02000000000000000000" pitchFamily="2" charset="-78"/>
                  <a:cs typeface="Sakkal Majalla" panose="02000000000000000000" pitchFamily="2" charset="-78"/>
                </a:rPr>
                <a:t>في</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ما هم فيه يختلفون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06408" y="3953745"/>
              <a:ext cx="399494"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536"/>
            <a:ext cx="7709663" cy="1804382"/>
            <a:chOff x="476843" y="3351759"/>
            <a:chExt cx="7709663" cy="1804382"/>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في 6 مواضع</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فيما كانوا فيه يختلفون</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1" y="3351759"/>
              <a:ext cx="454745" cy="130671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7" name="Group 86">
            <a:extLst>
              <a:ext uri="{FF2B5EF4-FFF2-40B4-BE49-F238E27FC236}">
                <a16:creationId xmlns:a16="http://schemas.microsoft.com/office/drawing/2014/main" id="{3EB0F230-3D28-4EFC-BFFA-6FD5058B33FA}"/>
              </a:ext>
            </a:extLst>
          </p:cNvPr>
          <p:cNvGrpSpPr/>
          <p:nvPr/>
        </p:nvGrpSpPr>
        <p:grpSpPr>
          <a:xfrm>
            <a:off x="476843" y="2716035"/>
            <a:ext cx="7629059" cy="1468502"/>
            <a:chOff x="476843" y="2716035"/>
            <a:chExt cx="7629059" cy="1468502"/>
          </a:xfrm>
        </p:grpSpPr>
        <p:cxnSp>
          <p:nvCxnSpPr>
            <p:cNvPr id="10" name="Connector: Elbow 9">
              <a:extLst>
                <a:ext uri="{FF2B5EF4-FFF2-40B4-BE49-F238E27FC236}">
                  <a16:creationId xmlns:a16="http://schemas.microsoft.com/office/drawing/2014/main" id="{9C13A0F2-83ED-4D57-8DC2-E132BF3F6B2C}"/>
                </a:ext>
              </a:extLst>
            </p:cNvPr>
            <p:cNvCxnSpPr>
              <a:cxnSpLocks/>
              <a:stCxn id="5" idx="1"/>
            </p:cNvCxnSpPr>
            <p:nvPr/>
          </p:nvCxnSpPr>
          <p:spPr>
            <a:xfrm rot="10800000" flipV="1">
              <a:off x="3230881" y="3032314"/>
              <a:ext cx="568959" cy="39668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3" y="3064474"/>
              <a:ext cx="2728687"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موضع واحد في يونس</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3799839" y="2716035"/>
              <a:ext cx="3931919"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dirty="0">
                  <a:solidFill>
                    <a:schemeClr val="tx1"/>
                  </a:solidFill>
                  <a:latin typeface="Sakkal Majalla" panose="02000000000000000000" pitchFamily="2" charset="-78"/>
                  <a:cs typeface="Sakkal Majalla" panose="02000000000000000000" pitchFamily="2" charset="-78"/>
                </a:rPr>
                <a:t>فيما فيه يختلفون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58" y="3032316"/>
              <a:ext cx="374144" cy="11522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978663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عن مواضعه</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8" name="Group 87">
            <a:extLst>
              <a:ext uri="{FF2B5EF4-FFF2-40B4-BE49-F238E27FC236}">
                <a16:creationId xmlns:a16="http://schemas.microsoft.com/office/drawing/2014/main" id="{B393AC2A-C9DC-41E3-955C-F9041BA17C6B}"/>
              </a:ext>
            </a:extLst>
          </p:cNvPr>
          <p:cNvGrpSpPr/>
          <p:nvPr/>
        </p:nvGrpSpPr>
        <p:grpSpPr>
          <a:xfrm>
            <a:off x="861826" y="3868255"/>
            <a:ext cx="7244076" cy="803462"/>
            <a:chOff x="861826" y="3637464"/>
            <a:chExt cx="7244076" cy="803462"/>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9" y="3953744"/>
              <a:ext cx="348793" cy="25635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861826" y="3979261"/>
              <a:ext cx="117185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13</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382471" y="3637464"/>
              <a:ext cx="5323937"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یُحَرِّفُونَ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ٱلۡكَلِمَ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عَن</a:t>
              </a:r>
              <a:r>
                <a:rPr lang="ar-SA" sz="2800" dirty="0">
                  <a:solidFill>
                    <a:schemeClr val="bg1"/>
                  </a:solidFill>
                  <a:latin typeface="Sakkal Majalla" panose="02000000000000000000" pitchFamily="2" charset="-78"/>
                  <a:cs typeface="Sakkal Majalla" panose="02000000000000000000" pitchFamily="2" charset="-78"/>
                </a:rPr>
                <a:t> مَّوَاضِعِهِ</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06408" y="3953745"/>
              <a:ext cx="399494"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536"/>
            <a:ext cx="7709663" cy="1804382"/>
            <a:chOff x="476843" y="3351759"/>
            <a:chExt cx="7709663" cy="1804382"/>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41</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یُحَرِّفُونَ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ٱلۡكَلِمَ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بَعۡدِ</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مَوَاضِعِهِ</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1" y="3351759"/>
              <a:ext cx="454745" cy="130671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7" name="Group 86">
            <a:extLst>
              <a:ext uri="{FF2B5EF4-FFF2-40B4-BE49-F238E27FC236}">
                <a16:creationId xmlns:a16="http://schemas.microsoft.com/office/drawing/2014/main" id="{3EB0F230-3D28-4EFC-BFFA-6FD5058B33FA}"/>
              </a:ext>
            </a:extLst>
          </p:cNvPr>
          <p:cNvGrpSpPr/>
          <p:nvPr/>
        </p:nvGrpSpPr>
        <p:grpSpPr>
          <a:xfrm>
            <a:off x="588733" y="2716035"/>
            <a:ext cx="7517169" cy="1468502"/>
            <a:chOff x="588733" y="2716035"/>
            <a:chExt cx="7517169" cy="1468502"/>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760585" y="3032314"/>
              <a:ext cx="621886" cy="28830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8733" y="3089787"/>
              <a:ext cx="117185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النساء 46</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82471" y="2716035"/>
              <a:ext cx="5349287"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مِّنَ </a:t>
              </a:r>
              <a:r>
                <a:rPr lang="ar-SA" sz="2800" dirty="0" err="1">
                  <a:solidFill>
                    <a:schemeClr val="bg1"/>
                  </a:solidFill>
                  <a:latin typeface="Sakkal Majalla" panose="02000000000000000000" pitchFamily="2" charset="-78"/>
                  <a:cs typeface="Sakkal Majalla" panose="02000000000000000000" pitchFamily="2" charset="-78"/>
                </a:rPr>
                <a:t>ٱلَّذِینَ</a:t>
              </a:r>
              <a:r>
                <a:rPr lang="ar-SA" sz="2800" dirty="0">
                  <a:solidFill>
                    <a:schemeClr val="bg1"/>
                  </a:solidFill>
                  <a:latin typeface="Sakkal Majalla" panose="02000000000000000000" pitchFamily="2" charset="-78"/>
                  <a:cs typeface="Sakkal Majalla" panose="02000000000000000000" pitchFamily="2" charset="-78"/>
                </a:rPr>
                <a:t> هَادُوا۟ </a:t>
              </a:r>
              <a:r>
                <a:rPr lang="ar-SA" sz="2800" dirty="0" err="1">
                  <a:solidFill>
                    <a:schemeClr val="bg1"/>
                  </a:solidFill>
                  <a:latin typeface="Sakkal Majalla" panose="02000000000000000000" pitchFamily="2" charset="-78"/>
                  <a:cs typeface="Sakkal Majalla" panose="02000000000000000000" pitchFamily="2" charset="-78"/>
                </a:rPr>
                <a:t>یُحَرِّفُونَ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ٱلۡكَلِمَ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عَن</a:t>
              </a:r>
              <a:r>
                <a:rPr lang="ar-SA" sz="2800" dirty="0">
                  <a:solidFill>
                    <a:schemeClr val="bg1"/>
                  </a:solidFill>
                  <a:latin typeface="Sakkal Majalla" panose="02000000000000000000" pitchFamily="2" charset="-78"/>
                  <a:cs typeface="Sakkal Majalla" panose="02000000000000000000" pitchFamily="2" charset="-78"/>
                </a:rPr>
                <a:t> مَّوَاضِعِهِ</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58" y="3032316"/>
              <a:ext cx="374144" cy="11522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80721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solidFill>
                  <a:schemeClr val="bg1"/>
                </a:solidFill>
                <a:latin typeface="Sakkal Majalla" panose="02000000000000000000" pitchFamily="2" charset="-78"/>
                <a:cs typeface="Sakkal Majalla" panose="02000000000000000000" pitchFamily="2" charset="-78"/>
              </a:rPr>
              <a:t>قريب/بعيد</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3" y="2596207"/>
            <a:ext cx="7629059" cy="1588329"/>
            <a:chOff x="476843" y="2596207"/>
            <a:chExt cx="7629059" cy="1588329"/>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00256"/>
              <a:ext cx="323439"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3" y="293625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سبأ 50-53</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7"/>
              <a:ext cx="5374640"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وَإِنِ </a:t>
              </a:r>
              <a:r>
                <a:rPr lang="ar-SA" sz="2800" dirty="0" err="1">
                  <a:latin typeface="Sakkal Majalla" panose="02000000000000000000" pitchFamily="2" charset="-78"/>
                  <a:cs typeface="Sakkal Majalla" panose="02000000000000000000" pitchFamily="2" charset="-78"/>
                </a:rPr>
                <a:t>ٱهۡتَدَیۡتُ</a:t>
              </a:r>
              <a:r>
                <a:rPr lang="ar-SA" sz="2800" dirty="0">
                  <a:latin typeface="Sakkal Majalla" panose="02000000000000000000" pitchFamily="2" charset="-78"/>
                  <a:cs typeface="Sakkal Majalla" panose="02000000000000000000" pitchFamily="2" charset="-78"/>
                </a:rPr>
                <a:t> فَبِمَا </a:t>
              </a:r>
              <a:r>
                <a:rPr lang="ar-SA" sz="2800" dirty="0" err="1">
                  <a:latin typeface="Sakkal Majalla" panose="02000000000000000000" pitchFamily="2" charset="-78"/>
                  <a:cs typeface="Sakkal Majalla" panose="02000000000000000000" pitchFamily="2" charset="-78"/>
                </a:rPr>
                <a:t>یُوحِیۤ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سَمِیع</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قَرِیب</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00256"/>
              <a:ext cx="374142" cy="128428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2407823" y="3428982"/>
            <a:ext cx="5698079" cy="755555"/>
            <a:chOff x="2407823" y="3428982"/>
            <a:chExt cx="5698079" cy="755555"/>
          </a:xfrm>
        </p:grpSpPr>
        <p:sp>
          <p:nvSpPr>
            <p:cNvPr id="6" name="Rectangle: Rounded Corners 5">
              <a:extLst>
                <a:ext uri="{FF2B5EF4-FFF2-40B4-BE49-F238E27FC236}">
                  <a16:creationId xmlns:a16="http://schemas.microsoft.com/office/drawing/2014/main" id="{3AEBF103-277D-48D1-8FEC-9DB7806C5CC7}"/>
                </a:ext>
              </a:extLst>
            </p:cNvPr>
            <p:cNvSpPr/>
            <p:nvPr/>
          </p:nvSpPr>
          <p:spPr>
            <a:xfrm>
              <a:off x="2407823" y="3428982"/>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تَرَىٰۤ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إِذۡ</a:t>
              </a:r>
              <a:r>
                <a:rPr lang="ar-SA" sz="2800" dirty="0">
                  <a:latin typeface="Sakkal Majalla" panose="02000000000000000000" pitchFamily="2" charset="-78"/>
                  <a:cs typeface="Sakkal Majalla" panose="02000000000000000000" pitchFamily="2" charset="-78"/>
                </a:rPr>
                <a:t> فَزِعُوا۟ فَلَا </a:t>
              </a:r>
              <a:r>
                <a:rPr lang="ar-SA" sz="2800" dirty="0" err="1">
                  <a:latin typeface="Sakkal Majalla" panose="02000000000000000000" pitchFamily="2" charset="-78"/>
                  <a:cs typeface="Sakkal Majalla" panose="02000000000000000000" pitchFamily="2" charset="-78"/>
                </a:rPr>
                <a:t>فَوۡتَ</a:t>
              </a:r>
              <a:r>
                <a:rPr lang="ar-SA" sz="2800" dirty="0">
                  <a:latin typeface="Sakkal Majalla" panose="02000000000000000000" pitchFamily="2" charset="-78"/>
                  <a:cs typeface="Sakkal Majalla" panose="02000000000000000000" pitchFamily="2" charset="-78"/>
                </a:rPr>
                <a:t> وَأُخِذُوا۟ مِن مَّكَانࣲ </a:t>
              </a:r>
              <a:r>
                <a:rPr lang="ar-SA" sz="2800" dirty="0" err="1">
                  <a:solidFill>
                    <a:schemeClr val="tx1"/>
                  </a:solidFill>
                  <a:latin typeface="Sakkal Majalla" panose="02000000000000000000" pitchFamily="2" charset="-78"/>
                  <a:cs typeface="Sakkal Majalla" panose="02000000000000000000" pitchFamily="2" charset="-78"/>
                </a:rPr>
                <a:t>قَرِیب</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31760" y="3733032"/>
              <a:ext cx="374142" cy="4515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2407823" y="4184535"/>
            <a:ext cx="5698079" cy="777987"/>
            <a:chOff x="2407823" y="4184535"/>
            <a:chExt cx="5698079" cy="777987"/>
          </a:xfrm>
        </p:grpSpPr>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وَقَالُوۤا</a:t>
              </a:r>
              <a:r>
                <a:rPr lang="ar-SA" sz="2800" dirty="0">
                  <a:latin typeface="Sakkal Majalla" panose="02000000000000000000" pitchFamily="2" charset="-78"/>
                  <a:cs typeface="Sakkal Majalla" panose="02000000000000000000" pitchFamily="2" charset="-78"/>
                </a:rPr>
                <a:t>۟ ءَامَنَّا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وَأَنَّىٰ</a:t>
              </a:r>
              <a:r>
                <a:rPr lang="ar-SA" sz="2800" dirty="0">
                  <a:latin typeface="Sakkal Majalla" panose="02000000000000000000" pitchFamily="2" charset="-78"/>
                  <a:cs typeface="Sakkal Majalla" panose="02000000000000000000" pitchFamily="2" charset="-78"/>
                </a:rPr>
                <a:t> لَهُمُ </a:t>
              </a:r>
              <a:r>
                <a:rPr lang="ar-SA" sz="2800" dirty="0" err="1">
                  <a:latin typeface="Sakkal Majalla" panose="02000000000000000000" pitchFamily="2" charset="-78"/>
                  <a:cs typeface="Sakkal Majalla" panose="02000000000000000000" pitchFamily="2" charset="-78"/>
                </a:rPr>
                <a:t>ٱلتَّنَاوُشُ</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مَّكَانِۭ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بَعِید</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0" y="4184535"/>
              <a:ext cx="374142" cy="47393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7F58CC63-4A99-42DD-B79B-42DA6F2639A0}"/>
              </a:ext>
            </a:extLst>
          </p:cNvPr>
          <p:cNvGrpSpPr/>
          <p:nvPr/>
        </p:nvGrpSpPr>
        <p:grpSpPr>
          <a:xfrm>
            <a:off x="2113281" y="4184536"/>
            <a:ext cx="5992622" cy="1610761"/>
            <a:chOff x="2113281" y="4184536"/>
            <a:chExt cx="5992622" cy="1610761"/>
          </a:xfrm>
        </p:grpSpPr>
        <p:sp>
          <p:nvSpPr>
            <p:cNvPr id="52" name="Rectangle: Rounded Corners 51">
              <a:extLst>
                <a:ext uri="{FF2B5EF4-FFF2-40B4-BE49-F238E27FC236}">
                  <a16:creationId xmlns:a16="http://schemas.microsoft.com/office/drawing/2014/main" id="{0FEBA7EA-72A5-40CA-8EED-EB3C834F9294}"/>
                </a:ext>
              </a:extLst>
            </p:cNvPr>
            <p:cNvSpPr/>
            <p:nvPr/>
          </p:nvSpPr>
          <p:spPr>
            <a:xfrm>
              <a:off x="2113281" y="5187199"/>
              <a:ext cx="5618480"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وَقَدۡ</a:t>
              </a:r>
              <a:r>
                <a:rPr lang="ar-SA" sz="2800" dirty="0">
                  <a:latin typeface="Sakkal Majalla" panose="02000000000000000000" pitchFamily="2" charset="-78"/>
                  <a:cs typeface="Sakkal Majalla" panose="02000000000000000000" pitchFamily="2" charset="-78"/>
                </a:rPr>
                <a:t> كَفَرُوا۟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وَیَقۡذِفُونَ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بِٱلۡغَیۡبِ</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مَّكَانِۭ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بَعِید</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4" name="Connector: Curved 53">
              <a:extLst>
                <a:ext uri="{FF2B5EF4-FFF2-40B4-BE49-F238E27FC236}">
                  <a16:creationId xmlns:a16="http://schemas.microsoft.com/office/drawing/2014/main" id="{D02515F1-62C9-4D85-ABC2-CC858693FA1E}"/>
                </a:ext>
              </a:extLst>
            </p:cNvPr>
            <p:cNvCxnSpPr>
              <a:cxnSpLocks/>
              <a:stCxn id="4" idx="1"/>
              <a:endCxn id="52" idx="3"/>
            </p:cNvCxnSpPr>
            <p:nvPr/>
          </p:nvCxnSpPr>
          <p:spPr>
            <a:xfrm rot="10800000" flipV="1">
              <a:off x="7731762" y="4184536"/>
              <a:ext cx="374141" cy="130671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35757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784176" y="3889896"/>
            <a:ext cx="1767743"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مذمومًا/ملومًا</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731231" y="2503576"/>
            <a:ext cx="9052945" cy="1680960"/>
            <a:chOff x="731231" y="2503576"/>
            <a:chExt cx="9052945" cy="168096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554288" y="2900256"/>
              <a:ext cx="802832" cy="30503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731231" y="2974453"/>
              <a:ext cx="823057"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الإسراء</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03576"/>
              <a:ext cx="6604000" cy="7933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مَّن كَانَ </a:t>
              </a:r>
              <a:r>
                <a:rPr lang="ar-SA" sz="2400" dirty="0" err="1">
                  <a:latin typeface="Sakkal Majalla" panose="02000000000000000000" pitchFamily="2" charset="-78"/>
                  <a:cs typeface="Sakkal Majalla" panose="02000000000000000000" pitchFamily="2" charset="-78"/>
                </a:rPr>
                <a:t>یُرِیدُ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ٱلۡعَاجِلَةَ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عَجَّلۡنَا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لَهُۥ</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فِیهَا</a:t>
              </a:r>
              <a:r>
                <a:rPr lang="ar-SA" sz="2400" dirty="0">
                  <a:latin typeface="Sakkal Majalla" panose="02000000000000000000" pitchFamily="2" charset="-78"/>
                  <a:cs typeface="Sakkal Majalla" panose="02000000000000000000" pitchFamily="2" charset="-78"/>
                </a:rPr>
                <a:t> مَا </a:t>
              </a:r>
              <a:r>
                <a:rPr lang="ar-SA" sz="2400" dirty="0" err="1">
                  <a:latin typeface="Sakkal Majalla" panose="02000000000000000000" pitchFamily="2" charset="-78"/>
                  <a:cs typeface="Sakkal Majalla" panose="02000000000000000000" pitchFamily="2" charset="-78"/>
                </a:rPr>
                <a:t>نَشَاۤءُ</a:t>
              </a:r>
              <a:r>
                <a:rPr lang="ar-SA" sz="2400" dirty="0">
                  <a:latin typeface="Sakkal Majalla" panose="02000000000000000000" pitchFamily="2" charset="-78"/>
                  <a:cs typeface="Sakkal Majalla" panose="02000000000000000000" pitchFamily="2" charset="-78"/>
                </a:rPr>
                <a:t> لِمَن </a:t>
              </a:r>
              <a:r>
                <a:rPr lang="ar-SA" sz="2400" dirty="0" err="1">
                  <a:latin typeface="Sakkal Majalla" panose="02000000000000000000" pitchFamily="2" charset="-78"/>
                  <a:cs typeface="Sakkal Majalla" panose="02000000000000000000" pitchFamily="2" charset="-78"/>
                </a:rPr>
                <a:t>نُّرِیدُ</a:t>
              </a:r>
              <a:r>
                <a:rPr lang="ar-SA" sz="2400" dirty="0">
                  <a:latin typeface="Sakkal Majalla" panose="02000000000000000000" pitchFamily="2" charset="-78"/>
                  <a:cs typeface="Sakkal Majalla" panose="02000000000000000000" pitchFamily="2" charset="-78"/>
                </a:rPr>
                <a:t> ثُمَّ </a:t>
              </a:r>
              <a:r>
                <a:rPr lang="ar-SA" sz="2400" dirty="0" err="1">
                  <a:latin typeface="Sakkal Majalla" panose="02000000000000000000" pitchFamily="2" charset="-78"/>
                  <a:cs typeface="Sakkal Majalla" panose="02000000000000000000" pitchFamily="2" charset="-78"/>
                </a:rPr>
                <a:t>جَعَلۡنَا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لَهُۥ</a:t>
              </a:r>
              <a:r>
                <a:rPr lang="ar-SA" sz="2400" dirty="0">
                  <a:latin typeface="Sakkal Majalla" panose="02000000000000000000" pitchFamily="2" charset="-78"/>
                  <a:cs typeface="Sakkal Majalla" panose="02000000000000000000" pitchFamily="2" charset="-78"/>
                </a:rPr>
                <a:t> جَهَنَّمَ </a:t>
              </a:r>
              <a:r>
                <a:rPr lang="ar-SA" sz="2400" dirty="0" err="1">
                  <a:latin typeface="Sakkal Majalla" panose="02000000000000000000" pitchFamily="2" charset="-78"/>
                  <a:cs typeface="Sakkal Majalla" panose="02000000000000000000" pitchFamily="2" charset="-78"/>
                </a:rPr>
                <a:t>یَصۡلَىٰهَا</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مَذۡمُومࣰا</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مَّدۡحُورࣰا</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61120" y="2900256"/>
              <a:ext cx="823056" cy="128428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2407823" y="3428982"/>
            <a:ext cx="7376354" cy="755555"/>
            <a:chOff x="2407823" y="3428982"/>
            <a:chExt cx="7376354" cy="755555"/>
          </a:xfrm>
        </p:grpSpPr>
        <p:sp>
          <p:nvSpPr>
            <p:cNvPr id="6" name="Rectangle: Rounded Corners 5">
              <a:extLst>
                <a:ext uri="{FF2B5EF4-FFF2-40B4-BE49-F238E27FC236}">
                  <a16:creationId xmlns:a16="http://schemas.microsoft.com/office/drawing/2014/main" id="{3AEBF103-277D-48D1-8FEC-9DB7806C5CC7}"/>
                </a:ext>
              </a:extLst>
            </p:cNvPr>
            <p:cNvSpPr/>
            <p:nvPr/>
          </p:nvSpPr>
          <p:spPr>
            <a:xfrm>
              <a:off x="2407823" y="3428982"/>
              <a:ext cx="6553296"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a:t>
              </a:r>
              <a:r>
                <a:rPr lang="ar-SA" sz="2800" dirty="0" err="1">
                  <a:latin typeface="Sakkal Majalla" panose="02000000000000000000" pitchFamily="2" charset="-78"/>
                  <a:cs typeface="Sakkal Majalla" panose="02000000000000000000" pitchFamily="2" charset="-78"/>
                </a:rPr>
                <a:t>تَجۡعَلۡ</a:t>
              </a:r>
              <a:r>
                <a:rPr lang="ar-SA" sz="2800" dirty="0">
                  <a:latin typeface="Sakkal Majalla" panose="02000000000000000000" pitchFamily="2" charset="-78"/>
                  <a:cs typeface="Sakkal Majalla" panose="02000000000000000000" pitchFamily="2" charset="-78"/>
                </a:rPr>
                <a:t> مَعَ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إِلَـٰهًا</a:t>
              </a:r>
              <a:r>
                <a:rPr lang="ar-SA" sz="2800" dirty="0">
                  <a:latin typeface="Sakkal Majalla" panose="02000000000000000000" pitchFamily="2" charset="-78"/>
                  <a:cs typeface="Sakkal Majalla" panose="02000000000000000000" pitchFamily="2" charset="-78"/>
                </a:rPr>
                <a:t> ءَاخَرَ </a:t>
              </a:r>
              <a:r>
                <a:rPr lang="ar-SA" sz="2800" dirty="0" err="1">
                  <a:latin typeface="Sakkal Majalla" panose="02000000000000000000" pitchFamily="2" charset="-78"/>
                  <a:cs typeface="Sakkal Majalla" panose="02000000000000000000" pitchFamily="2" charset="-78"/>
                </a:rPr>
                <a:t>فَتَقۡعُدَ</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مَذۡمُومࣰا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مَّخۡذُولࣰا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8961120" y="3733032"/>
              <a:ext cx="823057" cy="4515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1148080" y="4184535"/>
            <a:ext cx="8636097" cy="777987"/>
            <a:chOff x="1148080" y="4184535"/>
            <a:chExt cx="8636097" cy="777987"/>
          </a:xfrm>
        </p:grpSpPr>
        <p:sp>
          <p:nvSpPr>
            <p:cNvPr id="51" name="Rectangle: Rounded Corners 50">
              <a:extLst>
                <a:ext uri="{FF2B5EF4-FFF2-40B4-BE49-F238E27FC236}">
                  <a16:creationId xmlns:a16="http://schemas.microsoft.com/office/drawing/2014/main" id="{B34FC751-37B3-45E3-98B0-F6CB0F0F4C50}"/>
                </a:ext>
              </a:extLst>
            </p:cNvPr>
            <p:cNvSpPr/>
            <p:nvPr/>
          </p:nvSpPr>
          <p:spPr>
            <a:xfrm>
              <a:off x="1148080" y="4354424"/>
              <a:ext cx="7813039"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وَلَا </a:t>
              </a:r>
              <a:r>
                <a:rPr lang="ar-SA" sz="2800" dirty="0" err="1">
                  <a:latin typeface="Sakkal Majalla" panose="02000000000000000000" pitchFamily="2" charset="-78"/>
                  <a:cs typeface="Sakkal Majalla" panose="02000000000000000000" pitchFamily="2" charset="-78"/>
                </a:rPr>
                <a:t>تَجۡعَلۡ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یَدَكَ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مَغۡلُولَةً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عُنُقِكَ وَلَا </a:t>
              </a:r>
              <a:r>
                <a:rPr lang="ar-SA" sz="2800" dirty="0" err="1">
                  <a:latin typeface="Sakkal Majalla" panose="02000000000000000000" pitchFamily="2" charset="-78"/>
                  <a:cs typeface="Sakkal Majalla" panose="02000000000000000000" pitchFamily="2" charset="-78"/>
                </a:rPr>
                <a:t>تَبۡسُطۡهَا</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ٱلۡبَسۡطِ</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فَتَقۡعُدَ</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مَلُوم</a:t>
              </a:r>
              <a:r>
                <a:rPr lang="ar-SA" sz="2800" dirty="0" err="1">
                  <a:latin typeface="Sakkal Majalla" panose="02000000000000000000" pitchFamily="2" charset="-78"/>
                  <a:cs typeface="Sakkal Majalla" panose="02000000000000000000" pitchFamily="2" charset="-78"/>
                </a:rPr>
                <a:t>ࣰ</a:t>
              </a:r>
              <a:r>
                <a:rPr lang="ar-SA" sz="2800" dirty="0" err="1">
                  <a:solidFill>
                    <a:schemeClr val="tx1"/>
                  </a:solidFill>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مَّحۡسُورًا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8961120" y="4184535"/>
              <a:ext cx="823057" cy="47393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7F58CC63-4A99-42DD-B79B-42DA6F2639A0}"/>
              </a:ext>
            </a:extLst>
          </p:cNvPr>
          <p:cNvGrpSpPr/>
          <p:nvPr/>
        </p:nvGrpSpPr>
        <p:grpSpPr>
          <a:xfrm>
            <a:off x="2113281" y="4184536"/>
            <a:ext cx="7670896" cy="1928105"/>
            <a:chOff x="2113281" y="4184536"/>
            <a:chExt cx="7670896" cy="1928105"/>
          </a:xfrm>
        </p:grpSpPr>
        <p:sp>
          <p:nvSpPr>
            <p:cNvPr id="52" name="Rectangle: Rounded Corners 51">
              <a:extLst>
                <a:ext uri="{FF2B5EF4-FFF2-40B4-BE49-F238E27FC236}">
                  <a16:creationId xmlns:a16="http://schemas.microsoft.com/office/drawing/2014/main" id="{0FEBA7EA-72A5-40CA-8EED-EB3C834F9294}"/>
                </a:ext>
              </a:extLst>
            </p:cNvPr>
            <p:cNvSpPr/>
            <p:nvPr/>
          </p:nvSpPr>
          <p:spPr>
            <a:xfrm>
              <a:off x="2113281" y="5187199"/>
              <a:ext cx="6847838" cy="9254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ذَ لِكَ </a:t>
              </a:r>
              <a:r>
                <a:rPr lang="ar-SA" sz="2800" dirty="0" err="1">
                  <a:latin typeface="Sakkal Majalla" panose="02000000000000000000" pitchFamily="2" charset="-78"/>
                  <a:cs typeface="Sakkal Majalla" panose="02000000000000000000" pitchFamily="2" charset="-78"/>
                </a:rPr>
                <a:t>مِمَّاۤ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أَوۡحَىٰۤ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إِلَیۡكَ</a:t>
              </a:r>
              <a:r>
                <a:rPr lang="ar-SA" sz="2800" dirty="0">
                  <a:latin typeface="Sakkal Majalla" panose="02000000000000000000" pitchFamily="2" charset="-78"/>
                  <a:cs typeface="Sakkal Majalla" panose="02000000000000000000" pitchFamily="2" charset="-78"/>
                </a:rPr>
                <a:t> رَبُّكَ مِنَ </a:t>
              </a:r>
              <a:r>
                <a:rPr lang="ar-SA" sz="2800" dirty="0" err="1">
                  <a:latin typeface="Sakkal Majalla" panose="02000000000000000000" pitchFamily="2" charset="-78"/>
                  <a:cs typeface="Sakkal Majalla" panose="02000000000000000000" pitchFamily="2" charset="-78"/>
                </a:rPr>
                <a:t>ٱلۡحِكۡمَةِۗ</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تَجۡعَلۡ</a:t>
              </a:r>
              <a:r>
                <a:rPr lang="ar-SA" sz="2800" dirty="0">
                  <a:latin typeface="Sakkal Majalla" panose="02000000000000000000" pitchFamily="2" charset="-78"/>
                  <a:cs typeface="Sakkal Majalla" panose="02000000000000000000" pitchFamily="2" charset="-78"/>
                </a:rPr>
                <a:t> مَعَ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إِلَـٰهًا</a:t>
              </a:r>
              <a:r>
                <a:rPr lang="ar-SA" sz="2800" dirty="0">
                  <a:latin typeface="Sakkal Majalla" panose="02000000000000000000" pitchFamily="2" charset="-78"/>
                  <a:cs typeface="Sakkal Majalla" panose="02000000000000000000" pitchFamily="2" charset="-78"/>
                </a:rPr>
                <a:t> ءَاخَرَ </a:t>
              </a:r>
              <a:r>
                <a:rPr lang="ar-SA" sz="2800" dirty="0" err="1">
                  <a:latin typeface="Sakkal Majalla" panose="02000000000000000000" pitchFamily="2" charset="-78"/>
                  <a:cs typeface="Sakkal Majalla" panose="02000000000000000000" pitchFamily="2" charset="-78"/>
                </a:rPr>
                <a:t>فَتُلۡقَىٰ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جَهَنَّمَ </a:t>
              </a:r>
              <a:r>
                <a:rPr lang="ar-SA" sz="2800" dirty="0" err="1">
                  <a:solidFill>
                    <a:schemeClr val="tx1"/>
                  </a:solidFill>
                  <a:latin typeface="Sakkal Majalla" panose="02000000000000000000" pitchFamily="2" charset="-78"/>
                  <a:cs typeface="Sakkal Majalla" panose="02000000000000000000" pitchFamily="2" charset="-78"/>
                </a:rPr>
                <a:t>مَلُوم</a:t>
              </a:r>
              <a:r>
                <a:rPr lang="ar-SA" sz="2800" dirty="0" err="1">
                  <a:latin typeface="Sakkal Majalla" panose="02000000000000000000" pitchFamily="2" charset="-78"/>
                  <a:cs typeface="Sakkal Majalla" panose="02000000000000000000" pitchFamily="2" charset="-78"/>
                </a:rPr>
                <a:t>ࣰ</a:t>
              </a:r>
              <a:r>
                <a:rPr lang="ar-SA" sz="2800" dirty="0" err="1">
                  <a:solidFill>
                    <a:schemeClr val="tx1"/>
                  </a:solidFill>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مَّدۡحُورًا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4" name="Connector: Curved 53">
              <a:extLst>
                <a:ext uri="{FF2B5EF4-FFF2-40B4-BE49-F238E27FC236}">
                  <a16:creationId xmlns:a16="http://schemas.microsoft.com/office/drawing/2014/main" id="{D02515F1-62C9-4D85-ABC2-CC858693FA1E}"/>
                </a:ext>
              </a:extLst>
            </p:cNvPr>
            <p:cNvCxnSpPr>
              <a:cxnSpLocks/>
              <a:stCxn id="4" idx="1"/>
              <a:endCxn id="52" idx="3"/>
            </p:cNvCxnSpPr>
            <p:nvPr/>
          </p:nvCxnSpPr>
          <p:spPr>
            <a:xfrm rot="10800000" flipV="1">
              <a:off x="8961120" y="4184536"/>
              <a:ext cx="823057" cy="146538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13279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4DCF-6B8C-43BC-959D-D736A98A44AE}"/>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السادسة</a:t>
            </a:r>
            <a:endParaRPr lang="en-US" dirty="0"/>
          </a:p>
        </p:txBody>
      </p:sp>
      <p:graphicFrame>
        <p:nvGraphicFramePr>
          <p:cNvPr id="5" name="Content Placeholder 4">
            <a:extLst>
              <a:ext uri="{FF2B5EF4-FFF2-40B4-BE49-F238E27FC236}">
                <a16:creationId xmlns:a16="http://schemas.microsoft.com/office/drawing/2014/main" id="{56439A9E-C2BD-4D19-86F1-7AA416EEF57D}"/>
              </a:ext>
            </a:extLst>
          </p:cNvPr>
          <p:cNvGraphicFramePr>
            <a:graphicFrameLocks noGrp="1"/>
          </p:cNvGraphicFramePr>
          <p:nvPr>
            <p:ph idx="1"/>
            <p:extLst>
              <p:ext uri="{D42A27DB-BD31-4B8C-83A1-F6EECF244321}">
                <p14:modId xmlns:p14="http://schemas.microsoft.com/office/powerpoint/2010/main" val="404130838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37FD5F95-BB7E-4B01-99E1-D0C13497CC9A}"/>
              </a:ext>
            </a:extLst>
          </p:cNvPr>
          <p:cNvSpPr/>
          <p:nvPr/>
        </p:nvSpPr>
        <p:spPr>
          <a:xfrm>
            <a:off x="841663" y="5351318"/>
            <a:ext cx="7225144" cy="10491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lvl="1" algn="r" rtl="1"/>
            <a:r>
              <a:rPr lang="ar-SA" sz="2400" dirty="0">
                <a:latin typeface="Sakkal Majalla" panose="02000000000000000000" pitchFamily="2" charset="-78"/>
                <a:cs typeface="Sakkal Majalla" panose="02000000000000000000" pitchFamily="2" charset="-78"/>
              </a:rPr>
              <a:t>هذه القاعدة تأتي من التمكن وكثرة التأمل لكتاب الله، فإن الكثير من الآيات المتشابهة عادة ما تمتاز بشيء من الطول أو القِصَر، أو كثرة التشابه، أو كثرة الدوران للكلمة في السورة أو غير ذلك</a:t>
            </a:r>
          </a:p>
        </p:txBody>
      </p:sp>
      <p:sp>
        <p:nvSpPr>
          <p:cNvPr id="7" name="Rectangle: Rounded Corners 6">
            <a:extLst>
              <a:ext uri="{FF2B5EF4-FFF2-40B4-BE49-F238E27FC236}">
                <a16:creationId xmlns:a16="http://schemas.microsoft.com/office/drawing/2014/main" id="{FCE50399-7710-4989-A904-5D34B5597735}"/>
              </a:ext>
            </a:extLst>
          </p:cNvPr>
          <p:cNvSpPr/>
          <p:nvPr/>
        </p:nvSpPr>
        <p:spPr>
          <a:xfrm>
            <a:off x="0" y="2516137"/>
            <a:ext cx="5507180" cy="12141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2" algn="r" rtl="1"/>
            <a:r>
              <a:rPr lang="ar-SA" sz="2400" dirty="0">
                <a:latin typeface="Sakkal Majalla" panose="02000000000000000000" pitchFamily="2" charset="-78"/>
                <a:cs typeface="Sakkal Majalla" panose="02000000000000000000" pitchFamily="2" charset="-78"/>
              </a:rPr>
              <a:t>نجد ذلك جليًا في سورة آل عمران والأعراف، حيث إن التركيب اللفظي في هاتين السورتين أقل من غيرهما من السور</a:t>
            </a:r>
          </a:p>
        </p:txBody>
      </p:sp>
      <p:sp>
        <p:nvSpPr>
          <p:cNvPr id="8" name="Rectangle: Rounded Corners 7">
            <a:extLst>
              <a:ext uri="{FF2B5EF4-FFF2-40B4-BE49-F238E27FC236}">
                <a16:creationId xmlns:a16="http://schemas.microsoft.com/office/drawing/2014/main" id="{33E37799-F75D-44D9-AB41-9DCDCB1FC37C}"/>
              </a:ext>
            </a:extLst>
          </p:cNvPr>
          <p:cNvSpPr/>
          <p:nvPr/>
        </p:nvSpPr>
        <p:spPr>
          <a:xfrm>
            <a:off x="7146849" y="3221509"/>
            <a:ext cx="4772248" cy="15678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2" algn="r" rtl="1"/>
            <a:r>
              <a:rPr lang="ar-SA" sz="2400" dirty="0">
                <a:latin typeface="Sakkal Majalla" panose="02000000000000000000" pitchFamily="2" charset="-78"/>
                <a:cs typeface="Sakkal Majalla" panose="02000000000000000000" pitchFamily="2" charset="-78"/>
              </a:rPr>
              <a:t>كثير من السور تمتاز بكثرة الدوران لكلمة أو جملة فيها، و متى ما احسن القارئ معرفة و استذكار هذه الكلمة أو الجملة، فإنه سوف سيوقى بإذن الله من الخطأ</a:t>
            </a:r>
          </a:p>
        </p:txBody>
      </p:sp>
      <p:sp>
        <p:nvSpPr>
          <p:cNvPr id="9" name="Rectangle: Rounded Corners 8">
            <a:extLst>
              <a:ext uri="{FF2B5EF4-FFF2-40B4-BE49-F238E27FC236}">
                <a16:creationId xmlns:a16="http://schemas.microsoft.com/office/drawing/2014/main" id="{1B0A1858-C4B4-426F-B12A-150CDEC49473}"/>
              </a:ext>
            </a:extLst>
          </p:cNvPr>
          <p:cNvSpPr/>
          <p:nvPr/>
        </p:nvSpPr>
        <p:spPr>
          <a:xfrm>
            <a:off x="452484" y="3906982"/>
            <a:ext cx="4311664" cy="85495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2" algn="r" rtl="1"/>
            <a:r>
              <a:rPr lang="ar-SA" sz="2400" dirty="0">
                <a:latin typeface="Sakkal Majalla" panose="02000000000000000000" pitchFamily="2" charset="-78"/>
                <a:cs typeface="Sakkal Majalla" panose="02000000000000000000" pitchFamily="2" charset="-78"/>
              </a:rPr>
              <a:t>يكون للسورة الواحدة قاعدة خاصة ينتفع بها من عرفها و استذكرها</a:t>
            </a:r>
          </a:p>
        </p:txBody>
      </p:sp>
    </p:spTree>
    <p:extLst>
      <p:ext uri="{BB962C8B-B14F-4D97-AF65-F5344CB8AC3E}">
        <p14:creationId xmlns:p14="http://schemas.microsoft.com/office/powerpoint/2010/main" val="30376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21104899-A6D3-4552-B1E1-02C37DA766C6}"/>
                                            </p:graphicEl>
                                          </p:spTgt>
                                        </p:tgtEl>
                                        <p:attrNameLst>
                                          <p:attrName>style.visibility</p:attrName>
                                        </p:attrNameLst>
                                      </p:cBhvr>
                                      <p:to>
                                        <p:strVal val="visible"/>
                                      </p:to>
                                    </p:set>
                                    <p:anim calcmode="lin" valueType="num">
                                      <p:cBhvr>
                                        <p:cTn id="7" dur="500" fill="hold"/>
                                        <p:tgtEl>
                                          <p:spTgt spid="5">
                                            <p:graphicEl>
                                              <a:dgm id="{21104899-A6D3-4552-B1E1-02C37DA766C6}"/>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21104899-A6D3-4552-B1E1-02C37DA766C6}"/>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21104899-A6D3-4552-B1E1-02C37DA766C6}"/>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1" nodeType="clickEffect">
                                  <p:stCondLst>
                                    <p:cond delay="0"/>
                                  </p:stCondLst>
                                  <p:childTnLst>
                                    <p:set>
                                      <p:cBhvr>
                                        <p:cTn id="20" dur="1" fill="hold">
                                          <p:stCondLst>
                                            <p:cond delay="0"/>
                                          </p:stCondLst>
                                        </p:cTn>
                                        <p:tgtEl>
                                          <p:spTgt spid="5">
                                            <p:graphicEl>
                                              <a:dgm id="{C2C74FB8-3A71-44F0-917A-3512437B25AF}"/>
                                            </p:graphicEl>
                                          </p:spTgt>
                                        </p:tgtEl>
                                        <p:attrNameLst>
                                          <p:attrName>style.visibility</p:attrName>
                                        </p:attrNameLst>
                                      </p:cBhvr>
                                      <p:to>
                                        <p:strVal val="visible"/>
                                      </p:to>
                                    </p:set>
                                    <p:anim calcmode="lin" valueType="num">
                                      <p:cBhvr>
                                        <p:cTn id="21" dur="1000" fill="hold"/>
                                        <p:tgtEl>
                                          <p:spTgt spid="5">
                                            <p:graphicEl>
                                              <a:dgm id="{C2C74FB8-3A71-44F0-917A-3512437B25AF}"/>
                                            </p:graphicEl>
                                          </p:spTgt>
                                        </p:tgtEl>
                                        <p:attrNameLst>
                                          <p:attrName>ppt_w</p:attrName>
                                        </p:attrNameLst>
                                      </p:cBhvr>
                                      <p:tavLst>
                                        <p:tav tm="0">
                                          <p:val>
                                            <p:fltVal val="0"/>
                                          </p:val>
                                        </p:tav>
                                        <p:tav tm="100000">
                                          <p:val>
                                            <p:strVal val="#ppt_w"/>
                                          </p:val>
                                        </p:tav>
                                      </p:tavLst>
                                    </p:anim>
                                    <p:anim calcmode="lin" valueType="num">
                                      <p:cBhvr>
                                        <p:cTn id="22" dur="1000" fill="hold"/>
                                        <p:tgtEl>
                                          <p:spTgt spid="5">
                                            <p:graphicEl>
                                              <a:dgm id="{C2C74FB8-3A71-44F0-917A-3512437B25AF}"/>
                                            </p:graphicEl>
                                          </p:spTgt>
                                        </p:tgtEl>
                                        <p:attrNameLst>
                                          <p:attrName>ppt_h</p:attrName>
                                        </p:attrNameLst>
                                      </p:cBhvr>
                                      <p:tavLst>
                                        <p:tav tm="0">
                                          <p:val>
                                            <p:fltVal val="0"/>
                                          </p:val>
                                        </p:tav>
                                        <p:tav tm="100000">
                                          <p:val>
                                            <p:strVal val="#ppt_h"/>
                                          </p:val>
                                        </p:tav>
                                      </p:tavLst>
                                    </p:anim>
                                    <p:anim calcmode="lin" valueType="num">
                                      <p:cBhvr>
                                        <p:cTn id="23" dur="1000" fill="hold"/>
                                        <p:tgtEl>
                                          <p:spTgt spid="5">
                                            <p:graphicEl>
                                              <a:dgm id="{C2C74FB8-3A71-44F0-917A-3512437B25AF}"/>
                                            </p:graphicEl>
                                          </p:spTgt>
                                        </p:tgtEl>
                                        <p:attrNameLst>
                                          <p:attrName>style.rotation</p:attrName>
                                        </p:attrNameLst>
                                      </p:cBhvr>
                                      <p:tavLst>
                                        <p:tav tm="0">
                                          <p:val>
                                            <p:fltVal val="90"/>
                                          </p:val>
                                        </p:tav>
                                        <p:tav tm="100000">
                                          <p:val>
                                            <p:fltVal val="0"/>
                                          </p:val>
                                        </p:tav>
                                      </p:tavLst>
                                    </p:anim>
                                    <p:animEffect transition="in" filter="fade">
                                      <p:cBhvr>
                                        <p:cTn id="24" dur="1000"/>
                                        <p:tgtEl>
                                          <p:spTgt spid="5">
                                            <p:graphicEl>
                                              <a:dgm id="{C2C74FB8-3A71-44F0-917A-3512437B25AF}"/>
                                            </p:graphicEl>
                                          </p:spTgt>
                                        </p:tgtEl>
                                      </p:cBhvr>
                                    </p:animEffect>
                                  </p:childTnLst>
                                </p:cTn>
                              </p:par>
                              <p:par>
                                <p:cTn id="25" presetID="31" presetClass="entr" presetSubtype="0" fill="hold" grpId="1" nodeType="withEffect">
                                  <p:stCondLst>
                                    <p:cond delay="0"/>
                                  </p:stCondLst>
                                  <p:childTnLst>
                                    <p:set>
                                      <p:cBhvr>
                                        <p:cTn id="26" dur="1" fill="hold">
                                          <p:stCondLst>
                                            <p:cond delay="0"/>
                                          </p:stCondLst>
                                        </p:cTn>
                                        <p:tgtEl>
                                          <p:spTgt spid="5">
                                            <p:graphicEl>
                                              <a:dgm id="{5A931522-1D65-4AE7-9C24-31127A8F9870}"/>
                                            </p:graphicEl>
                                          </p:spTgt>
                                        </p:tgtEl>
                                        <p:attrNameLst>
                                          <p:attrName>style.visibility</p:attrName>
                                        </p:attrNameLst>
                                      </p:cBhvr>
                                      <p:to>
                                        <p:strVal val="visible"/>
                                      </p:to>
                                    </p:set>
                                    <p:anim calcmode="lin" valueType="num">
                                      <p:cBhvr>
                                        <p:cTn id="27" dur="1000" fill="hold"/>
                                        <p:tgtEl>
                                          <p:spTgt spid="5">
                                            <p:graphicEl>
                                              <a:dgm id="{5A931522-1D65-4AE7-9C24-31127A8F9870}"/>
                                            </p:graphicEl>
                                          </p:spTgt>
                                        </p:tgtEl>
                                        <p:attrNameLst>
                                          <p:attrName>ppt_w</p:attrName>
                                        </p:attrNameLst>
                                      </p:cBhvr>
                                      <p:tavLst>
                                        <p:tav tm="0">
                                          <p:val>
                                            <p:fltVal val="0"/>
                                          </p:val>
                                        </p:tav>
                                        <p:tav tm="100000">
                                          <p:val>
                                            <p:strVal val="#ppt_w"/>
                                          </p:val>
                                        </p:tav>
                                      </p:tavLst>
                                    </p:anim>
                                    <p:anim calcmode="lin" valueType="num">
                                      <p:cBhvr>
                                        <p:cTn id="28" dur="1000" fill="hold"/>
                                        <p:tgtEl>
                                          <p:spTgt spid="5">
                                            <p:graphicEl>
                                              <a:dgm id="{5A931522-1D65-4AE7-9C24-31127A8F9870}"/>
                                            </p:graphicEl>
                                          </p:spTgt>
                                        </p:tgtEl>
                                        <p:attrNameLst>
                                          <p:attrName>ppt_h</p:attrName>
                                        </p:attrNameLst>
                                      </p:cBhvr>
                                      <p:tavLst>
                                        <p:tav tm="0">
                                          <p:val>
                                            <p:fltVal val="0"/>
                                          </p:val>
                                        </p:tav>
                                        <p:tav tm="100000">
                                          <p:val>
                                            <p:strVal val="#ppt_h"/>
                                          </p:val>
                                        </p:tav>
                                      </p:tavLst>
                                    </p:anim>
                                    <p:anim calcmode="lin" valueType="num">
                                      <p:cBhvr>
                                        <p:cTn id="29" dur="1000" fill="hold"/>
                                        <p:tgtEl>
                                          <p:spTgt spid="5">
                                            <p:graphicEl>
                                              <a:dgm id="{5A931522-1D65-4AE7-9C24-31127A8F9870}"/>
                                            </p:graphicEl>
                                          </p:spTgt>
                                        </p:tgtEl>
                                        <p:attrNameLst>
                                          <p:attrName>style.rotation</p:attrName>
                                        </p:attrNameLst>
                                      </p:cBhvr>
                                      <p:tavLst>
                                        <p:tav tm="0">
                                          <p:val>
                                            <p:fltVal val="90"/>
                                          </p:val>
                                        </p:tav>
                                        <p:tav tm="100000">
                                          <p:val>
                                            <p:fltVal val="0"/>
                                          </p:val>
                                        </p:tav>
                                      </p:tavLst>
                                    </p:anim>
                                    <p:animEffect transition="in" filter="fade">
                                      <p:cBhvr>
                                        <p:cTn id="30" dur="1000"/>
                                        <p:tgtEl>
                                          <p:spTgt spid="5">
                                            <p:graphicEl>
                                              <a:dgm id="{5A931522-1D65-4AE7-9C24-31127A8F9870}"/>
                                            </p:graphicEl>
                                          </p:spTgt>
                                        </p:tgtEl>
                                      </p:cBhvr>
                                    </p:animEffect>
                                  </p:childTnLst>
                                </p:cTn>
                              </p:par>
                              <p:par>
                                <p:cTn id="31" presetID="31" presetClass="entr" presetSubtype="0" fill="hold" grpId="1" nodeType="withEffect">
                                  <p:stCondLst>
                                    <p:cond delay="0"/>
                                  </p:stCondLst>
                                  <p:childTnLst>
                                    <p:set>
                                      <p:cBhvr>
                                        <p:cTn id="32" dur="1" fill="hold">
                                          <p:stCondLst>
                                            <p:cond delay="0"/>
                                          </p:stCondLst>
                                        </p:cTn>
                                        <p:tgtEl>
                                          <p:spTgt spid="5">
                                            <p:graphicEl>
                                              <a:dgm id="{4312F84B-AC7B-48F8-B320-4F41617D33D6}"/>
                                            </p:graphicEl>
                                          </p:spTgt>
                                        </p:tgtEl>
                                        <p:attrNameLst>
                                          <p:attrName>style.visibility</p:attrName>
                                        </p:attrNameLst>
                                      </p:cBhvr>
                                      <p:to>
                                        <p:strVal val="visible"/>
                                      </p:to>
                                    </p:set>
                                    <p:anim calcmode="lin" valueType="num">
                                      <p:cBhvr>
                                        <p:cTn id="33" dur="1000" fill="hold"/>
                                        <p:tgtEl>
                                          <p:spTgt spid="5">
                                            <p:graphicEl>
                                              <a:dgm id="{4312F84B-AC7B-48F8-B320-4F41617D33D6}"/>
                                            </p:graphicEl>
                                          </p:spTgt>
                                        </p:tgtEl>
                                        <p:attrNameLst>
                                          <p:attrName>ppt_w</p:attrName>
                                        </p:attrNameLst>
                                      </p:cBhvr>
                                      <p:tavLst>
                                        <p:tav tm="0">
                                          <p:val>
                                            <p:fltVal val="0"/>
                                          </p:val>
                                        </p:tav>
                                        <p:tav tm="100000">
                                          <p:val>
                                            <p:strVal val="#ppt_w"/>
                                          </p:val>
                                        </p:tav>
                                      </p:tavLst>
                                    </p:anim>
                                    <p:anim calcmode="lin" valueType="num">
                                      <p:cBhvr>
                                        <p:cTn id="34" dur="1000" fill="hold"/>
                                        <p:tgtEl>
                                          <p:spTgt spid="5">
                                            <p:graphicEl>
                                              <a:dgm id="{4312F84B-AC7B-48F8-B320-4F41617D33D6}"/>
                                            </p:graphicEl>
                                          </p:spTgt>
                                        </p:tgtEl>
                                        <p:attrNameLst>
                                          <p:attrName>ppt_h</p:attrName>
                                        </p:attrNameLst>
                                      </p:cBhvr>
                                      <p:tavLst>
                                        <p:tav tm="0">
                                          <p:val>
                                            <p:fltVal val="0"/>
                                          </p:val>
                                        </p:tav>
                                        <p:tav tm="100000">
                                          <p:val>
                                            <p:strVal val="#ppt_h"/>
                                          </p:val>
                                        </p:tav>
                                      </p:tavLst>
                                    </p:anim>
                                    <p:anim calcmode="lin" valueType="num">
                                      <p:cBhvr>
                                        <p:cTn id="35" dur="1000" fill="hold"/>
                                        <p:tgtEl>
                                          <p:spTgt spid="5">
                                            <p:graphicEl>
                                              <a:dgm id="{4312F84B-AC7B-48F8-B320-4F41617D33D6}"/>
                                            </p:graphicEl>
                                          </p:spTgt>
                                        </p:tgtEl>
                                        <p:attrNameLst>
                                          <p:attrName>style.rotation</p:attrName>
                                        </p:attrNameLst>
                                      </p:cBhvr>
                                      <p:tavLst>
                                        <p:tav tm="0">
                                          <p:val>
                                            <p:fltVal val="90"/>
                                          </p:val>
                                        </p:tav>
                                        <p:tav tm="100000">
                                          <p:val>
                                            <p:fltVal val="0"/>
                                          </p:val>
                                        </p:tav>
                                      </p:tavLst>
                                    </p:anim>
                                    <p:animEffect transition="in" filter="fade">
                                      <p:cBhvr>
                                        <p:cTn id="36" dur="1000"/>
                                        <p:tgtEl>
                                          <p:spTgt spid="5">
                                            <p:graphicEl>
                                              <a:dgm id="{4312F84B-AC7B-48F8-B320-4F41617D33D6}"/>
                                            </p:graphicEl>
                                          </p:spTgt>
                                        </p:tgtEl>
                                      </p:cBhvr>
                                    </p:animEffect>
                                  </p:childTnLst>
                                </p:cTn>
                              </p:par>
                              <p:par>
                                <p:cTn id="37" presetID="31" presetClass="entr" presetSubtype="0" fill="hold" grpId="1" nodeType="withEffect">
                                  <p:stCondLst>
                                    <p:cond delay="0"/>
                                  </p:stCondLst>
                                  <p:childTnLst>
                                    <p:set>
                                      <p:cBhvr>
                                        <p:cTn id="38" dur="1" fill="hold">
                                          <p:stCondLst>
                                            <p:cond delay="0"/>
                                          </p:stCondLst>
                                        </p:cTn>
                                        <p:tgtEl>
                                          <p:spTgt spid="5">
                                            <p:graphicEl>
                                              <a:dgm id="{4380A369-E452-4945-90D4-9176DA3E1D96}"/>
                                            </p:graphicEl>
                                          </p:spTgt>
                                        </p:tgtEl>
                                        <p:attrNameLst>
                                          <p:attrName>style.visibility</p:attrName>
                                        </p:attrNameLst>
                                      </p:cBhvr>
                                      <p:to>
                                        <p:strVal val="visible"/>
                                      </p:to>
                                    </p:set>
                                    <p:anim calcmode="lin" valueType="num">
                                      <p:cBhvr>
                                        <p:cTn id="39" dur="1000" fill="hold"/>
                                        <p:tgtEl>
                                          <p:spTgt spid="5">
                                            <p:graphicEl>
                                              <a:dgm id="{4380A369-E452-4945-90D4-9176DA3E1D96}"/>
                                            </p:graphicEl>
                                          </p:spTgt>
                                        </p:tgtEl>
                                        <p:attrNameLst>
                                          <p:attrName>ppt_w</p:attrName>
                                        </p:attrNameLst>
                                      </p:cBhvr>
                                      <p:tavLst>
                                        <p:tav tm="0">
                                          <p:val>
                                            <p:fltVal val="0"/>
                                          </p:val>
                                        </p:tav>
                                        <p:tav tm="100000">
                                          <p:val>
                                            <p:strVal val="#ppt_w"/>
                                          </p:val>
                                        </p:tav>
                                      </p:tavLst>
                                    </p:anim>
                                    <p:anim calcmode="lin" valueType="num">
                                      <p:cBhvr>
                                        <p:cTn id="40" dur="1000" fill="hold"/>
                                        <p:tgtEl>
                                          <p:spTgt spid="5">
                                            <p:graphicEl>
                                              <a:dgm id="{4380A369-E452-4945-90D4-9176DA3E1D96}"/>
                                            </p:graphicEl>
                                          </p:spTgt>
                                        </p:tgtEl>
                                        <p:attrNameLst>
                                          <p:attrName>ppt_h</p:attrName>
                                        </p:attrNameLst>
                                      </p:cBhvr>
                                      <p:tavLst>
                                        <p:tav tm="0">
                                          <p:val>
                                            <p:fltVal val="0"/>
                                          </p:val>
                                        </p:tav>
                                        <p:tav tm="100000">
                                          <p:val>
                                            <p:strVal val="#ppt_h"/>
                                          </p:val>
                                        </p:tav>
                                      </p:tavLst>
                                    </p:anim>
                                    <p:anim calcmode="lin" valueType="num">
                                      <p:cBhvr>
                                        <p:cTn id="41" dur="1000" fill="hold"/>
                                        <p:tgtEl>
                                          <p:spTgt spid="5">
                                            <p:graphicEl>
                                              <a:dgm id="{4380A369-E452-4945-90D4-9176DA3E1D96}"/>
                                            </p:graphicEl>
                                          </p:spTgt>
                                        </p:tgtEl>
                                        <p:attrNameLst>
                                          <p:attrName>style.rotation</p:attrName>
                                        </p:attrNameLst>
                                      </p:cBhvr>
                                      <p:tavLst>
                                        <p:tav tm="0">
                                          <p:val>
                                            <p:fltVal val="90"/>
                                          </p:val>
                                        </p:tav>
                                        <p:tav tm="100000">
                                          <p:val>
                                            <p:fltVal val="0"/>
                                          </p:val>
                                        </p:tav>
                                      </p:tavLst>
                                    </p:anim>
                                    <p:animEffect transition="in" filter="fade">
                                      <p:cBhvr>
                                        <p:cTn id="42" dur="1000"/>
                                        <p:tgtEl>
                                          <p:spTgt spid="5">
                                            <p:graphicEl>
                                              <a:dgm id="{4380A369-E452-4945-90D4-9176DA3E1D96}"/>
                                            </p:graphicEl>
                                          </p:spTgt>
                                        </p:tgtEl>
                                      </p:cBhvr>
                                    </p:animEffect>
                                  </p:childTnLst>
                                </p:cTn>
                              </p:par>
                              <p:par>
                                <p:cTn id="43" presetID="31" presetClass="entr" presetSubtype="0" fill="hold" grpId="1" nodeType="withEffect">
                                  <p:stCondLst>
                                    <p:cond delay="0"/>
                                  </p:stCondLst>
                                  <p:childTnLst>
                                    <p:set>
                                      <p:cBhvr>
                                        <p:cTn id="44" dur="1" fill="hold">
                                          <p:stCondLst>
                                            <p:cond delay="0"/>
                                          </p:stCondLst>
                                        </p:cTn>
                                        <p:tgtEl>
                                          <p:spTgt spid="5">
                                            <p:graphicEl>
                                              <a:dgm id="{E61F9F4E-65FA-4B6A-92B5-809F601C7AD6}"/>
                                            </p:graphicEl>
                                          </p:spTgt>
                                        </p:tgtEl>
                                        <p:attrNameLst>
                                          <p:attrName>style.visibility</p:attrName>
                                        </p:attrNameLst>
                                      </p:cBhvr>
                                      <p:to>
                                        <p:strVal val="visible"/>
                                      </p:to>
                                    </p:set>
                                    <p:anim calcmode="lin" valueType="num">
                                      <p:cBhvr>
                                        <p:cTn id="45" dur="1000" fill="hold"/>
                                        <p:tgtEl>
                                          <p:spTgt spid="5">
                                            <p:graphicEl>
                                              <a:dgm id="{E61F9F4E-65FA-4B6A-92B5-809F601C7AD6}"/>
                                            </p:graphicEl>
                                          </p:spTgt>
                                        </p:tgtEl>
                                        <p:attrNameLst>
                                          <p:attrName>ppt_w</p:attrName>
                                        </p:attrNameLst>
                                      </p:cBhvr>
                                      <p:tavLst>
                                        <p:tav tm="0">
                                          <p:val>
                                            <p:fltVal val="0"/>
                                          </p:val>
                                        </p:tav>
                                        <p:tav tm="100000">
                                          <p:val>
                                            <p:strVal val="#ppt_w"/>
                                          </p:val>
                                        </p:tav>
                                      </p:tavLst>
                                    </p:anim>
                                    <p:anim calcmode="lin" valueType="num">
                                      <p:cBhvr>
                                        <p:cTn id="46" dur="1000" fill="hold"/>
                                        <p:tgtEl>
                                          <p:spTgt spid="5">
                                            <p:graphicEl>
                                              <a:dgm id="{E61F9F4E-65FA-4B6A-92B5-809F601C7AD6}"/>
                                            </p:graphicEl>
                                          </p:spTgt>
                                        </p:tgtEl>
                                        <p:attrNameLst>
                                          <p:attrName>ppt_h</p:attrName>
                                        </p:attrNameLst>
                                      </p:cBhvr>
                                      <p:tavLst>
                                        <p:tav tm="0">
                                          <p:val>
                                            <p:fltVal val="0"/>
                                          </p:val>
                                        </p:tav>
                                        <p:tav tm="100000">
                                          <p:val>
                                            <p:strVal val="#ppt_h"/>
                                          </p:val>
                                        </p:tav>
                                      </p:tavLst>
                                    </p:anim>
                                    <p:anim calcmode="lin" valueType="num">
                                      <p:cBhvr>
                                        <p:cTn id="47" dur="1000" fill="hold"/>
                                        <p:tgtEl>
                                          <p:spTgt spid="5">
                                            <p:graphicEl>
                                              <a:dgm id="{E61F9F4E-65FA-4B6A-92B5-809F601C7AD6}"/>
                                            </p:graphicEl>
                                          </p:spTgt>
                                        </p:tgtEl>
                                        <p:attrNameLst>
                                          <p:attrName>style.rotation</p:attrName>
                                        </p:attrNameLst>
                                      </p:cBhvr>
                                      <p:tavLst>
                                        <p:tav tm="0">
                                          <p:val>
                                            <p:fltVal val="90"/>
                                          </p:val>
                                        </p:tav>
                                        <p:tav tm="100000">
                                          <p:val>
                                            <p:fltVal val="0"/>
                                          </p:val>
                                        </p:tav>
                                      </p:tavLst>
                                    </p:anim>
                                    <p:animEffect transition="in" filter="fade">
                                      <p:cBhvr>
                                        <p:cTn id="48" dur="1000"/>
                                        <p:tgtEl>
                                          <p:spTgt spid="5">
                                            <p:graphicEl>
                                              <a:dgm id="{E61F9F4E-65FA-4B6A-92B5-809F601C7AD6}"/>
                                            </p:graphicEl>
                                          </p:spTgt>
                                        </p:tgtEl>
                                      </p:cBhvr>
                                    </p:animEffect>
                                  </p:childTnLst>
                                </p:cTn>
                              </p:par>
                              <p:par>
                                <p:cTn id="49" presetID="31" presetClass="entr" presetSubtype="0" fill="hold" grpId="1" nodeType="withEffect">
                                  <p:stCondLst>
                                    <p:cond delay="0"/>
                                  </p:stCondLst>
                                  <p:childTnLst>
                                    <p:set>
                                      <p:cBhvr>
                                        <p:cTn id="50" dur="1" fill="hold">
                                          <p:stCondLst>
                                            <p:cond delay="0"/>
                                          </p:stCondLst>
                                        </p:cTn>
                                        <p:tgtEl>
                                          <p:spTgt spid="5">
                                            <p:graphicEl>
                                              <a:dgm id="{22567F95-51E2-493E-A8B0-19F6E861DA2E}"/>
                                            </p:graphicEl>
                                          </p:spTgt>
                                        </p:tgtEl>
                                        <p:attrNameLst>
                                          <p:attrName>style.visibility</p:attrName>
                                        </p:attrNameLst>
                                      </p:cBhvr>
                                      <p:to>
                                        <p:strVal val="visible"/>
                                      </p:to>
                                    </p:set>
                                    <p:anim calcmode="lin" valueType="num">
                                      <p:cBhvr>
                                        <p:cTn id="51" dur="1000" fill="hold"/>
                                        <p:tgtEl>
                                          <p:spTgt spid="5">
                                            <p:graphicEl>
                                              <a:dgm id="{22567F95-51E2-493E-A8B0-19F6E861DA2E}"/>
                                            </p:graphicEl>
                                          </p:spTgt>
                                        </p:tgtEl>
                                        <p:attrNameLst>
                                          <p:attrName>ppt_w</p:attrName>
                                        </p:attrNameLst>
                                      </p:cBhvr>
                                      <p:tavLst>
                                        <p:tav tm="0">
                                          <p:val>
                                            <p:fltVal val="0"/>
                                          </p:val>
                                        </p:tav>
                                        <p:tav tm="100000">
                                          <p:val>
                                            <p:strVal val="#ppt_w"/>
                                          </p:val>
                                        </p:tav>
                                      </p:tavLst>
                                    </p:anim>
                                    <p:anim calcmode="lin" valueType="num">
                                      <p:cBhvr>
                                        <p:cTn id="52" dur="1000" fill="hold"/>
                                        <p:tgtEl>
                                          <p:spTgt spid="5">
                                            <p:graphicEl>
                                              <a:dgm id="{22567F95-51E2-493E-A8B0-19F6E861DA2E}"/>
                                            </p:graphicEl>
                                          </p:spTgt>
                                        </p:tgtEl>
                                        <p:attrNameLst>
                                          <p:attrName>ppt_h</p:attrName>
                                        </p:attrNameLst>
                                      </p:cBhvr>
                                      <p:tavLst>
                                        <p:tav tm="0">
                                          <p:val>
                                            <p:fltVal val="0"/>
                                          </p:val>
                                        </p:tav>
                                        <p:tav tm="100000">
                                          <p:val>
                                            <p:strVal val="#ppt_h"/>
                                          </p:val>
                                        </p:tav>
                                      </p:tavLst>
                                    </p:anim>
                                    <p:anim calcmode="lin" valueType="num">
                                      <p:cBhvr>
                                        <p:cTn id="53" dur="1000" fill="hold"/>
                                        <p:tgtEl>
                                          <p:spTgt spid="5">
                                            <p:graphicEl>
                                              <a:dgm id="{22567F95-51E2-493E-A8B0-19F6E861DA2E}"/>
                                            </p:graphicEl>
                                          </p:spTgt>
                                        </p:tgtEl>
                                        <p:attrNameLst>
                                          <p:attrName>style.rotation</p:attrName>
                                        </p:attrNameLst>
                                      </p:cBhvr>
                                      <p:tavLst>
                                        <p:tav tm="0">
                                          <p:val>
                                            <p:fltVal val="90"/>
                                          </p:val>
                                        </p:tav>
                                        <p:tav tm="100000">
                                          <p:val>
                                            <p:fltVal val="0"/>
                                          </p:val>
                                        </p:tav>
                                      </p:tavLst>
                                    </p:anim>
                                    <p:animEffect transition="in" filter="fade">
                                      <p:cBhvr>
                                        <p:cTn id="54" dur="1000"/>
                                        <p:tgtEl>
                                          <p:spTgt spid="5">
                                            <p:graphicEl>
                                              <a:dgm id="{22567F95-51E2-493E-A8B0-19F6E861DA2E}"/>
                                            </p:graphicEl>
                                          </p:spTgt>
                                        </p:tgtEl>
                                      </p:cBhvr>
                                    </p:animEffect>
                                  </p:childTnLst>
                                </p:cTn>
                              </p:par>
                              <p:par>
                                <p:cTn id="55" presetID="2" presetClass="exit" presetSubtype="4" fill="hold" grpId="1" nodeType="withEffect">
                                  <p:stCondLst>
                                    <p:cond delay="0"/>
                                  </p:stCondLst>
                                  <p:childTnLst>
                                    <p:anim calcmode="lin" valueType="num">
                                      <p:cBhvr additive="base">
                                        <p:cTn id="56" dur="500"/>
                                        <p:tgtEl>
                                          <p:spTgt spid="6"/>
                                        </p:tgtEl>
                                        <p:attrNameLst>
                                          <p:attrName>ppt_x</p:attrName>
                                        </p:attrNameLst>
                                      </p:cBhvr>
                                      <p:tavLst>
                                        <p:tav tm="0">
                                          <p:val>
                                            <p:strVal val="ppt_x"/>
                                          </p:val>
                                        </p:tav>
                                        <p:tav tm="100000">
                                          <p:val>
                                            <p:strVal val="ppt_x"/>
                                          </p:val>
                                        </p:tav>
                                      </p:tavLst>
                                    </p:anim>
                                    <p:anim calcmode="lin" valueType="num">
                                      <p:cBhvr additive="base">
                                        <p:cTn id="57" dur="500"/>
                                        <p:tgtEl>
                                          <p:spTgt spid="6"/>
                                        </p:tgtEl>
                                        <p:attrNameLst>
                                          <p:attrName>ppt_y</p:attrName>
                                        </p:attrNameLst>
                                      </p:cBhvr>
                                      <p:tavLst>
                                        <p:tav tm="0">
                                          <p:val>
                                            <p:strVal val="ppt_y"/>
                                          </p:val>
                                        </p:tav>
                                        <p:tav tm="100000">
                                          <p:val>
                                            <p:strVal val="1+ppt_h/2"/>
                                          </p:val>
                                        </p:tav>
                                      </p:tavLst>
                                    </p:anim>
                                    <p:set>
                                      <p:cBhvr>
                                        <p:cTn id="58" dur="1" fill="hold">
                                          <p:stCondLst>
                                            <p:cond delay="499"/>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xit" presetSubtype="0" fill="hold" grpId="1" nodeType="withEffect">
                                  <p:stCondLst>
                                    <p:cond delay="0"/>
                                  </p:stCondLst>
                                  <p:childTnLst>
                                    <p:animEffect transition="out" filter="fade">
                                      <p:cBhvr>
                                        <p:cTn id="74" dur="1000"/>
                                        <p:tgtEl>
                                          <p:spTgt spid="7"/>
                                        </p:tgtEl>
                                      </p:cBhvr>
                                    </p:animEffect>
                                    <p:anim calcmode="lin" valueType="num">
                                      <p:cBhvr>
                                        <p:cTn id="75" dur="1000"/>
                                        <p:tgtEl>
                                          <p:spTgt spid="7"/>
                                        </p:tgtEl>
                                        <p:attrNameLst>
                                          <p:attrName>ppt_x</p:attrName>
                                        </p:attrNameLst>
                                      </p:cBhvr>
                                      <p:tavLst>
                                        <p:tav tm="0">
                                          <p:val>
                                            <p:strVal val="ppt_x"/>
                                          </p:val>
                                        </p:tav>
                                        <p:tav tm="100000">
                                          <p:val>
                                            <p:strVal val="ppt_x"/>
                                          </p:val>
                                        </p:tav>
                                      </p:tavLst>
                                    </p:anim>
                                    <p:anim calcmode="lin" valueType="num">
                                      <p:cBhvr>
                                        <p:cTn id="76" dur="1000"/>
                                        <p:tgtEl>
                                          <p:spTgt spid="7"/>
                                        </p:tgtEl>
                                        <p:attrNameLst>
                                          <p:attrName>ppt_y</p:attrName>
                                        </p:attrNameLst>
                                      </p:cBhvr>
                                      <p:tavLst>
                                        <p:tav tm="0">
                                          <p:val>
                                            <p:strVal val="ppt_y"/>
                                          </p:val>
                                        </p:tav>
                                        <p:tav tm="100000">
                                          <p:val>
                                            <p:strVal val="ppt_y+.1"/>
                                          </p:val>
                                        </p:tav>
                                      </p:tavLst>
                                    </p:anim>
                                    <p:set>
                                      <p:cBhvr>
                                        <p:cTn id="77" dur="1" fill="hold">
                                          <p:stCondLst>
                                            <p:cond delay="999"/>
                                          </p:stCondLst>
                                        </p:cTn>
                                        <p:tgtEl>
                                          <p:spTgt spid="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par>
                                <p:cTn id="85" presetID="42" presetClass="exit" presetSubtype="0" fill="hold" grpId="1" nodeType="withEffect">
                                  <p:stCondLst>
                                    <p:cond delay="0"/>
                                  </p:stCondLst>
                                  <p:childTnLst>
                                    <p:animEffect transition="out" filter="fade">
                                      <p:cBhvr>
                                        <p:cTn id="86" dur="1000"/>
                                        <p:tgtEl>
                                          <p:spTgt spid="8"/>
                                        </p:tgtEl>
                                      </p:cBhvr>
                                    </p:animEffect>
                                    <p:anim calcmode="lin" valueType="num">
                                      <p:cBhvr>
                                        <p:cTn id="87" dur="1000"/>
                                        <p:tgtEl>
                                          <p:spTgt spid="8"/>
                                        </p:tgtEl>
                                        <p:attrNameLst>
                                          <p:attrName>ppt_x</p:attrName>
                                        </p:attrNameLst>
                                      </p:cBhvr>
                                      <p:tavLst>
                                        <p:tav tm="0">
                                          <p:val>
                                            <p:strVal val="ppt_x"/>
                                          </p:val>
                                        </p:tav>
                                        <p:tav tm="100000">
                                          <p:val>
                                            <p:strVal val="ppt_x"/>
                                          </p:val>
                                        </p:tav>
                                      </p:tavLst>
                                    </p:anim>
                                    <p:anim calcmode="lin" valueType="num">
                                      <p:cBhvr>
                                        <p:cTn id="88" dur="1000"/>
                                        <p:tgtEl>
                                          <p:spTgt spid="8"/>
                                        </p:tgtEl>
                                        <p:attrNameLst>
                                          <p:attrName>ppt_y</p:attrName>
                                        </p:attrNameLst>
                                      </p:cBhvr>
                                      <p:tavLst>
                                        <p:tav tm="0">
                                          <p:val>
                                            <p:strVal val="ppt_y"/>
                                          </p:val>
                                        </p:tav>
                                        <p:tav tm="100000">
                                          <p:val>
                                            <p:strVal val="ppt_y+.1"/>
                                          </p:val>
                                        </p:tav>
                                      </p:tavLst>
                                    </p:anim>
                                    <p:set>
                                      <p:cBhvr>
                                        <p:cTn id="8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5" grpId="1" uiExpand="1">
        <p:bldSub>
          <a:bldDgm bld="one"/>
        </p:bldSub>
      </p:bldGraphic>
      <p:bldP spid="6" grpId="0" animBg="1"/>
      <p:bldP spid="6" grpId="1" animBg="1"/>
      <p:bldP spid="7" grpId="0" animBg="1"/>
      <p:bldP spid="7" grpId="1" animBg="1"/>
      <p:bldP spid="8" grpId="0" animBg="1"/>
      <p:bldP spid="8" grpId="1"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لله ملك السموات والأرض</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3" y="2606672"/>
            <a:ext cx="7629058" cy="1588331"/>
            <a:chOff x="476844" y="2596206"/>
            <a:chExt cx="7629058" cy="1588331"/>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96963"/>
              <a:ext cx="323438" cy="29834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120</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6"/>
              <a:ext cx="5374640" cy="80151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لِلَّهِ </a:t>
              </a:r>
              <a:r>
                <a:rPr lang="ar-SA" sz="2800" dirty="0" err="1">
                  <a:solidFill>
                    <a:schemeClr val="tx1"/>
                  </a:solidFill>
                  <a:latin typeface="Sakkal Majalla" panose="02000000000000000000" pitchFamily="2" charset="-78"/>
                  <a:cs typeface="Sakkal Majalla" panose="02000000000000000000" pitchFamily="2" charset="-78"/>
                </a:rPr>
                <a:t>مُلۡكُ</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ٱلسَّمَـٰوَ</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ا⁠تِ</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وَٱلۡأَرۡضِ</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وَمَا </a:t>
              </a:r>
              <a:r>
                <a:rPr lang="ar-SA" sz="2800" dirty="0" err="1">
                  <a:latin typeface="Sakkal Majalla" panose="02000000000000000000" pitchFamily="2" charset="-78"/>
                  <a:cs typeface="Sakkal Majalla" panose="02000000000000000000" pitchFamily="2" charset="-78"/>
                </a:rPr>
                <a:t>فِیهِنَّۚ</a:t>
              </a:r>
              <a:r>
                <a:rPr lang="ar-SA" sz="2800" dirty="0">
                  <a:latin typeface="Sakkal Majalla" panose="02000000000000000000" pitchFamily="2" charset="-78"/>
                  <a:cs typeface="Sakkal Majalla" panose="02000000000000000000" pitchFamily="2" charset="-78"/>
                </a:rPr>
                <a:t> وَهُوَ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كُلِّ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قَدِیرُۢ</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96964"/>
              <a:ext cx="374142" cy="118757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209165" y="4184536"/>
            <a:ext cx="7896737" cy="1520078"/>
            <a:chOff x="396238" y="3003380"/>
            <a:chExt cx="7896737" cy="1520078"/>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8" y="3953948"/>
              <a:ext cx="374144" cy="2561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الشورى 49</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2" y="3384438"/>
              <a:ext cx="5323937" cy="11390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لِّلَّهِ </a:t>
              </a:r>
              <a:r>
                <a:rPr lang="ar-SA" sz="2800" dirty="0" err="1">
                  <a:solidFill>
                    <a:schemeClr val="tx1"/>
                  </a:solidFill>
                  <a:latin typeface="Sakkal Majalla" panose="02000000000000000000" pitchFamily="2" charset="-78"/>
                  <a:cs typeface="Sakkal Majalla" panose="02000000000000000000" pitchFamily="2" charset="-78"/>
                </a:rPr>
                <a:t>مُلۡكُ</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ٱلسَّمَـٰوَ</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ا⁠تِ</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وَٱلۡأَرۡضِۚ</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یَخۡلُقُ</a:t>
              </a:r>
              <a:r>
                <a:rPr lang="ar-SA" sz="2800" dirty="0">
                  <a:solidFill>
                    <a:schemeClr val="bg1"/>
                  </a:solidFill>
                  <a:latin typeface="Sakkal Majalla" panose="02000000000000000000" pitchFamily="2" charset="-78"/>
                  <a:cs typeface="Sakkal Majalla" panose="02000000000000000000" pitchFamily="2" charset="-78"/>
                </a:rPr>
                <a:t> مَا </a:t>
              </a:r>
              <a:r>
                <a:rPr lang="ar-SA" sz="2800" dirty="0" err="1">
                  <a:solidFill>
                    <a:schemeClr val="bg1"/>
                  </a:solidFill>
                  <a:latin typeface="Sakkal Majalla" panose="02000000000000000000" pitchFamily="2" charset="-78"/>
                  <a:cs typeface="Sakkal Majalla" panose="02000000000000000000" pitchFamily="2" charset="-78"/>
                </a:rPr>
                <a:t>یَشَاۤءُۚ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یَهَبُ</a:t>
              </a:r>
              <a:r>
                <a:rPr lang="ar-SA" sz="2800" dirty="0">
                  <a:solidFill>
                    <a:schemeClr val="bg1"/>
                  </a:solidFill>
                  <a:latin typeface="Sakkal Majalla" panose="02000000000000000000" pitchFamily="2" charset="-78"/>
                  <a:cs typeface="Sakkal Majalla" panose="02000000000000000000" pitchFamily="2" charset="-78"/>
                </a:rPr>
                <a:t> لِمَن </a:t>
              </a:r>
              <a:r>
                <a:rPr lang="ar-SA" sz="2800" dirty="0" err="1">
                  <a:solidFill>
                    <a:schemeClr val="bg1"/>
                  </a:solidFill>
                  <a:latin typeface="Sakkal Majalla" panose="02000000000000000000" pitchFamily="2" charset="-78"/>
                  <a:cs typeface="Sakkal Majalla" panose="02000000000000000000" pitchFamily="2" charset="-78"/>
                </a:rPr>
                <a:t>یَشَاۤءُ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إِنَـٰثࣰا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وَیَهَبُ</a:t>
              </a:r>
              <a:r>
                <a:rPr lang="ar-SA" sz="2800" dirty="0">
                  <a:solidFill>
                    <a:schemeClr val="bg1"/>
                  </a:solidFill>
                  <a:latin typeface="Sakkal Majalla" panose="02000000000000000000" pitchFamily="2" charset="-78"/>
                  <a:cs typeface="Sakkal Majalla" panose="02000000000000000000" pitchFamily="2" charset="-78"/>
                </a:rPr>
                <a:t> لِمَن </a:t>
              </a:r>
              <a:r>
                <a:rPr lang="ar-SA" sz="2800" dirty="0" err="1">
                  <a:solidFill>
                    <a:schemeClr val="bg1"/>
                  </a:solidFill>
                  <a:latin typeface="Sakkal Majalla" panose="02000000000000000000" pitchFamily="2" charset="-78"/>
                  <a:cs typeface="Sakkal Majalla" panose="02000000000000000000" pitchFamily="2" charset="-78"/>
                </a:rPr>
                <a:t>یَشَاۤءُ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ٱلذُّكُورَ</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731759" y="3003380"/>
              <a:ext cx="561216" cy="95056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08144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الثامنة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649824" y="2499360"/>
            <a:ext cx="3894736" cy="33483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وضع جملة مفيدة تجمع شتاتك –بإذن الله – للآيات المتشابهة أو لأسماء السور التي فيها هذه الآيات</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704105" y="4372437"/>
            <a:ext cx="1508288" cy="14752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بالجمل الإنشائية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50451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4.375E-6 -4.81481E-6 C 0.06901 -4.81481E-6 0.125 0.05602 0.125 0.125 C 0.125 0.19399 0.06901 0.25 4.375E-6 0.25 C -0.06901 0.25 -0.125 0.19399 -0.125 0.125 C -0.125 0.05602 -0.06901 -4.81481E-6 4.375E-6 -4.81481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بالجمل الإنشائية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a:t>
            </a:r>
            <a:r>
              <a:rPr lang="ar-SA" sz="2800" dirty="0">
                <a:solidFill>
                  <a:schemeClr val="tx1"/>
                </a:solidFill>
                <a:latin typeface="Sakkal Majalla" panose="02000000000000000000" pitchFamily="2" charset="-78"/>
                <a:cs typeface="Sakkal Majalla" panose="02000000000000000000" pitchFamily="2" charset="-78"/>
              </a:rPr>
              <a:t>اعتكاف</a:t>
            </a:r>
            <a:r>
              <a:rPr lang="ar-SA" sz="2800" dirty="0">
                <a:latin typeface="Sakkal Majalla" panose="02000000000000000000" pitchFamily="2" charset="-78"/>
                <a:cs typeface="Sakkal Majalla" panose="02000000000000000000" pitchFamily="2" charset="-78"/>
              </a:rPr>
              <a:t> في </a:t>
            </a:r>
            <a:r>
              <a:rPr lang="ar-SA" sz="2800" dirty="0">
                <a:solidFill>
                  <a:schemeClr val="tx1"/>
                </a:solidFill>
                <a:latin typeface="Sakkal Majalla" panose="02000000000000000000" pitchFamily="2" charset="-78"/>
                <a:cs typeface="Sakkal Majalla" panose="02000000000000000000" pitchFamily="2" charset="-78"/>
              </a:rPr>
              <a:t>الحج</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284138" y="2733588"/>
            <a:ext cx="7821764" cy="1450949"/>
            <a:chOff x="476844" y="2733589"/>
            <a:chExt cx="7821764" cy="1450949"/>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3134345"/>
              <a:ext cx="323438" cy="29426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19777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125</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733589"/>
              <a:ext cx="5374640" cy="80151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هِدۡنَاۤ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إِلَىٰۤ</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إِبۡرَ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ا⁠هِـۧمَ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وَإِسۡمَـٰعِیلَ</a:t>
              </a:r>
              <a:r>
                <a:rPr lang="ar-SA" sz="2800" dirty="0">
                  <a:solidFill>
                    <a:schemeClr val="bg1"/>
                  </a:solidFill>
                  <a:latin typeface="Sakkal Majalla" panose="02000000000000000000" pitchFamily="2" charset="-78"/>
                  <a:cs typeface="Sakkal Majalla" panose="02000000000000000000" pitchFamily="2" charset="-78"/>
                </a:rPr>
                <a:t> أَن طَهِّرَا </a:t>
              </a:r>
              <a:r>
                <a:rPr lang="ar-SA" sz="2800" dirty="0" err="1">
                  <a:solidFill>
                    <a:schemeClr val="bg1"/>
                  </a:solidFill>
                  <a:latin typeface="Sakkal Majalla" panose="02000000000000000000" pitchFamily="2" charset="-78"/>
                  <a:cs typeface="Sakkal Majalla" panose="02000000000000000000" pitchFamily="2" charset="-78"/>
                </a:rPr>
                <a:t>بَیۡتِیَ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لِلطَّاۤىِٕفِینَ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وَٱلۡعَـٰكِفِینَ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وَٱلرُّكَّعِ</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ٱلسُّجُودِ</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3134347"/>
              <a:ext cx="566848" cy="105019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209165" y="4184536"/>
            <a:ext cx="7896737" cy="1520078"/>
            <a:chOff x="396238" y="3003380"/>
            <a:chExt cx="7896737" cy="1520078"/>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8" y="3953948"/>
              <a:ext cx="374144" cy="2561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 26</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2" y="3384438"/>
              <a:ext cx="5323937" cy="11390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وَإِذۡ</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بَوَّأۡنَا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لِإِبۡرَ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ا⁠هِیمَ</a:t>
              </a:r>
              <a:r>
                <a:rPr lang="ar-SA" sz="2800" dirty="0">
                  <a:solidFill>
                    <a:schemeClr val="bg1"/>
                  </a:solidFill>
                  <a:latin typeface="Sakkal Majalla" panose="02000000000000000000" pitchFamily="2" charset="-78"/>
                  <a:cs typeface="Sakkal Majalla" panose="02000000000000000000" pitchFamily="2" charset="-78"/>
                </a:rPr>
                <a:t> مَكَانَ </a:t>
              </a:r>
              <a:r>
                <a:rPr lang="ar-SA" sz="2800" dirty="0" err="1">
                  <a:solidFill>
                    <a:schemeClr val="bg1"/>
                  </a:solidFill>
                  <a:latin typeface="Sakkal Majalla" panose="02000000000000000000" pitchFamily="2" charset="-78"/>
                  <a:cs typeface="Sakkal Majalla" panose="02000000000000000000" pitchFamily="2" charset="-78"/>
                </a:rPr>
                <a:t>ٱلۡبَیۡتِ</a:t>
              </a:r>
              <a:r>
                <a:rPr lang="ar-SA" sz="2800" dirty="0">
                  <a:solidFill>
                    <a:schemeClr val="bg1"/>
                  </a:solidFill>
                  <a:latin typeface="Sakkal Majalla" panose="02000000000000000000" pitchFamily="2" charset="-78"/>
                  <a:cs typeface="Sakkal Majalla" panose="02000000000000000000" pitchFamily="2" charset="-78"/>
                </a:rPr>
                <a:t> أَن لَّا </a:t>
              </a:r>
              <a:r>
                <a:rPr lang="ar-SA" sz="2800" dirty="0" err="1">
                  <a:solidFill>
                    <a:schemeClr val="bg1"/>
                  </a:solidFill>
                  <a:latin typeface="Sakkal Majalla" panose="02000000000000000000" pitchFamily="2" charset="-78"/>
                  <a:cs typeface="Sakkal Majalla" panose="02000000000000000000" pitchFamily="2" charset="-78"/>
                </a:rPr>
                <a:t>تُشۡرِكۡ</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شَیۡـࣰٔا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وَطَهِّرۡ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بَیۡتِیَ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لِلطَّاۤىِٕفِینَ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وَٱلۡقَاۤىِٕمِینَ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وَٱلرُّكَّعِ</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ٱلسُّجُودِ</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731759" y="3003380"/>
              <a:ext cx="561216" cy="95056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3011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بالحصر</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فكّر العالِم فأسمع العقلاء</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3" y="2596207"/>
            <a:ext cx="7629059" cy="1588329"/>
            <a:chOff x="476843" y="2596207"/>
            <a:chExt cx="7629059" cy="1588329"/>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00256"/>
              <a:ext cx="323439"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3" y="293625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الروم 21-24</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7"/>
              <a:ext cx="5374640"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یَتَفَكَّرُونَ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00256"/>
              <a:ext cx="374142" cy="128428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2407823" y="3428982"/>
            <a:ext cx="5698079" cy="755555"/>
            <a:chOff x="2407823" y="3428982"/>
            <a:chExt cx="5698079" cy="755555"/>
          </a:xfrm>
        </p:grpSpPr>
        <p:sp>
          <p:nvSpPr>
            <p:cNvPr id="6" name="Rectangle: Rounded Corners 5">
              <a:extLst>
                <a:ext uri="{FF2B5EF4-FFF2-40B4-BE49-F238E27FC236}">
                  <a16:creationId xmlns:a16="http://schemas.microsoft.com/office/drawing/2014/main" id="{3AEBF103-277D-48D1-8FEC-9DB7806C5CC7}"/>
                </a:ext>
              </a:extLst>
            </p:cNvPr>
            <p:cNvSpPr/>
            <p:nvPr/>
          </p:nvSpPr>
          <p:spPr>
            <a:xfrm>
              <a:off x="2407823" y="3428982"/>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لِّلۡعَـٰلِمِینَ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31760" y="3733032"/>
              <a:ext cx="374142" cy="4515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2407823" y="4184535"/>
            <a:ext cx="5698079" cy="777987"/>
            <a:chOff x="2407823" y="4184535"/>
            <a:chExt cx="5698079" cy="777987"/>
          </a:xfrm>
        </p:grpSpPr>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یَسۡمَعُونَ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0" y="4184535"/>
              <a:ext cx="374142" cy="47393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7F58CC63-4A99-42DD-B79B-42DA6F2639A0}"/>
              </a:ext>
            </a:extLst>
          </p:cNvPr>
          <p:cNvGrpSpPr/>
          <p:nvPr/>
        </p:nvGrpSpPr>
        <p:grpSpPr>
          <a:xfrm>
            <a:off x="2357119" y="4184536"/>
            <a:ext cx="5748783" cy="1610761"/>
            <a:chOff x="2357119" y="4184536"/>
            <a:chExt cx="5748783" cy="1610761"/>
          </a:xfrm>
        </p:grpSpPr>
        <p:sp>
          <p:nvSpPr>
            <p:cNvPr id="52" name="Rectangle: Rounded Corners 51">
              <a:extLst>
                <a:ext uri="{FF2B5EF4-FFF2-40B4-BE49-F238E27FC236}">
                  <a16:creationId xmlns:a16="http://schemas.microsoft.com/office/drawing/2014/main" id="{0FEBA7EA-72A5-40CA-8EED-EB3C834F9294}"/>
                </a:ext>
              </a:extLst>
            </p:cNvPr>
            <p:cNvSpPr/>
            <p:nvPr/>
          </p:nvSpPr>
          <p:spPr>
            <a:xfrm>
              <a:off x="2357119" y="5187199"/>
              <a:ext cx="5374641"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یَعۡقِلُونَ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4" name="Connector: Curved 53">
              <a:extLst>
                <a:ext uri="{FF2B5EF4-FFF2-40B4-BE49-F238E27FC236}">
                  <a16:creationId xmlns:a16="http://schemas.microsoft.com/office/drawing/2014/main" id="{D02515F1-62C9-4D85-ABC2-CC858693FA1E}"/>
                </a:ext>
              </a:extLst>
            </p:cNvPr>
            <p:cNvCxnSpPr>
              <a:cxnSpLocks/>
              <a:stCxn id="4" idx="1"/>
              <a:endCxn id="52" idx="3"/>
            </p:cNvCxnSpPr>
            <p:nvPr/>
          </p:nvCxnSpPr>
          <p:spPr>
            <a:xfrm rot="10800000" flipV="1">
              <a:off x="7731760" y="4184536"/>
              <a:ext cx="374142" cy="130671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34099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بالجمل الإنشائية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رجل القصص ياسين الأقصى</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32478" y="2807939"/>
            <a:ext cx="7673424" cy="1376597"/>
            <a:chOff x="625184" y="2807940"/>
            <a:chExt cx="7673424" cy="1376597"/>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82022" y="3171520"/>
              <a:ext cx="566848" cy="363581"/>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25184" y="330426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القصص 20</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748870" y="2807940"/>
              <a:ext cx="4982890"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وَجَاۤءَ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رَجُل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أَقۡصَا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ٱلۡمَدِینَةِ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یَسۡعَىٰ</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3171521"/>
              <a:ext cx="566848" cy="101301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51875" y="4184535"/>
            <a:ext cx="7754027" cy="1304097"/>
            <a:chOff x="538948" y="3003379"/>
            <a:chExt cx="7754027" cy="1304097"/>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76389" y="3730540"/>
              <a:ext cx="566849"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538948"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يس 20</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743237" y="3384438"/>
              <a:ext cx="4988522"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وَجَاۤءَ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أَقۡصَا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ٱلۡمَدِینَةِ</a:t>
              </a:r>
              <a:r>
                <a:rPr lang="ar-SA" sz="2800" dirty="0">
                  <a:solidFill>
                    <a:schemeClr val="bg1"/>
                  </a:solidFill>
                  <a:latin typeface="Sakkal Majalla" panose="02000000000000000000" pitchFamily="2" charset="-78"/>
                  <a:cs typeface="Sakkal Majalla" panose="02000000000000000000" pitchFamily="2" charset="-78"/>
                </a:rPr>
                <a:t> رَجُلࣱ </a:t>
              </a:r>
              <a:r>
                <a:rPr lang="ar-SA" sz="2800" dirty="0" err="1">
                  <a:solidFill>
                    <a:schemeClr val="bg1"/>
                  </a:solidFill>
                  <a:latin typeface="Sakkal Majalla" panose="02000000000000000000" pitchFamily="2" charset="-78"/>
                  <a:cs typeface="Sakkal Majalla" panose="02000000000000000000" pitchFamily="2" charset="-78"/>
                </a:rPr>
                <a:t>یَسۡعَىٰ</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731759" y="3003379"/>
              <a:ext cx="561216" cy="72716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324106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بالجمل الإنشائية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غفر الله للحاج محمد يوسف</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3" y="2596207"/>
            <a:ext cx="7629059" cy="1588329"/>
            <a:chOff x="476843" y="2596207"/>
            <a:chExt cx="7629059" cy="1588329"/>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00256"/>
              <a:ext cx="323439"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3" y="293625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غافر 82</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7"/>
              <a:ext cx="5374640"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أَفَلَمۡ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فَیَنظُرُوا</a:t>
              </a:r>
              <a:r>
                <a:rPr lang="ar-SA" sz="2800" dirty="0">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00256"/>
              <a:ext cx="374142" cy="128428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40" y="3428982"/>
            <a:ext cx="7709662" cy="755555"/>
            <a:chOff x="396240" y="3428982"/>
            <a:chExt cx="7709662" cy="755555"/>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81" y="3733030"/>
              <a:ext cx="374143" cy="2206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40" y="372287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الحج 46</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3" y="3428982"/>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أَفَلَمۡ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فَتَكُونَ </a:t>
              </a:r>
              <a:r>
                <a:rPr lang="ar-SA" sz="2800" dirty="0" err="1">
                  <a:latin typeface="Sakkal Majalla" panose="02000000000000000000" pitchFamily="2" charset="-78"/>
                  <a:cs typeface="Sakkal Majalla" panose="02000000000000000000" pitchFamily="2" charset="-78"/>
                </a:rPr>
                <a:t>لَهُمۡ</a:t>
              </a:r>
              <a:r>
                <a:rPr lang="ar-SA" sz="2800" dirty="0">
                  <a:latin typeface="Sakkal Majalla" panose="02000000000000000000" pitchFamily="2" charset="-78"/>
                  <a:cs typeface="Sakkal Majalla" panose="02000000000000000000" pitchFamily="2" charset="-78"/>
                </a:rPr>
                <a:t> قُلُوبࣱ </a:t>
              </a:r>
              <a:r>
                <a:rPr lang="ar-SA" sz="2800" dirty="0" err="1">
                  <a:latin typeface="Sakkal Majalla" panose="02000000000000000000" pitchFamily="2" charset="-78"/>
                  <a:cs typeface="Sakkal Majalla" panose="02000000000000000000" pitchFamily="2" charset="-78"/>
                </a:rPr>
                <a:t>یَعۡقِلُونَ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31760" y="3733032"/>
              <a:ext cx="374142" cy="45150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476843" y="4184535"/>
            <a:ext cx="7629059" cy="971606"/>
            <a:chOff x="476843" y="4184535"/>
            <a:chExt cx="7629059" cy="971606"/>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محمد 10</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أَفَلَمۡ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فَیَنظُرُوا</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0" y="4184535"/>
              <a:ext cx="374142" cy="47393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7F58CC63-4A99-42DD-B79B-42DA6F2639A0}"/>
              </a:ext>
            </a:extLst>
          </p:cNvPr>
          <p:cNvGrpSpPr/>
          <p:nvPr/>
        </p:nvGrpSpPr>
        <p:grpSpPr>
          <a:xfrm>
            <a:off x="733200" y="4184536"/>
            <a:ext cx="7372702" cy="1758217"/>
            <a:chOff x="733200" y="4184536"/>
            <a:chExt cx="7372702" cy="1758217"/>
          </a:xfrm>
        </p:grpSpPr>
        <p:cxnSp>
          <p:nvCxnSpPr>
            <p:cNvPr id="47" name="Connector: Elbow 46">
              <a:extLst>
                <a:ext uri="{FF2B5EF4-FFF2-40B4-BE49-F238E27FC236}">
                  <a16:creationId xmlns:a16="http://schemas.microsoft.com/office/drawing/2014/main" id="{ABBE28D5-DD3A-4282-A640-E52C92457B25}"/>
                </a:ext>
              </a:extLst>
            </p:cNvPr>
            <p:cNvCxnSpPr>
              <a:cxnSpLocks/>
              <a:stCxn id="52" idx="1"/>
              <a:endCxn id="49" idx="3"/>
            </p:cNvCxnSpPr>
            <p:nvPr/>
          </p:nvCxnSpPr>
          <p:spPr>
            <a:xfrm rot="10800000" flipV="1">
              <a:off x="2033681" y="5491247"/>
              <a:ext cx="424469" cy="2206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730EA250-93D4-4E00-9510-7B2ECFE9E09F}"/>
                </a:ext>
              </a:extLst>
            </p:cNvPr>
            <p:cNvSpPr txBox="1"/>
            <p:nvPr/>
          </p:nvSpPr>
          <p:spPr>
            <a:xfrm>
              <a:off x="733200" y="5481088"/>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يوسف 109</a:t>
              </a:r>
              <a:endParaRPr lang="en-US" dirty="0">
                <a:latin typeface="Sakkal Majalla" panose="02000000000000000000" pitchFamily="2" charset="-78"/>
                <a:cs typeface="Sakkal Majalla" panose="02000000000000000000" pitchFamily="2" charset="-78"/>
              </a:endParaRPr>
            </a:p>
          </p:txBody>
        </p:sp>
        <p:sp>
          <p:nvSpPr>
            <p:cNvPr id="52" name="Rectangle: Rounded Corners 51">
              <a:extLst>
                <a:ext uri="{FF2B5EF4-FFF2-40B4-BE49-F238E27FC236}">
                  <a16:creationId xmlns:a16="http://schemas.microsoft.com/office/drawing/2014/main" id="{0FEBA7EA-72A5-40CA-8EED-EB3C834F9294}"/>
                </a:ext>
              </a:extLst>
            </p:cNvPr>
            <p:cNvSpPr/>
            <p:nvPr/>
          </p:nvSpPr>
          <p:spPr>
            <a:xfrm>
              <a:off x="2458149" y="5187199"/>
              <a:ext cx="5273611"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أَفَلَمۡ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فَیَنظُرُوا</a:t>
              </a:r>
              <a:r>
                <a:rPr lang="ar-SA" sz="2800" dirty="0">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4" name="Connector: Curved 53">
              <a:extLst>
                <a:ext uri="{FF2B5EF4-FFF2-40B4-BE49-F238E27FC236}">
                  <a16:creationId xmlns:a16="http://schemas.microsoft.com/office/drawing/2014/main" id="{D02515F1-62C9-4D85-ABC2-CC858693FA1E}"/>
                </a:ext>
              </a:extLst>
            </p:cNvPr>
            <p:cNvCxnSpPr>
              <a:cxnSpLocks/>
              <a:stCxn id="4" idx="1"/>
              <a:endCxn id="52" idx="3"/>
            </p:cNvCxnSpPr>
            <p:nvPr/>
          </p:nvCxnSpPr>
          <p:spPr>
            <a:xfrm rot="10800000" flipV="1">
              <a:off x="7731760" y="4184536"/>
              <a:ext cx="374142" cy="130671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13666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بالجمل الإنشائية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889896"/>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فاطر الروم غافر</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8" name="Group 87">
            <a:extLst>
              <a:ext uri="{FF2B5EF4-FFF2-40B4-BE49-F238E27FC236}">
                <a16:creationId xmlns:a16="http://schemas.microsoft.com/office/drawing/2014/main" id="{B393AC2A-C9DC-41E3-955C-F9041BA17C6B}"/>
              </a:ext>
            </a:extLst>
          </p:cNvPr>
          <p:cNvGrpSpPr/>
          <p:nvPr/>
        </p:nvGrpSpPr>
        <p:grpSpPr>
          <a:xfrm>
            <a:off x="861826" y="3868255"/>
            <a:ext cx="7244076" cy="803462"/>
            <a:chOff x="861826" y="3637464"/>
            <a:chExt cx="7244076" cy="803462"/>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9" y="3953744"/>
              <a:ext cx="348793" cy="25635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861826" y="3979261"/>
              <a:ext cx="117185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الروم 9</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382471" y="3637464"/>
              <a:ext cx="5349285"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أَوَلَمۡ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ٱلۡأَرۡضِ</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فَیَنظُرُوا</a:t>
              </a:r>
              <a:r>
                <a:rPr lang="ar-SA" sz="2800" dirty="0">
                  <a:solidFill>
                    <a:schemeClr val="bg1"/>
                  </a:solidFill>
                  <a:latin typeface="Sakkal Majalla" panose="02000000000000000000" pitchFamily="2" charset="-78"/>
                  <a:cs typeface="Sakkal Majalla" panose="02000000000000000000" pitchFamily="2" charset="-78"/>
                </a:rPr>
                <a:t>۟ </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31756" y="3953745"/>
              <a:ext cx="374146"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536"/>
            <a:ext cx="7709663" cy="1804382"/>
            <a:chOff x="476843" y="3351759"/>
            <a:chExt cx="7709663" cy="1804382"/>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غافر 21</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4045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أَوَلَمۡ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ٱلۡأَرۡضِ</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فَیَنظُرُوا</a:t>
              </a:r>
              <a:r>
                <a:rPr lang="ar-SA" sz="2800" dirty="0">
                  <a:solidFill>
                    <a:schemeClr val="bg1"/>
                  </a:solidFill>
                  <a:latin typeface="Sakkal Majalla" panose="02000000000000000000" pitchFamily="2" charset="-78"/>
                  <a:cs typeface="Sakkal Majalla" panose="02000000000000000000" pitchFamily="2" charset="-78"/>
                </a:rPr>
                <a:t>۟</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812361" y="3351759"/>
              <a:ext cx="374145" cy="130671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7" name="Group 86">
            <a:extLst>
              <a:ext uri="{FF2B5EF4-FFF2-40B4-BE49-F238E27FC236}">
                <a16:creationId xmlns:a16="http://schemas.microsoft.com/office/drawing/2014/main" id="{3EB0F230-3D28-4EFC-BFFA-6FD5058B33FA}"/>
              </a:ext>
            </a:extLst>
          </p:cNvPr>
          <p:cNvGrpSpPr/>
          <p:nvPr/>
        </p:nvGrpSpPr>
        <p:grpSpPr>
          <a:xfrm>
            <a:off x="588733" y="2716035"/>
            <a:ext cx="7517169" cy="1468502"/>
            <a:chOff x="588733" y="2716035"/>
            <a:chExt cx="7517169" cy="1468502"/>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760585" y="3032314"/>
              <a:ext cx="621886" cy="28830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8733" y="3089787"/>
              <a:ext cx="1171852"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فاطر 44 </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82471" y="2716035"/>
              <a:ext cx="5349287" cy="6325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dirty="0" err="1">
                  <a:solidFill>
                    <a:schemeClr val="tx1"/>
                  </a:solidFill>
                  <a:latin typeface="Sakkal Majalla" panose="02000000000000000000" pitchFamily="2" charset="-78"/>
                  <a:cs typeface="Sakkal Majalla" panose="02000000000000000000" pitchFamily="2" charset="-78"/>
                </a:rPr>
                <a:t>أَوَلَمۡ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یَسِیرُوا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ٱلۡأَرۡضِ</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فَیَنظُرُوا</a:t>
              </a:r>
              <a:r>
                <a:rPr lang="ar-SA" sz="2800" dirty="0">
                  <a:solidFill>
                    <a:schemeClr val="bg1"/>
                  </a:solidFill>
                  <a:latin typeface="Sakkal Majalla" panose="02000000000000000000" pitchFamily="2" charset="-78"/>
                  <a:cs typeface="Sakkal Majalla" panose="02000000000000000000" pitchFamily="2" charset="-78"/>
                </a:rPr>
                <a:t>۟</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58" y="3032316"/>
              <a:ext cx="374144" cy="115222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78764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بالجمل الإنشائية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765932"/>
            <a:ext cx="3446018"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هذا النمل ونحن المؤمنون</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32478" y="2807939"/>
            <a:ext cx="7673424" cy="1252633"/>
            <a:chOff x="625184" y="2807940"/>
            <a:chExt cx="7673424" cy="125263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82022" y="3286936"/>
              <a:ext cx="566848" cy="478997"/>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25184" y="3535101"/>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النمل 68</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748870" y="2807940"/>
              <a:ext cx="4982890" cy="9579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لَقَدۡ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وُعِدۡنَا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هَـٰذَا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نَحۡنُ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وَءَابَاۤؤُنَا</a:t>
              </a:r>
              <a:r>
                <a:rPr lang="ar-SA" sz="2800" dirty="0">
                  <a:solidFill>
                    <a:schemeClr val="bg1"/>
                  </a:solidFill>
                  <a:latin typeface="Sakkal Majalla" panose="02000000000000000000" pitchFamily="2" charset="-78"/>
                  <a:cs typeface="Sakkal Majalla" panose="02000000000000000000" pitchFamily="2" charset="-78"/>
                </a:rPr>
                <a:t> مِن </a:t>
              </a:r>
              <a:r>
                <a:rPr lang="ar-SA" sz="2800" dirty="0" err="1">
                  <a:solidFill>
                    <a:schemeClr val="bg1"/>
                  </a:solidFill>
                  <a:latin typeface="Sakkal Majalla" panose="02000000000000000000" pitchFamily="2" charset="-78"/>
                  <a:cs typeface="Sakkal Majalla" panose="02000000000000000000" pitchFamily="2" charset="-78"/>
                </a:rPr>
                <a:t>قَبۡلُ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هَـٰذَاۤ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أَسَـٰطِیرُ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ٱلۡأَوَّلِینَ</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3286937"/>
              <a:ext cx="566848" cy="7736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51875" y="4060572"/>
            <a:ext cx="7754028" cy="1428060"/>
            <a:chOff x="538948" y="2879416"/>
            <a:chExt cx="7754028" cy="1428060"/>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76389" y="3627844"/>
              <a:ext cx="566849" cy="44880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538948"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المؤمنون 83</a:t>
              </a:r>
              <a:endParaRPr lang="en-US" sz="24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743237" y="3179044"/>
              <a:ext cx="4982889" cy="897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لَقَدۡ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وُعِدۡنَا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نَحۡنُ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وَءَابَاۤؤُنَا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هَـٰذَا</a:t>
              </a:r>
              <a:r>
                <a:rPr lang="ar-SA" sz="2800" dirty="0">
                  <a:solidFill>
                    <a:schemeClr val="bg1"/>
                  </a:solidFill>
                  <a:latin typeface="Sakkal Majalla" panose="02000000000000000000" pitchFamily="2" charset="-78"/>
                  <a:cs typeface="Sakkal Majalla" panose="02000000000000000000" pitchFamily="2" charset="-78"/>
                </a:rPr>
                <a:t> مِن </a:t>
              </a:r>
              <a:r>
                <a:rPr lang="ar-SA" sz="2800" dirty="0" err="1">
                  <a:solidFill>
                    <a:schemeClr val="bg1"/>
                  </a:solidFill>
                  <a:latin typeface="Sakkal Majalla" panose="02000000000000000000" pitchFamily="2" charset="-78"/>
                  <a:cs typeface="Sakkal Majalla" panose="02000000000000000000" pitchFamily="2" charset="-78"/>
                </a:rPr>
                <a:t>قَبۡلُ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هَـٰذَاۤ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أَسَـٰطِیرُ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ٱلۡأَوَّلِینَ</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7726127" y="2879416"/>
              <a:ext cx="566849" cy="74842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476115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بالجمل الإنشائية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105902" y="3594398"/>
            <a:ext cx="3446018" cy="118027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يزيدُهم</a:t>
            </a:r>
            <a:r>
              <a:rPr lang="ar-SA" sz="2800" dirty="0">
                <a:solidFill>
                  <a:schemeClr val="bg1"/>
                </a:solidFill>
                <a:latin typeface="Sakkal Majalla" panose="02000000000000000000" pitchFamily="2" charset="-78"/>
                <a:cs typeface="Sakkal Majalla" panose="02000000000000000000" pitchFamily="2" charset="-78"/>
              </a:rPr>
              <a:t> يا ولاء في الشورة والنساء</a:t>
            </a:r>
          </a:p>
          <a:p>
            <a:pPr algn="ctr" rtl="1"/>
            <a:r>
              <a:rPr lang="ar-SA" sz="2800" dirty="0">
                <a:solidFill>
                  <a:schemeClr val="tx1"/>
                </a:solidFill>
                <a:latin typeface="Sakkal Majalla" panose="02000000000000000000" pitchFamily="2" charset="-78"/>
                <a:cs typeface="Sakkal Majalla" panose="02000000000000000000" pitchFamily="2" charset="-78"/>
              </a:rPr>
              <a:t>يزيدَهم</a:t>
            </a:r>
            <a:r>
              <a:rPr lang="ar-SA" sz="2800" dirty="0">
                <a:solidFill>
                  <a:schemeClr val="bg1"/>
                </a:solidFill>
                <a:latin typeface="Sakkal Majalla" panose="02000000000000000000" pitchFamily="2" charset="-78"/>
                <a:cs typeface="Sakkal Majalla" panose="02000000000000000000" pitchFamily="2" charset="-78"/>
              </a:rPr>
              <a:t> يا سامر في النور و فاطر</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3" y="2596207"/>
            <a:ext cx="7629059" cy="1588329"/>
            <a:chOff x="476843" y="2596207"/>
            <a:chExt cx="7629059" cy="1588329"/>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00256"/>
              <a:ext cx="323439"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3" y="2936259"/>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الشورى 26</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96207"/>
              <a:ext cx="5374640"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وَیَسۡتَجِیبُ</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ٱلَّذِینَ</a:t>
              </a:r>
              <a:r>
                <a:rPr lang="ar-SA" sz="2400" dirty="0">
                  <a:latin typeface="Sakkal Majalla" panose="02000000000000000000" pitchFamily="2" charset="-78"/>
                  <a:cs typeface="Sakkal Majalla" panose="02000000000000000000" pitchFamily="2" charset="-78"/>
                </a:rPr>
                <a:t> ءَامَنُوا۟ وَعَمِلُوا۟ </a:t>
              </a:r>
              <a:r>
                <a:rPr lang="ar-SA" sz="2400" dirty="0" err="1">
                  <a:latin typeface="Sakkal Majalla" panose="02000000000000000000" pitchFamily="2" charset="-78"/>
                  <a:cs typeface="Sakkal Majalla" panose="02000000000000000000" pitchFamily="2" charset="-78"/>
                </a:rPr>
                <a:t>ٱلصَّـٰلِحَـٰتِ</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وَیَزِیدُهُم</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فَضۡلِهِ</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7731760" y="2900256"/>
              <a:ext cx="374142" cy="128428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40" y="3374193"/>
            <a:ext cx="7709662" cy="810344"/>
            <a:chOff x="396240" y="3374193"/>
            <a:chExt cx="7709662" cy="810344"/>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81" y="3705636"/>
              <a:ext cx="374143" cy="248067"/>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40" y="372287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النساء 173</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3" y="3374193"/>
              <a:ext cx="5323937" cy="66288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فَأَمَّا </a:t>
              </a:r>
              <a:r>
                <a:rPr lang="ar-SA" sz="2400" dirty="0" err="1">
                  <a:latin typeface="Sakkal Majalla" panose="02000000000000000000" pitchFamily="2" charset="-78"/>
                  <a:cs typeface="Sakkal Majalla" panose="02000000000000000000" pitchFamily="2" charset="-78"/>
                </a:rPr>
                <a:t>ٱلَّذِینَ</a:t>
              </a:r>
              <a:r>
                <a:rPr lang="ar-SA" sz="2400" dirty="0">
                  <a:latin typeface="Sakkal Majalla" panose="02000000000000000000" pitchFamily="2" charset="-78"/>
                  <a:cs typeface="Sakkal Majalla" panose="02000000000000000000" pitchFamily="2" charset="-78"/>
                </a:rPr>
                <a:t> ءَامَنُوا۟ وَعَمِلُوا۟ </a:t>
              </a:r>
              <a:r>
                <a:rPr lang="ar-SA" sz="2400" dirty="0" err="1">
                  <a:latin typeface="Sakkal Majalla" panose="02000000000000000000" pitchFamily="2" charset="-78"/>
                  <a:cs typeface="Sakkal Majalla" panose="02000000000000000000" pitchFamily="2" charset="-78"/>
                </a:rPr>
                <a:t>ٱلصَّـٰلِحَـٰتِ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فَیُوَفِّیهِمۡ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أُجُورَهُمۡ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وَیَزِیدُهُم</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فَضۡلِهِ</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a:off x="7731760" y="3705638"/>
              <a:ext cx="374142" cy="47889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476843" y="4184535"/>
            <a:ext cx="7629059" cy="971606"/>
            <a:chOff x="476843" y="4184535"/>
            <a:chExt cx="7629059" cy="971606"/>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النور 38</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5323937"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لِیَجۡزِیَهُمُ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أَحۡسَنَ</a:t>
              </a:r>
              <a:r>
                <a:rPr lang="ar-SA" sz="2800" dirty="0">
                  <a:latin typeface="Sakkal Majalla" panose="02000000000000000000" pitchFamily="2" charset="-78"/>
                  <a:cs typeface="Sakkal Majalla" panose="02000000000000000000" pitchFamily="2" charset="-78"/>
                </a:rPr>
                <a:t> مَا عَمِلُوا۟ </a:t>
              </a:r>
              <a:r>
                <a:rPr lang="ar-SA" sz="2800" dirty="0" err="1">
                  <a:solidFill>
                    <a:schemeClr val="tx1"/>
                  </a:solidFill>
                  <a:latin typeface="Sakkal Majalla" panose="02000000000000000000" pitchFamily="2" charset="-78"/>
                  <a:cs typeface="Sakkal Majalla" panose="02000000000000000000" pitchFamily="2" charset="-78"/>
                </a:rPr>
                <a:t>وَیَزِیدَهُم</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فَضۡلِهِ</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7731760" y="4184535"/>
              <a:ext cx="374142" cy="47393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90" name="Group 89">
            <a:extLst>
              <a:ext uri="{FF2B5EF4-FFF2-40B4-BE49-F238E27FC236}">
                <a16:creationId xmlns:a16="http://schemas.microsoft.com/office/drawing/2014/main" id="{7F58CC63-4A99-42DD-B79B-42DA6F2639A0}"/>
              </a:ext>
            </a:extLst>
          </p:cNvPr>
          <p:cNvGrpSpPr/>
          <p:nvPr/>
        </p:nvGrpSpPr>
        <p:grpSpPr>
          <a:xfrm>
            <a:off x="733200" y="4184536"/>
            <a:ext cx="7372702" cy="1758217"/>
            <a:chOff x="733200" y="4184536"/>
            <a:chExt cx="7372702" cy="1758217"/>
          </a:xfrm>
        </p:grpSpPr>
        <p:cxnSp>
          <p:nvCxnSpPr>
            <p:cNvPr id="47" name="Connector: Elbow 46">
              <a:extLst>
                <a:ext uri="{FF2B5EF4-FFF2-40B4-BE49-F238E27FC236}">
                  <a16:creationId xmlns:a16="http://schemas.microsoft.com/office/drawing/2014/main" id="{ABBE28D5-DD3A-4282-A640-E52C92457B25}"/>
                </a:ext>
              </a:extLst>
            </p:cNvPr>
            <p:cNvCxnSpPr>
              <a:cxnSpLocks/>
              <a:stCxn id="52" idx="1"/>
              <a:endCxn id="49" idx="3"/>
            </p:cNvCxnSpPr>
            <p:nvPr/>
          </p:nvCxnSpPr>
          <p:spPr>
            <a:xfrm rot="10800000" flipV="1">
              <a:off x="2033681" y="5491247"/>
              <a:ext cx="424469" cy="2206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730EA250-93D4-4E00-9510-7B2ECFE9E09F}"/>
                </a:ext>
              </a:extLst>
            </p:cNvPr>
            <p:cNvSpPr txBox="1"/>
            <p:nvPr/>
          </p:nvSpPr>
          <p:spPr>
            <a:xfrm>
              <a:off x="733200" y="5481088"/>
              <a:ext cx="130048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فاطر 30</a:t>
              </a:r>
              <a:endParaRPr lang="en-US" dirty="0">
                <a:latin typeface="Sakkal Majalla" panose="02000000000000000000" pitchFamily="2" charset="-78"/>
                <a:cs typeface="Sakkal Majalla" panose="02000000000000000000" pitchFamily="2" charset="-78"/>
              </a:endParaRPr>
            </a:p>
          </p:txBody>
        </p:sp>
        <p:sp>
          <p:nvSpPr>
            <p:cNvPr id="52" name="Rectangle: Rounded Corners 51">
              <a:extLst>
                <a:ext uri="{FF2B5EF4-FFF2-40B4-BE49-F238E27FC236}">
                  <a16:creationId xmlns:a16="http://schemas.microsoft.com/office/drawing/2014/main" id="{0FEBA7EA-72A5-40CA-8EED-EB3C834F9294}"/>
                </a:ext>
              </a:extLst>
            </p:cNvPr>
            <p:cNvSpPr/>
            <p:nvPr/>
          </p:nvSpPr>
          <p:spPr>
            <a:xfrm>
              <a:off x="2458149" y="5187199"/>
              <a:ext cx="5273611"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لِیُوَفِّیَهُمۡ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أُجُورَهُمۡ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وَیَزِیدَهُم</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فَضۡلِهِ</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4" name="Connector: Curved 53">
              <a:extLst>
                <a:ext uri="{FF2B5EF4-FFF2-40B4-BE49-F238E27FC236}">
                  <a16:creationId xmlns:a16="http://schemas.microsoft.com/office/drawing/2014/main" id="{D02515F1-62C9-4D85-ABC2-CC858693FA1E}"/>
                </a:ext>
              </a:extLst>
            </p:cNvPr>
            <p:cNvCxnSpPr>
              <a:cxnSpLocks/>
              <a:stCxn id="4" idx="1"/>
              <a:endCxn id="52" idx="3"/>
            </p:cNvCxnSpPr>
            <p:nvPr/>
          </p:nvCxnSpPr>
          <p:spPr>
            <a:xfrm rot="10800000" flipV="1">
              <a:off x="7731760" y="4184536"/>
              <a:ext cx="374142" cy="130671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9332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0-#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التاسعة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935681" y="1932708"/>
            <a:ext cx="4736184" cy="40868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عند التشابه بين آيتين أو أكثر، اجمع الحرف الأول من كل بداية موضع متشابه لخرج لك في الغالب كلمة مفيدة، وقد تكون أحيانًا غير مفيدة مما يكون لك عونًا –بإذن الله – على الضبط</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196938" y="3976118"/>
            <a:ext cx="2464650" cy="20986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8077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4.375E-6 -4.81481E-6 C 0.06901 -4.81481E-6 0.125 0.05602 0.125 0.125 C 0.125 0.19399 0.06901 0.25 4.375E-6 0.25 C -0.06901 0.25 -0.125 0.19399 -0.125 0.125 C -0.125 0.05602 -0.06901 -4.81481E-6 4.375E-6 -4.81481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ٱلۡحَقُّ</a:t>
              </a:r>
              <a:r>
                <a:rPr lang="ar-SA" sz="2800" dirty="0">
                  <a:latin typeface="Sakkal Majalla" panose="02000000000000000000" pitchFamily="2" charset="-78"/>
                  <a:cs typeface="Sakkal Majalla" panose="02000000000000000000" pitchFamily="2" charset="-78"/>
                </a:rPr>
                <a:t> مِن رَّبِّكَ فَلَا </a:t>
              </a:r>
              <a:r>
                <a:rPr lang="ar-SA" sz="2800" dirty="0">
                  <a:solidFill>
                    <a:schemeClr val="tx1"/>
                  </a:solidFill>
                  <a:latin typeface="Sakkal Majalla" panose="02000000000000000000" pitchFamily="2" charset="-78"/>
                  <a:cs typeface="Sakkal Majalla" panose="02000000000000000000" pitchFamily="2" charset="-78"/>
                </a:rPr>
                <a:t>تَكُن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ٱلۡمُمۡتَرِینَ</a:t>
              </a:r>
              <a:endParaRPr lang="en-US" sz="28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(60)</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1</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فلا </a:t>
              </a:r>
              <a:r>
                <a:rPr lang="ar-SA" sz="2800" dirty="0">
                  <a:solidFill>
                    <a:schemeClr val="tx1"/>
                  </a:solidFill>
                  <a:latin typeface="Sakkal Majalla" panose="02000000000000000000" pitchFamily="2" charset="-78"/>
                  <a:cs typeface="Sakkal Majalla" panose="02000000000000000000" pitchFamily="2" charset="-78"/>
                </a:rPr>
                <a:t>تكونن</a:t>
              </a:r>
              <a:r>
                <a:rPr lang="ar-SA" sz="2800" dirty="0">
                  <a:latin typeface="Sakkal Majalla" panose="02000000000000000000" pitchFamily="2" charset="-78"/>
                  <a:cs typeface="Sakkal Majalla" panose="02000000000000000000" pitchFamily="2" charset="-78"/>
                </a:rPr>
                <a:t> من الممترين</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601551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القمر</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أرص</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387435"/>
            <a:ext cx="8546705" cy="1032612"/>
            <a:chOff x="1295403" y="3387435"/>
            <a:chExt cx="8546705" cy="1032612"/>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38743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وَلَقَدۡ</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أَنذَرَهُم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بَطۡشَتَنَا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فَتَمَارَوۡا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بِٱلنُّذُرِ</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22122" y="2900060"/>
              <a:ext cx="668930"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751117"/>
            <a:ext cx="6188363" cy="2145532"/>
            <a:chOff x="1295402" y="3751117"/>
            <a:chExt cx="6188363" cy="2145532"/>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وَلَقَدۡ</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رَ </a:t>
              </a:r>
              <a:r>
                <a:rPr lang="ar-SA" sz="2800" dirty="0" err="1">
                  <a:solidFill>
                    <a:schemeClr val="tx1"/>
                  </a:solidFill>
                  <a:latin typeface="Sakkal Majalla" panose="02000000000000000000" pitchFamily="2" charset="-78"/>
                  <a:cs typeface="Sakkal Majalla" panose="02000000000000000000" pitchFamily="2" charset="-78"/>
                </a:rPr>
                <a:t>ا⁠وَدُوهُ</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عَن </a:t>
              </a:r>
              <a:r>
                <a:rPr lang="ar-SA" sz="2800" dirty="0" err="1">
                  <a:latin typeface="Sakkal Majalla" panose="02000000000000000000" pitchFamily="2" charset="-78"/>
                  <a:cs typeface="Sakkal Majalla" panose="02000000000000000000" pitchFamily="2" charset="-78"/>
                </a:rPr>
                <a:t>ضَیۡفِهِۦ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فَطَمَسۡنَاۤ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أَعۡیُنَهُمۡ</a:t>
              </a:r>
              <a:r>
                <a:rPr lang="ar-SA" sz="2800" dirty="0">
                  <a:latin typeface="Sakkal Majalla" panose="02000000000000000000" pitchFamily="2" charset="-78"/>
                  <a:cs typeface="Sakkal Majalla" panose="02000000000000000000" pitchFamily="2" charset="-78"/>
                </a:rPr>
                <a:t> فَذُوقُوا۟ </a:t>
              </a:r>
              <a:r>
                <a:rPr lang="ar-SA" sz="2800" dirty="0" err="1">
                  <a:latin typeface="Sakkal Majalla" panose="02000000000000000000" pitchFamily="2" charset="-78"/>
                  <a:cs typeface="Sakkal Majalla" panose="02000000000000000000" pitchFamily="2" charset="-78"/>
                </a:rPr>
                <a:t>عَذَابِی</a:t>
              </a:r>
              <a:r>
                <a:rPr lang="ar-SA" sz="2800" dirty="0">
                  <a:latin typeface="Sakkal Majalla" panose="02000000000000000000" pitchFamily="2" charset="-78"/>
                  <a:cs typeface="Sakkal Majalla" panose="02000000000000000000" pitchFamily="2" charset="-78"/>
                </a:rPr>
                <a:t> وَنُذُرِ</a:t>
              </a:r>
              <a:endParaRPr lang="en-US" sz="2800" dirty="0">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وَلَقَدۡ</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صَبَّحَهُم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بُكۡرَةً</a:t>
              </a:r>
              <a:r>
                <a:rPr lang="ar-SA" sz="2800" dirty="0">
                  <a:latin typeface="Sakkal Majalla" panose="02000000000000000000" pitchFamily="2" charset="-78"/>
                  <a:cs typeface="Sakkal Majalla" panose="02000000000000000000" pitchFamily="2" charset="-78"/>
                </a:rPr>
                <a:t> عَذَابࣱ </a:t>
              </a:r>
              <a:r>
                <a:rPr lang="ar-SA" sz="2800" dirty="0" err="1">
                  <a:latin typeface="Sakkal Majalla" panose="02000000000000000000" pitchFamily="2" charset="-78"/>
                  <a:cs typeface="Sakkal Majalla" panose="02000000000000000000" pitchFamily="2" charset="-78"/>
                </a:rPr>
                <a:t>مُّسۡتَقِرّ</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51117"/>
              <a:ext cx="12700" cy="841665"/>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20243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000" dirty="0">
                <a:latin typeface="Sakkal Majalla" panose="02000000000000000000" pitchFamily="2" charset="-78"/>
                <a:cs typeface="Sakkal Majalla" panose="02000000000000000000" pitchFamily="2" charset="-78"/>
              </a:rPr>
              <a:t>آل عمران</a:t>
            </a:r>
            <a:endParaRPr lang="en-US" sz="20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عام</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387435"/>
            <a:ext cx="8546705" cy="1032612"/>
            <a:chOff x="1295403" y="3387435"/>
            <a:chExt cx="8546705" cy="1032612"/>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38743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وَلَهُمۡ</a:t>
              </a:r>
              <a:r>
                <a:rPr lang="ar-SA" sz="2800" dirty="0">
                  <a:latin typeface="Sakkal Majalla" panose="02000000000000000000" pitchFamily="2" charset="-78"/>
                  <a:cs typeface="Sakkal Majalla" panose="02000000000000000000" pitchFamily="2" charset="-78"/>
                </a:rPr>
                <a:t> عَذَابٌ </a:t>
              </a:r>
              <a:r>
                <a:rPr lang="ar-SA" sz="2800" dirty="0" err="1">
                  <a:solidFill>
                    <a:schemeClr val="tx1"/>
                  </a:solidFill>
                  <a:latin typeface="Sakkal Majalla" panose="02000000000000000000" pitchFamily="2" charset="-78"/>
                  <a:cs typeface="Sakkal Majalla" panose="02000000000000000000" pitchFamily="2" charset="-78"/>
                </a:rPr>
                <a:t>عَظِیمٌ</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22122" y="2900060"/>
              <a:ext cx="668930"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751117"/>
            <a:ext cx="6188363" cy="2145532"/>
            <a:chOff x="1295402" y="3751117"/>
            <a:chExt cx="6188363" cy="2145532"/>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وَلَهُمۡ</a:t>
              </a:r>
              <a:r>
                <a:rPr lang="ar-SA" sz="2800" dirty="0">
                  <a:latin typeface="Sakkal Majalla" panose="02000000000000000000" pitchFamily="2" charset="-78"/>
                  <a:cs typeface="Sakkal Majalla" panose="02000000000000000000" pitchFamily="2" charset="-78"/>
                </a:rPr>
                <a:t> عَذَابٌ </a:t>
              </a:r>
              <a:r>
                <a:rPr lang="ar-SA" sz="2800" dirty="0" err="1">
                  <a:solidFill>
                    <a:schemeClr val="tx1"/>
                  </a:solidFill>
                  <a:latin typeface="Sakkal Majalla" panose="02000000000000000000" pitchFamily="2" charset="-78"/>
                  <a:cs typeface="Sakkal Majalla" panose="02000000000000000000" pitchFamily="2" charset="-78"/>
                </a:rPr>
                <a:t>أَلِیم</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وَلَهُمۡ</a:t>
              </a:r>
              <a:r>
                <a:rPr lang="ar-SA" sz="2800" dirty="0">
                  <a:latin typeface="Sakkal Majalla" panose="02000000000000000000" pitchFamily="2" charset="-78"/>
                  <a:cs typeface="Sakkal Majalla" panose="02000000000000000000" pitchFamily="2" charset="-78"/>
                </a:rPr>
                <a:t> عَذَابࣱ </a:t>
              </a:r>
              <a:r>
                <a:rPr lang="ar-SA" sz="2800" dirty="0" err="1">
                  <a:solidFill>
                    <a:schemeClr val="tx1"/>
                  </a:solidFill>
                  <a:latin typeface="Sakkal Majalla" panose="02000000000000000000" pitchFamily="2" charset="-78"/>
                  <a:cs typeface="Sakkal Majalla" panose="02000000000000000000" pitchFamily="2" charset="-78"/>
                </a:rPr>
                <a:t>مُّهِین</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51117"/>
              <a:ext cx="12700" cy="841665"/>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7386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سبأ</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رأس</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188027" y="3192317"/>
            <a:ext cx="8654081" cy="1654851"/>
            <a:chOff x="1188027" y="3192317"/>
            <a:chExt cx="8654081" cy="1654851"/>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188027" y="3192317"/>
              <a:ext cx="6175662" cy="165485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وَإِذَا </a:t>
              </a:r>
              <a:r>
                <a:rPr lang="ar-SA" sz="2800" dirty="0" err="1">
                  <a:latin typeface="Sakkal Majalla" panose="02000000000000000000" pitchFamily="2" charset="-78"/>
                  <a:cs typeface="Sakkal Majalla" panose="02000000000000000000" pitchFamily="2" charset="-78"/>
                </a:rPr>
                <a:t>تُتۡلَىٰ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بَیِّنَـٰت</a:t>
              </a:r>
              <a:r>
                <a:rPr lang="ar-SA" sz="2800" dirty="0">
                  <a:latin typeface="Sakkal Majalla" panose="02000000000000000000" pitchFamily="2" charset="-78"/>
                  <a:cs typeface="Sakkal Majalla" panose="02000000000000000000" pitchFamily="2" charset="-78"/>
                </a:rPr>
                <a:t>ࣲ قَالُوا۟ مَا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إِلَّا </a:t>
              </a:r>
              <a:r>
                <a:rPr lang="ar-SA" sz="2800" dirty="0">
                  <a:solidFill>
                    <a:schemeClr val="tx1"/>
                  </a:solidFill>
                  <a:latin typeface="Sakkal Majalla" panose="02000000000000000000" pitchFamily="2" charset="-78"/>
                  <a:cs typeface="Sakkal Majalla" panose="02000000000000000000" pitchFamily="2" charset="-78"/>
                </a:rPr>
                <a:t>رَجُل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یُرِیدُ</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یَصُدَّكُمۡ</a:t>
              </a:r>
              <a:r>
                <a:rPr lang="ar-SA" sz="2800" dirty="0">
                  <a:latin typeface="Sakkal Majalla" panose="02000000000000000000" pitchFamily="2" charset="-78"/>
                  <a:cs typeface="Sakkal Majalla" panose="02000000000000000000" pitchFamily="2" charset="-78"/>
                </a:rPr>
                <a:t> عَمَّا كَانَ </a:t>
              </a:r>
              <a:r>
                <a:rPr lang="ar-SA" sz="2800" dirty="0" err="1">
                  <a:latin typeface="Sakkal Majalla" panose="02000000000000000000" pitchFamily="2" charset="-78"/>
                  <a:cs typeface="Sakkal Majalla" panose="02000000000000000000" pitchFamily="2" charset="-78"/>
                </a:rPr>
                <a:t>یَعۡبُدُ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ءَابَاۤؤُكُمۡ</a:t>
              </a:r>
              <a:r>
                <a:rPr lang="ar-SA" sz="2800" dirty="0">
                  <a:latin typeface="Sakkal Majalla" panose="02000000000000000000" pitchFamily="2" charset="-78"/>
                  <a:cs typeface="Sakkal Majalla" panose="02000000000000000000" pitchFamily="2" charset="-78"/>
                </a:rPr>
                <a:t> وَقَالُوا۟ مَا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إِفۡك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مُّفۡتَرࣰىۚ</a:t>
              </a:r>
              <a:r>
                <a:rPr lang="ar-SA" sz="2800" dirty="0">
                  <a:latin typeface="Sakkal Majalla" panose="02000000000000000000" pitchFamily="2" charset="-78"/>
                  <a:cs typeface="Sakkal Majalla" panose="02000000000000000000" pitchFamily="2" charset="-78"/>
                </a:rPr>
                <a:t> وَقَالَ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كَفَرُوا۟ </a:t>
              </a:r>
              <a:r>
                <a:rPr lang="ar-SA" sz="2800" dirty="0" err="1">
                  <a:latin typeface="Sakkal Majalla" panose="02000000000000000000" pitchFamily="2" charset="-78"/>
                  <a:cs typeface="Sakkal Majalla" panose="02000000000000000000" pitchFamily="2" charset="-78"/>
                </a:rPr>
                <a:t>لِلۡحَقِّ</a:t>
              </a:r>
              <a:r>
                <a:rPr lang="ar-SA" sz="2800" dirty="0">
                  <a:latin typeface="Sakkal Majalla" panose="02000000000000000000" pitchFamily="2" charset="-78"/>
                  <a:cs typeface="Sakkal Majalla" panose="02000000000000000000" pitchFamily="2" charset="-78"/>
                </a:rPr>
                <a:t> لَمَّا </a:t>
              </a:r>
              <a:r>
                <a:rPr lang="ar-SA" sz="2800" dirty="0" err="1">
                  <a:latin typeface="Sakkal Majalla" panose="02000000000000000000" pitchFamily="2" charset="-78"/>
                  <a:cs typeface="Sakkal Majalla" panose="02000000000000000000" pitchFamily="2" charset="-78"/>
                </a:rPr>
                <a:t>جَاۤءَهُمۡ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هَـٰذَاۤ</a:t>
              </a:r>
              <a:r>
                <a:rPr lang="ar-SA" sz="2800" dirty="0">
                  <a:latin typeface="Sakkal Majalla" panose="02000000000000000000" pitchFamily="2" charset="-78"/>
                  <a:cs typeface="Sakkal Majalla" panose="02000000000000000000" pitchFamily="2" charset="-78"/>
                </a:rPr>
                <a:t> إِلَّا </a:t>
              </a:r>
              <a:r>
                <a:rPr lang="ar-SA" sz="2800" dirty="0" err="1">
                  <a:solidFill>
                    <a:schemeClr val="tx1"/>
                  </a:solidFill>
                  <a:latin typeface="Sakkal Majalla" panose="02000000000000000000" pitchFamily="2" charset="-78"/>
                  <a:cs typeface="Sakkal Majalla" panose="02000000000000000000" pitchFamily="2" charset="-78"/>
                </a:rPr>
                <a:t>سِحۡر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مُّبِین</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402747" y="2980685"/>
              <a:ext cx="400304" cy="247841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85574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التوبة</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مقر</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387435"/>
            <a:ext cx="8546705" cy="1032612"/>
            <a:chOff x="1295403" y="3387435"/>
            <a:chExt cx="8546705" cy="1032612"/>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38743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یَهۡدِی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ٱلظَّـٰلِمِینَ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322122" y="2900060"/>
              <a:ext cx="668930"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751117"/>
            <a:ext cx="6188363" cy="2145532"/>
            <a:chOff x="1295402" y="3751117"/>
            <a:chExt cx="6188363" cy="2145532"/>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100"/>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یَهۡدِی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ٱلۡفَـٰسِقِینَ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یَهۡدِی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ٱلۡكَـٰفِرِینَ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592782"/>
              <a:ext cx="1" cy="940185"/>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51117"/>
              <a:ext cx="12700" cy="841665"/>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29460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النحل</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146472" y="2524991"/>
            <a:ext cx="2176898" cy="1704109"/>
            <a:chOff x="8146472" y="2524991"/>
            <a:chExt cx="2176898" cy="1704109"/>
          </a:xfrm>
        </p:grpSpPr>
        <p:sp>
          <p:nvSpPr>
            <p:cNvPr id="8" name="Oval 7">
              <a:extLst>
                <a:ext uri="{FF2B5EF4-FFF2-40B4-BE49-F238E27FC236}">
                  <a16:creationId xmlns:a16="http://schemas.microsoft.com/office/drawing/2014/main" id="{FE607394-4D01-4B11-89E8-6DD06471DA78}"/>
                </a:ext>
              </a:extLst>
            </p:cNvPr>
            <p:cNvSpPr/>
            <p:nvPr/>
          </p:nvSpPr>
          <p:spPr>
            <a:xfrm>
              <a:off x="8146472" y="2524991"/>
              <a:ext cx="997528" cy="10183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400" dirty="0">
                  <a:latin typeface="Sakkal Majalla" panose="02000000000000000000" pitchFamily="2" charset="-78"/>
                  <a:cs typeface="Sakkal Majalla" panose="02000000000000000000" pitchFamily="2" charset="-78"/>
                </a:rPr>
                <a:t>سعت</a:t>
              </a:r>
              <a:endParaRPr lang="en-US" sz="24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36208" y="3041938"/>
              <a:ext cx="1194955" cy="117936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أَنزَلَ مِنَ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فَأَحۡیَا</a:t>
              </a:r>
              <a:r>
                <a:rPr lang="ar-SA" sz="2800" dirty="0">
                  <a:latin typeface="Sakkal Majalla" panose="02000000000000000000" pitchFamily="2" charset="-78"/>
                  <a:cs typeface="Sakkal Majalla" panose="02000000000000000000" pitchFamily="2" charset="-78"/>
                </a:rPr>
                <a:t> بِهِ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مَوۡتِهَاۤ</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یَسۡمَعُونَ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704359"/>
            <a:ext cx="6188363" cy="2192290"/>
            <a:chOff x="1295402" y="3704359"/>
            <a:chExt cx="6188363" cy="219229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وَمِن ثَمَرَ </a:t>
              </a:r>
              <a:r>
                <a:rPr lang="ar-SA" sz="2800" dirty="0" err="1">
                  <a:latin typeface="Sakkal Majalla" panose="02000000000000000000" pitchFamily="2" charset="-78"/>
                  <a:cs typeface="Sakkal Majalla" panose="02000000000000000000" pitchFamily="2" charset="-78"/>
                </a:rPr>
                <a:t>ا⁠تِ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ٱلنَّخِیلِ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وَٱلۡأَعۡنَـٰبِ</a:t>
              </a:r>
              <a:r>
                <a:rPr lang="ar-SA" sz="2800" dirty="0">
                  <a:latin typeface="Sakkal Majalla" panose="02000000000000000000" pitchFamily="2" charset="-78"/>
                  <a:cs typeface="Sakkal Majalla" panose="02000000000000000000" pitchFamily="2" charset="-78"/>
                </a:rPr>
                <a:t> تَتَّخِذُونَ </a:t>
              </a:r>
              <a:r>
                <a:rPr lang="ar-SA" sz="2800" dirty="0" err="1">
                  <a:latin typeface="Sakkal Majalla" panose="02000000000000000000" pitchFamily="2" charset="-78"/>
                  <a:cs typeface="Sakkal Majalla" panose="02000000000000000000" pitchFamily="2" charset="-78"/>
                </a:rPr>
                <a:t>مِنۡهُ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سَكَرࣰا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وَرِزۡقًا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حَسَنًاۚ</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یَعۡقِلُونَ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400" dirty="0">
                  <a:latin typeface="Sakkal Majalla" panose="02000000000000000000" pitchFamily="2" charset="-78"/>
                  <a:cs typeface="Sakkal Majalla" panose="02000000000000000000" pitchFamily="2" charset="-78"/>
                </a:rPr>
                <a:t>ثُمَّ </a:t>
              </a:r>
              <a:r>
                <a:rPr lang="ar-SA" sz="2400" dirty="0" err="1">
                  <a:latin typeface="Sakkal Majalla" panose="02000000000000000000" pitchFamily="2" charset="-78"/>
                  <a:cs typeface="Sakkal Majalla" panose="02000000000000000000" pitchFamily="2" charset="-78"/>
                </a:rPr>
                <a:t>كُلِی</a:t>
              </a:r>
              <a:r>
                <a:rPr lang="ar-SA" sz="2400" dirty="0">
                  <a:latin typeface="Sakkal Majalla" panose="02000000000000000000" pitchFamily="2" charset="-78"/>
                  <a:cs typeface="Sakkal Majalla" panose="02000000000000000000" pitchFamily="2" charset="-78"/>
                </a:rPr>
                <a:t> مِن كُلِّ </a:t>
              </a:r>
              <a:r>
                <a:rPr lang="ar-SA" sz="2400" dirty="0" err="1">
                  <a:latin typeface="Sakkal Majalla" panose="02000000000000000000" pitchFamily="2" charset="-78"/>
                  <a:cs typeface="Sakkal Majalla" panose="02000000000000000000" pitchFamily="2" charset="-78"/>
                </a:rPr>
                <a:t>ٱلثَّمَرَ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ا⁠تِ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فَٱسۡلُكِی</a:t>
              </a:r>
              <a:r>
                <a:rPr lang="ar-SA" sz="2400" dirty="0">
                  <a:latin typeface="Sakkal Majalla" panose="02000000000000000000" pitchFamily="2" charset="-78"/>
                  <a:cs typeface="Sakkal Majalla" panose="02000000000000000000" pitchFamily="2" charset="-78"/>
                </a:rPr>
                <a:t> سُبُلَ رَبِّكِ </a:t>
              </a:r>
              <a:r>
                <a:rPr lang="ar-SA" sz="2400" dirty="0" err="1">
                  <a:latin typeface="Sakkal Majalla" panose="02000000000000000000" pitchFamily="2" charset="-78"/>
                  <a:cs typeface="Sakkal Majalla" panose="02000000000000000000" pitchFamily="2" charset="-78"/>
                </a:rPr>
                <a:t>ذُلُلࣰاۚ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یَخۡرُجُ</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بُطُونِهَا شَرَابࣱ </a:t>
              </a:r>
              <a:r>
                <a:rPr lang="ar-SA" sz="2400" dirty="0" err="1">
                  <a:latin typeface="Sakkal Majalla" panose="02000000000000000000" pitchFamily="2" charset="-78"/>
                  <a:cs typeface="Sakkal Majalla" panose="02000000000000000000" pitchFamily="2" charset="-78"/>
                </a:rPr>
                <a:t>مُّخۡتَلِفٌ</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أَلۡوَ</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ا⁠نُهُۥ</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شِفَاۤء</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لِّلنَّاسِۚ</a:t>
              </a:r>
              <a:r>
                <a:rPr lang="ar-SA" sz="2400" dirty="0">
                  <a:latin typeface="Sakkal Majalla" panose="02000000000000000000" pitchFamily="2" charset="-78"/>
                  <a:cs typeface="Sakkal Majalla" panose="02000000000000000000" pitchFamily="2" charset="-78"/>
                </a:rPr>
                <a:t> إِنَّ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ذَ ⁠لِكَ </a:t>
              </a:r>
              <a:r>
                <a:rPr lang="ar-SA" sz="2400" dirty="0" err="1">
                  <a:latin typeface="Sakkal Majalla" panose="02000000000000000000" pitchFamily="2" charset="-78"/>
                  <a:cs typeface="Sakkal Majalla" panose="02000000000000000000" pitchFamily="2" charset="-78"/>
                </a:rPr>
                <a:t>لَـَٔایَة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لِّقَوۡم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یَتَفَكَّرُونَ</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639540"/>
              <a:ext cx="1" cy="893427"/>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529648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المائدة</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073736" y="2462645"/>
            <a:ext cx="2249634" cy="1766455"/>
            <a:chOff x="8073736" y="2462645"/>
            <a:chExt cx="2249634" cy="1766455"/>
          </a:xfrm>
        </p:grpSpPr>
        <p:sp>
          <p:nvSpPr>
            <p:cNvPr id="8" name="Oval 7">
              <a:extLst>
                <a:ext uri="{FF2B5EF4-FFF2-40B4-BE49-F238E27FC236}">
                  <a16:creationId xmlns:a16="http://schemas.microsoft.com/office/drawing/2014/main" id="{FE607394-4D01-4B11-89E8-6DD06471DA78}"/>
                </a:ext>
              </a:extLst>
            </p:cNvPr>
            <p:cNvSpPr/>
            <p:nvPr/>
          </p:nvSpPr>
          <p:spPr>
            <a:xfrm>
              <a:off x="8073736" y="2462645"/>
              <a:ext cx="1143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400" dirty="0">
                  <a:latin typeface="Sakkal Majalla" panose="02000000000000000000" pitchFamily="2" charset="-78"/>
                  <a:cs typeface="Sakkal Majalla" panose="02000000000000000000" pitchFamily="2" charset="-78"/>
                </a:rPr>
                <a:t>عصف</a:t>
              </a:r>
              <a:endParaRPr lang="en-US" sz="24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72576" y="3078306"/>
              <a:ext cx="1194955" cy="110663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وَتَرَىٰ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كَثِیرࣰا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یُسَـٰرِعُونَ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ٱلۡإِثۡمِ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وَٱلۡعُدۡوَ</a:t>
              </a:r>
              <a:r>
                <a:rPr lang="ar-SA" sz="2800" dirty="0">
                  <a:latin typeface="Sakkal Majalla" panose="02000000000000000000" pitchFamily="2" charset="-78"/>
                  <a:cs typeface="Sakkal Majalla" panose="02000000000000000000" pitchFamily="2" charset="-78"/>
                </a:rPr>
                <a:t> انِ </a:t>
              </a:r>
              <a:r>
                <a:rPr lang="ar-SA" sz="2800" dirty="0" err="1">
                  <a:latin typeface="Sakkal Majalla" panose="02000000000000000000" pitchFamily="2" charset="-78"/>
                  <a:cs typeface="Sakkal Majalla" panose="02000000000000000000" pitchFamily="2" charset="-78"/>
                </a:rPr>
                <a:t>وَأَكۡلِهِمُ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ٱلسُّحۡتَۚ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لَبِئۡسَ</a:t>
              </a:r>
              <a:r>
                <a:rPr lang="ar-SA" sz="2800" dirty="0">
                  <a:latin typeface="Sakkal Majalla" panose="02000000000000000000" pitchFamily="2" charset="-78"/>
                  <a:cs typeface="Sakkal Majalla" panose="02000000000000000000" pitchFamily="2" charset="-78"/>
                </a:rPr>
                <a:t> مَا كَانُوا۟ </a:t>
              </a:r>
              <a:r>
                <a:rPr lang="ar-SA" sz="2800" dirty="0" err="1">
                  <a:solidFill>
                    <a:schemeClr val="tx1"/>
                  </a:solidFill>
                  <a:latin typeface="Sakkal Majalla" panose="02000000000000000000" pitchFamily="2" charset="-78"/>
                  <a:cs typeface="Sakkal Majalla" panose="02000000000000000000" pitchFamily="2" charset="-78"/>
                </a:rPr>
                <a:t>یَعۡمَلُونَ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704359"/>
            <a:ext cx="6188363" cy="2192290"/>
            <a:chOff x="1295402" y="3704359"/>
            <a:chExt cx="6188363" cy="219229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لَوۡلَا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یَنۡهَىٰهُمُ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ٱلرَّبَّـٰنِیُّونَ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وَٱلۡأَحۡبَارُ</a:t>
              </a:r>
              <a:r>
                <a:rPr lang="ar-SA" sz="2800" dirty="0">
                  <a:latin typeface="Sakkal Majalla" panose="02000000000000000000" pitchFamily="2" charset="-78"/>
                  <a:cs typeface="Sakkal Majalla" panose="02000000000000000000" pitchFamily="2" charset="-78"/>
                </a:rPr>
                <a:t> عَن </a:t>
              </a:r>
              <a:r>
                <a:rPr lang="ar-SA" sz="2800" dirty="0" err="1">
                  <a:latin typeface="Sakkal Majalla" panose="02000000000000000000" pitchFamily="2" charset="-78"/>
                  <a:cs typeface="Sakkal Majalla" panose="02000000000000000000" pitchFamily="2" charset="-78"/>
                </a:rPr>
                <a:t>قَوۡلِهِمُ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ٱلۡإِثۡمَ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وَأَكۡلِهِمُ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ٱلسُّحۡتَۚ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لَبِئۡسَ</a:t>
              </a:r>
              <a:r>
                <a:rPr lang="ar-SA" sz="2800" dirty="0">
                  <a:latin typeface="Sakkal Majalla" panose="02000000000000000000" pitchFamily="2" charset="-78"/>
                  <a:cs typeface="Sakkal Majalla" panose="02000000000000000000" pitchFamily="2" charset="-78"/>
                </a:rPr>
                <a:t> مَا كَانُوا۟ </a:t>
              </a:r>
              <a:r>
                <a:rPr lang="ar-SA" sz="2800" dirty="0" err="1">
                  <a:solidFill>
                    <a:schemeClr val="tx1"/>
                  </a:solidFill>
                  <a:latin typeface="Sakkal Majalla" panose="02000000000000000000" pitchFamily="2" charset="-78"/>
                  <a:cs typeface="Sakkal Majalla" panose="02000000000000000000" pitchFamily="2" charset="-78"/>
                </a:rPr>
                <a:t>یَصۡنَعُونَ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كَانُوا۟ لَا </a:t>
              </a:r>
              <a:r>
                <a:rPr lang="ar-SA" sz="2800" dirty="0" err="1">
                  <a:latin typeface="Sakkal Majalla" panose="02000000000000000000" pitchFamily="2" charset="-78"/>
                  <a:cs typeface="Sakkal Majalla" panose="02000000000000000000" pitchFamily="2" charset="-78"/>
                </a:rPr>
                <a:t>یَتَنَاهَوۡنَ</a:t>
              </a:r>
              <a:r>
                <a:rPr lang="ar-SA" sz="2800" dirty="0">
                  <a:latin typeface="Sakkal Majalla" panose="02000000000000000000" pitchFamily="2" charset="-78"/>
                  <a:cs typeface="Sakkal Majalla" panose="02000000000000000000" pitchFamily="2" charset="-78"/>
                </a:rPr>
                <a:t> عَن مُّنكَرࣲ </a:t>
              </a:r>
              <a:r>
                <a:rPr lang="ar-SA" sz="2800" dirty="0" err="1">
                  <a:latin typeface="Sakkal Majalla" panose="02000000000000000000" pitchFamily="2" charset="-78"/>
                  <a:cs typeface="Sakkal Majalla" panose="02000000000000000000" pitchFamily="2" charset="-78"/>
                </a:rPr>
                <a:t>فَعَلُوهُۚ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لَبِئۡسَ</a:t>
              </a:r>
              <a:r>
                <a:rPr lang="ar-SA" sz="2800" dirty="0">
                  <a:latin typeface="Sakkal Majalla" panose="02000000000000000000" pitchFamily="2" charset="-78"/>
                  <a:cs typeface="Sakkal Majalla" panose="02000000000000000000" pitchFamily="2" charset="-78"/>
                </a:rPr>
                <a:t> مَا كَانُوا۟ </a:t>
              </a:r>
              <a:r>
                <a:rPr lang="ar-SA" sz="2800" dirty="0" err="1">
                  <a:solidFill>
                    <a:schemeClr val="tx1"/>
                  </a:solidFill>
                  <a:latin typeface="Sakkal Majalla" panose="02000000000000000000" pitchFamily="2" charset="-78"/>
                  <a:cs typeface="Sakkal Majalla" panose="02000000000000000000" pitchFamily="2" charset="-78"/>
                </a:rPr>
                <a:t>یَفۡعَلُونَ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639540"/>
              <a:ext cx="1" cy="893427"/>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74944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مريم</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073736" y="2462645"/>
            <a:ext cx="2249634" cy="1766455"/>
            <a:chOff x="8073736" y="2462645"/>
            <a:chExt cx="2249634" cy="1766455"/>
          </a:xfrm>
        </p:grpSpPr>
        <p:sp>
          <p:nvSpPr>
            <p:cNvPr id="8" name="Oval 7">
              <a:extLst>
                <a:ext uri="{FF2B5EF4-FFF2-40B4-BE49-F238E27FC236}">
                  <a16:creationId xmlns:a16="http://schemas.microsoft.com/office/drawing/2014/main" id="{FE607394-4D01-4B11-89E8-6DD06471DA78}"/>
                </a:ext>
              </a:extLst>
            </p:cNvPr>
            <p:cNvSpPr/>
            <p:nvPr/>
          </p:nvSpPr>
          <p:spPr>
            <a:xfrm>
              <a:off x="8073736" y="2462645"/>
              <a:ext cx="1143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عش</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72576" y="3078306"/>
              <a:ext cx="1194955" cy="110663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وَبَرَّۢا</a:t>
              </a:r>
              <a:r>
                <a:rPr lang="ar-SA" sz="2800" dirty="0">
                  <a:latin typeface="Sakkal Majalla" panose="02000000000000000000" pitchFamily="2" charset="-78"/>
                  <a:cs typeface="Sakkal Majalla" panose="02000000000000000000" pitchFamily="2" charset="-78"/>
                </a:rPr>
                <a:t> بِوَ </a:t>
              </a:r>
              <a:r>
                <a:rPr lang="ar-SA" sz="2800" dirty="0" err="1">
                  <a:latin typeface="Sakkal Majalla" panose="02000000000000000000" pitchFamily="2" charset="-78"/>
                  <a:cs typeface="Sakkal Majalla" panose="02000000000000000000" pitchFamily="2" charset="-78"/>
                </a:rPr>
                <a:t>ا⁠لِدَیۡهِ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یَكُن</a:t>
              </a:r>
              <a:r>
                <a:rPr lang="ar-SA" sz="2800" dirty="0">
                  <a:latin typeface="Sakkal Majalla" panose="02000000000000000000" pitchFamily="2" charset="-78"/>
                  <a:cs typeface="Sakkal Majalla" panose="02000000000000000000" pitchFamily="2" charset="-78"/>
                </a:rPr>
                <a:t> جَبَّارًا </a:t>
              </a:r>
              <a:r>
                <a:rPr lang="ar-SA" sz="2800" dirty="0" err="1">
                  <a:solidFill>
                    <a:schemeClr val="tx1"/>
                  </a:solidFill>
                  <a:latin typeface="Sakkal Majalla" panose="02000000000000000000" pitchFamily="2" charset="-78"/>
                  <a:cs typeface="Sakkal Majalla" panose="02000000000000000000" pitchFamily="2" charset="-78"/>
                </a:rPr>
                <a:t>عَصِیࣰّا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3" y="3704359"/>
            <a:ext cx="6188362" cy="1345621"/>
            <a:chOff x="1295403" y="3704359"/>
            <a:chExt cx="6188362" cy="1345621"/>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وَبَرَّۢا</a:t>
              </a:r>
              <a:r>
                <a:rPr lang="ar-SA" sz="2800" dirty="0">
                  <a:latin typeface="Sakkal Majalla" panose="02000000000000000000" pitchFamily="2" charset="-78"/>
                  <a:cs typeface="Sakkal Majalla" panose="02000000000000000000" pitchFamily="2" charset="-78"/>
                </a:rPr>
                <a:t> بِوَ </a:t>
              </a:r>
              <a:r>
                <a:rPr lang="ar-SA" sz="2800" dirty="0" err="1">
                  <a:latin typeface="Sakkal Majalla" panose="02000000000000000000" pitchFamily="2" charset="-78"/>
                  <a:cs typeface="Sakkal Majalla" panose="02000000000000000000" pitchFamily="2" charset="-78"/>
                </a:rPr>
                <a:t>ا⁠لِدَتِی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یَجۡعَلۡنِی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جَبَّارࣰا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شَقِیࣰّا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13456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التوبة</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073736" y="2462645"/>
            <a:ext cx="2249634" cy="1766455"/>
            <a:chOff x="8073736" y="2462645"/>
            <a:chExt cx="2249634" cy="1766455"/>
          </a:xfrm>
        </p:grpSpPr>
        <p:sp>
          <p:nvSpPr>
            <p:cNvPr id="8" name="Oval 7">
              <a:extLst>
                <a:ext uri="{FF2B5EF4-FFF2-40B4-BE49-F238E27FC236}">
                  <a16:creationId xmlns:a16="http://schemas.microsoft.com/office/drawing/2014/main" id="{FE607394-4D01-4B11-89E8-6DD06471DA78}"/>
                </a:ext>
              </a:extLst>
            </p:cNvPr>
            <p:cNvSpPr/>
            <p:nvPr/>
          </p:nvSpPr>
          <p:spPr>
            <a:xfrm>
              <a:off x="8073736" y="2462645"/>
              <a:ext cx="1143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عش</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72576" y="3078306"/>
              <a:ext cx="1194955" cy="110663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یُهۡلِكُونَ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أَنفُسَهُمۡ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لَكَـٰذِبُونَ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3" y="3704359"/>
            <a:ext cx="6188362" cy="1345621"/>
            <a:chOff x="1295403" y="3704359"/>
            <a:chExt cx="6188362" cy="1345621"/>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وَلَیَحۡلِفُنَّ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أَرَدۡنَاۤ</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ٱلۡحُسۡنَىٰۖ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یَشۡهَدُ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لَكَـٰذِبُونَ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9804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البقرة</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073736" y="2462645"/>
            <a:ext cx="2249634" cy="1766455"/>
            <a:chOff x="8073736" y="2462645"/>
            <a:chExt cx="2249634" cy="1766455"/>
          </a:xfrm>
        </p:grpSpPr>
        <p:sp>
          <p:nvSpPr>
            <p:cNvPr id="8" name="Oval 7">
              <a:extLst>
                <a:ext uri="{FF2B5EF4-FFF2-40B4-BE49-F238E27FC236}">
                  <a16:creationId xmlns:a16="http://schemas.microsoft.com/office/drawing/2014/main" id="{FE607394-4D01-4B11-89E8-6DD06471DA78}"/>
                </a:ext>
              </a:extLst>
            </p:cNvPr>
            <p:cNvSpPr/>
            <p:nvPr/>
          </p:nvSpPr>
          <p:spPr>
            <a:xfrm>
              <a:off x="8073736" y="2462645"/>
              <a:ext cx="1143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شع</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72576" y="3078306"/>
              <a:ext cx="1194955" cy="110663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وَٱتَّقُوا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یَوۡمࣰا</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تَجۡزِی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نَفۡسٌ</a:t>
              </a:r>
              <a:r>
                <a:rPr lang="ar-SA" sz="2800" dirty="0">
                  <a:latin typeface="Sakkal Majalla" panose="02000000000000000000" pitchFamily="2" charset="-78"/>
                  <a:cs typeface="Sakkal Majalla" panose="02000000000000000000" pitchFamily="2" charset="-78"/>
                </a:rPr>
                <a:t> عَن </a:t>
              </a:r>
              <a:r>
                <a:rPr lang="ar-SA" sz="2800" dirty="0" err="1">
                  <a:latin typeface="Sakkal Majalla" panose="02000000000000000000" pitchFamily="2" charset="-78"/>
                  <a:cs typeface="Sakkal Majalla" panose="02000000000000000000" pitchFamily="2" charset="-78"/>
                </a:rPr>
                <a:t>نَّفۡس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یُقۡبَلُ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شَفَـٰعَة</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یُؤۡخَذُ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عَدۡل</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یُنصَرُونَ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3" y="3704359"/>
            <a:ext cx="6188362" cy="1345621"/>
            <a:chOff x="1295403" y="3704359"/>
            <a:chExt cx="6188362" cy="1345621"/>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err="1">
                  <a:latin typeface="Sakkal Majalla" panose="02000000000000000000" pitchFamily="2" charset="-78"/>
                  <a:cs typeface="Sakkal Majalla" panose="02000000000000000000" pitchFamily="2" charset="-78"/>
                </a:rPr>
                <a:t>وَٱتَّقُوا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یَوۡمࣰا</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تَجۡزِی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نَفۡسٌ</a:t>
              </a:r>
              <a:r>
                <a:rPr lang="ar-SA" sz="2800" dirty="0">
                  <a:latin typeface="Sakkal Majalla" panose="02000000000000000000" pitchFamily="2" charset="-78"/>
                  <a:cs typeface="Sakkal Majalla" panose="02000000000000000000" pitchFamily="2" charset="-78"/>
                </a:rPr>
                <a:t> عَن </a:t>
              </a:r>
              <a:r>
                <a:rPr lang="ar-SA" sz="2800" dirty="0" err="1">
                  <a:latin typeface="Sakkal Majalla" panose="02000000000000000000" pitchFamily="2" charset="-78"/>
                  <a:cs typeface="Sakkal Majalla" panose="02000000000000000000" pitchFamily="2" charset="-78"/>
                </a:rPr>
                <a:t>نَّفۡس</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شَیۡـࣰٔا</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یُقۡبَلُ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عَدۡل</a:t>
              </a:r>
              <a:r>
                <a:rPr lang="ar-SA" sz="2800" dirty="0">
                  <a:latin typeface="Sakkal Majalla" panose="02000000000000000000" pitchFamily="2" charset="-78"/>
                  <a:cs typeface="Sakkal Majalla" panose="02000000000000000000" pitchFamily="2" charset="-78"/>
                </a:rPr>
                <a:t>ࣱ وَلَا تَنفَعُهَا </a:t>
              </a:r>
              <a:r>
                <a:rPr lang="ar-SA" sz="2800" dirty="0" err="1">
                  <a:solidFill>
                    <a:schemeClr val="tx1"/>
                  </a:solidFill>
                  <a:latin typeface="Sakkal Majalla" panose="02000000000000000000" pitchFamily="2" charset="-78"/>
                  <a:cs typeface="Sakkal Majalla" panose="02000000000000000000" pitchFamily="2" charset="-78"/>
                </a:rPr>
                <a:t>شَفَـٰعَة</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یُنصَرُونَ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98859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بجمع الحرف الأول من أوائل الكلمات المتشابهة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الأنعام</a:t>
            </a:r>
            <a:endParaRPr lang="en-US" sz="2800" dirty="0">
              <a:latin typeface="Sakkal Majalla" panose="02000000000000000000" pitchFamily="2" charset="-78"/>
              <a:cs typeface="Sakkal Majalla" panose="02000000000000000000" pitchFamily="2" charset="-78"/>
            </a:endParaRPr>
          </a:p>
        </p:txBody>
      </p:sp>
      <p:grpSp>
        <p:nvGrpSpPr>
          <p:cNvPr id="45" name="Group 44">
            <a:extLst>
              <a:ext uri="{FF2B5EF4-FFF2-40B4-BE49-F238E27FC236}">
                <a16:creationId xmlns:a16="http://schemas.microsoft.com/office/drawing/2014/main" id="{0F4465D5-F228-4A95-8C56-DB54923CB3DF}"/>
              </a:ext>
            </a:extLst>
          </p:cNvPr>
          <p:cNvGrpSpPr/>
          <p:nvPr/>
        </p:nvGrpSpPr>
        <p:grpSpPr>
          <a:xfrm>
            <a:off x="8073736" y="2462645"/>
            <a:ext cx="2249634" cy="1766455"/>
            <a:chOff x="8073736" y="2462645"/>
            <a:chExt cx="2249634" cy="1766455"/>
          </a:xfrm>
        </p:grpSpPr>
        <p:sp>
          <p:nvSpPr>
            <p:cNvPr id="8" name="Oval 7">
              <a:extLst>
                <a:ext uri="{FF2B5EF4-FFF2-40B4-BE49-F238E27FC236}">
                  <a16:creationId xmlns:a16="http://schemas.microsoft.com/office/drawing/2014/main" id="{FE607394-4D01-4B11-89E8-6DD06471DA78}"/>
                </a:ext>
              </a:extLst>
            </p:cNvPr>
            <p:cNvSpPr/>
            <p:nvPr/>
          </p:nvSpPr>
          <p:spPr>
            <a:xfrm>
              <a:off x="8073736" y="2462645"/>
              <a:ext cx="1143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عذت</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8" idx="6"/>
            </p:cNvCxnSpPr>
            <p:nvPr/>
          </p:nvCxnSpPr>
          <p:spPr>
            <a:xfrm rot="16200000" flipV="1">
              <a:off x="9172576" y="3078306"/>
              <a:ext cx="1194955" cy="110663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وَصَّىٰكُم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تَعۡقِلُونَ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2" y="3704359"/>
            <a:ext cx="6188363" cy="2192290"/>
            <a:chOff x="1295402" y="3704359"/>
            <a:chExt cx="6188363" cy="2192290"/>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ذَ 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وَصَّىٰكُم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تَذَكَّرُونَ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4" name="Rectangle: Rounded Corners 23">
              <a:extLst>
                <a:ext uri="{FF2B5EF4-FFF2-40B4-BE49-F238E27FC236}">
                  <a16:creationId xmlns:a16="http://schemas.microsoft.com/office/drawing/2014/main" id="{E099F7FF-EEE3-4DB1-B102-EDE5FBAB8AA3}"/>
                </a:ext>
              </a:extLst>
            </p:cNvPr>
            <p:cNvSpPr/>
            <p:nvPr/>
          </p:nvSpPr>
          <p:spPr>
            <a:xfrm>
              <a:off x="1295402" y="5169285"/>
              <a:ext cx="6175662"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ذَ ⁠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وَصَّىٰكُم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لَعَلَّكُمۡ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تَتَّقُونَ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9" name="Connector: Elbow 28">
              <a:extLst>
                <a:ext uri="{FF2B5EF4-FFF2-40B4-BE49-F238E27FC236}">
                  <a16:creationId xmlns:a16="http://schemas.microsoft.com/office/drawing/2014/main" id="{DC6F50FF-C299-4CD7-B5C2-804080DA95B9}"/>
                </a:ext>
              </a:extLst>
            </p:cNvPr>
            <p:cNvCxnSpPr>
              <a:cxnSpLocks/>
              <a:stCxn id="12" idx="3"/>
              <a:endCxn id="24" idx="3"/>
            </p:cNvCxnSpPr>
            <p:nvPr/>
          </p:nvCxnSpPr>
          <p:spPr>
            <a:xfrm flipH="1">
              <a:off x="7471064" y="4639540"/>
              <a:ext cx="1" cy="893427"/>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9730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وَٱشۡهَدۡ</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بِأَنَّا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مُسۡلِمُونَ</a:t>
              </a:r>
              <a:endParaRPr lang="en-US" sz="28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(52)</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2</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a:t>
              </a:r>
              <a:r>
                <a:rPr lang="ar-SA" sz="2800" dirty="0" err="1">
                  <a:latin typeface="Sakkal Majalla" panose="02000000000000000000" pitchFamily="2" charset="-78"/>
                  <a:cs typeface="Sakkal Majalla" panose="02000000000000000000" pitchFamily="2" charset="-78"/>
                </a:rPr>
                <a:t>وَٱشۡهَدۡ</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بِأَنَّنا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مُسۡلِمُونَ</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9947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العاشرة</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4977246" y="2285999"/>
            <a:ext cx="4154292" cy="3879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أن تضبط الآيات المتشابهة بأبيات شعرية ونظم مفيد، خصوصًا إذا كنت ممن يقرض الشعر ويحبه، وهذه من الطرق المتبعة قديمًا عند العلماء</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522518" y="4135582"/>
            <a:ext cx="1813490" cy="17797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بالشعر</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9936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4.375E-6 -4.81481E-6 C 0.06901 -4.81481E-6 0.125 0.05602 0.125 0.125 C 0.125 0.19399 0.06901 0.25 4.375E-6 0.25 C -0.06901 0.25 -0.125 0.19399 -0.125 0.125 C -0.125 0.05602 -0.06901 -4.81481E-6 4.375E-6 -4.81481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u="sng" dirty="0">
                <a:latin typeface="Sakkal Majalla" panose="02000000000000000000" pitchFamily="2" charset="-78"/>
                <a:cs typeface="Sakkal Majalla" panose="02000000000000000000" pitchFamily="2" charset="-78"/>
              </a:rPr>
              <a:t>ولا أقولُ لكم إني مَلَك </a:t>
            </a:r>
            <a:r>
              <a:rPr lang="ar-SA" sz="2800" dirty="0">
                <a:latin typeface="Sakkal Majalla" panose="02000000000000000000" pitchFamily="2" charset="-78"/>
                <a:cs typeface="Sakkal Majalla" panose="02000000000000000000" pitchFamily="2" charset="-78"/>
              </a:rPr>
              <a:t>:: في سورة الأنعام قد بيَّنتُ لكْ</a:t>
            </a:r>
            <a:endParaRPr lang="en-US" sz="2800" dirty="0">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a16="http://schemas.microsoft.com/office/drawing/2014/main" id="{E982FA56-01A6-4181-A88C-3CA12C3ECE10}"/>
              </a:ext>
            </a:extLst>
          </p:cNvPr>
          <p:cNvGrpSpPr/>
          <p:nvPr/>
        </p:nvGrpSpPr>
        <p:grpSpPr>
          <a:xfrm>
            <a:off x="1295402" y="3584863"/>
            <a:ext cx="6860597" cy="883227"/>
            <a:chOff x="1295402" y="3584863"/>
            <a:chExt cx="6860597" cy="883227"/>
          </a:xfrm>
        </p:grpSpPr>
        <p:sp>
          <p:nvSpPr>
            <p:cNvPr id="6" name="Rectangle: Rounded Corners 5">
              <a:extLst>
                <a:ext uri="{FF2B5EF4-FFF2-40B4-BE49-F238E27FC236}">
                  <a16:creationId xmlns:a16="http://schemas.microsoft.com/office/drawing/2014/main" id="{D00109DC-67E0-4C60-BDE5-F56FE6090048}"/>
                </a:ext>
              </a:extLst>
            </p:cNvPr>
            <p:cNvSpPr/>
            <p:nvPr/>
          </p:nvSpPr>
          <p:spPr>
            <a:xfrm>
              <a:off x="1295402" y="3584863"/>
              <a:ext cx="6109854" cy="8832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قُل </a:t>
              </a:r>
              <a:r>
                <a:rPr lang="ar-SA" sz="2800" dirty="0" err="1">
                  <a:latin typeface="Sakkal Majalla" panose="02000000000000000000" pitchFamily="2" charset="-78"/>
                  <a:cs typeface="Sakkal Majalla" panose="02000000000000000000" pitchFamily="2" charset="-78"/>
                </a:rPr>
                <a:t>لَّاۤ</a:t>
              </a:r>
              <a:r>
                <a:rPr lang="ar-SA" sz="2800" dirty="0">
                  <a:latin typeface="Sakkal Majalla" panose="02000000000000000000" pitchFamily="2" charset="-78"/>
                  <a:cs typeface="Sakkal Majalla" panose="02000000000000000000" pitchFamily="2" charset="-78"/>
                </a:rPr>
                <a:t> أَقُولُ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عِندِی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خَزَاۤىِٕنُ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ٱلۡغَیۡبَ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أَقُولُ </a:t>
              </a:r>
              <a:r>
                <a:rPr lang="ar-SA" sz="2800" dirty="0" err="1">
                  <a:solidFill>
                    <a:schemeClr val="tx1"/>
                  </a:solidFill>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مَلَكٌۖ</a:t>
              </a:r>
              <a:endParaRPr lang="en-US" sz="2800" dirty="0">
                <a:latin typeface="Sakkal Majalla" panose="02000000000000000000" pitchFamily="2" charset="-78"/>
                <a:cs typeface="Sakkal Majalla" panose="02000000000000000000" pitchFamily="2" charset="-78"/>
              </a:endParaRPr>
            </a:p>
          </p:txBody>
        </p:sp>
        <p:sp>
          <p:nvSpPr>
            <p:cNvPr id="11" name="Arrow: Right 10">
              <a:extLst>
                <a:ext uri="{FF2B5EF4-FFF2-40B4-BE49-F238E27FC236}">
                  <a16:creationId xmlns:a16="http://schemas.microsoft.com/office/drawing/2014/main" id="{8C9720DC-E823-45C6-8B19-C9BA2356E07A}"/>
                </a:ext>
              </a:extLst>
            </p:cNvPr>
            <p:cNvSpPr/>
            <p:nvPr/>
          </p:nvSpPr>
          <p:spPr>
            <a:xfrm flipH="1">
              <a:off x="7208695" y="3725139"/>
              <a:ext cx="947304" cy="60267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الأنعام</a:t>
              </a:r>
              <a:endParaRPr lang="en-US" dirty="0">
                <a:latin typeface="Sakkal Majalla" panose="02000000000000000000" pitchFamily="2" charset="-78"/>
                <a:cs typeface="Sakkal Majalla" panose="02000000000000000000" pitchFamily="2" charset="-78"/>
              </a:endParaRPr>
            </a:p>
          </p:txBody>
        </p:sp>
      </p:grpSp>
      <p:grpSp>
        <p:nvGrpSpPr>
          <p:cNvPr id="15" name="Group 14">
            <a:extLst>
              <a:ext uri="{FF2B5EF4-FFF2-40B4-BE49-F238E27FC236}">
                <a16:creationId xmlns:a16="http://schemas.microsoft.com/office/drawing/2014/main" id="{B3719E9C-FC5F-4436-B50A-998A7F42AADD}"/>
              </a:ext>
            </a:extLst>
          </p:cNvPr>
          <p:cNvGrpSpPr/>
          <p:nvPr/>
        </p:nvGrpSpPr>
        <p:grpSpPr>
          <a:xfrm>
            <a:off x="4627420" y="4182334"/>
            <a:ext cx="6109854" cy="1584620"/>
            <a:chOff x="4627420" y="4182334"/>
            <a:chExt cx="6109854" cy="1584620"/>
          </a:xfrm>
        </p:grpSpPr>
        <p:sp>
          <p:nvSpPr>
            <p:cNvPr id="7" name="Rectangle: Rounded Corners 6">
              <a:extLst>
                <a:ext uri="{FF2B5EF4-FFF2-40B4-BE49-F238E27FC236}">
                  <a16:creationId xmlns:a16="http://schemas.microsoft.com/office/drawing/2014/main" id="{2ED3D751-ACCD-4C2B-B334-4F40943A80DA}"/>
                </a:ext>
              </a:extLst>
            </p:cNvPr>
            <p:cNvSpPr/>
            <p:nvPr/>
          </p:nvSpPr>
          <p:spPr>
            <a:xfrm>
              <a:off x="4627420" y="4883727"/>
              <a:ext cx="6109854" cy="8832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أَقُولُ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عِندِی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خَزَاۤىِٕنُ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ٱلۡغَیۡبَ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أَقُولُ </a:t>
              </a:r>
              <a:r>
                <a:rPr lang="ar-SA" sz="2800" dirty="0" err="1">
                  <a:latin typeface="Sakkal Majalla" panose="02000000000000000000" pitchFamily="2" charset="-78"/>
                  <a:cs typeface="Sakkal Majalla" panose="02000000000000000000" pitchFamily="2" charset="-78"/>
                </a:rPr>
                <a:t>إِنِّی</a:t>
              </a:r>
              <a:r>
                <a:rPr lang="ar-SA" sz="2800" dirty="0">
                  <a:latin typeface="Sakkal Majalla" panose="02000000000000000000" pitchFamily="2" charset="-78"/>
                  <a:cs typeface="Sakkal Majalla" panose="02000000000000000000" pitchFamily="2" charset="-78"/>
                </a:rPr>
                <a:t> مَلَكࣱ</a:t>
              </a:r>
              <a:endParaRPr lang="en-US" sz="2800" dirty="0">
                <a:latin typeface="Sakkal Majalla" panose="02000000000000000000" pitchFamily="2" charset="-78"/>
                <a:cs typeface="Sakkal Majalla" panose="02000000000000000000" pitchFamily="2" charset="-78"/>
              </a:endParaRPr>
            </a:p>
          </p:txBody>
        </p:sp>
        <p:sp>
          <p:nvSpPr>
            <p:cNvPr id="14" name="Arrow: Right 13">
              <a:extLst>
                <a:ext uri="{FF2B5EF4-FFF2-40B4-BE49-F238E27FC236}">
                  <a16:creationId xmlns:a16="http://schemas.microsoft.com/office/drawing/2014/main" id="{42EB5FAB-7F6D-4D2C-B73F-FE064DE9EF7D}"/>
                </a:ext>
              </a:extLst>
            </p:cNvPr>
            <p:cNvSpPr/>
            <p:nvPr/>
          </p:nvSpPr>
          <p:spPr>
            <a:xfrm rot="5400000">
              <a:off x="6563590" y="4317418"/>
              <a:ext cx="976750" cy="7065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هود</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0020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900" fill="hold"/>
                                        <p:tgtEl>
                                          <p:spTgt spid="12"/>
                                        </p:tgtEl>
                                        <p:attrNameLst>
                                          <p:attrName>ppt_x</p:attrName>
                                        </p:attrNameLst>
                                      </p:cBhvr>
                                      <p:tavLst>
                                        <p:tav tm="0">
                                          <p:val>
                                            <p:strVal val="1+#ppt_w/2"/>
                                          </p:val>
                                        </p:tav>
                                        <p:tav tm="100000">
                                          <p:val>
                                            <p:strVal val="#ppt_x"/>
                                          </p:val>
                                        </p:tav>
                                      </p:tavLst>
                                    </p:anim>
                                    <p:anim calcmode="lin" valueType="num">
                                      <p:cBhvr additive="base">
                                        <p:cTn id="15" dur="9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tx1"/>
                </a:solidFill>
                <a:latin typeface="Sakkal Majalla" panose="02000000000000000000" pitchFamily="2" charset="-78"/>
                <a:cs typeface="Sakkal Majalla" panose="02000000000000000000" pitchFamily="2" charset="-78"/>
              </a:rPr>
              <a:t>الصالحين</a:t>
            </a:r>
            <a:r>
              <a:rPr lang="ar-EG" sz="2800" dirty="0">
                <a:latin typeface="Sakkal Majalla" panose="02000000000000000000" pitchFamily="2" charset="-78"/>
                <a:cs typeface="Sakkal Majalla" panose="02000000000000000000" pitchFamily="2" charset="-78"/>
              </a:rPr>
              <a:t> قد أتى في القَصْ :: </a:t>
            </a:r>
            <a:r>
              <a:rPr lang="ar-EG" sz="2800" dirty="0">
                <a:solidFill>
                  <a:schemeClr val="tx1"/>
                </a:solidFill>
                <a:latin typeface="Sakkal Majalla" panose="02000000000000000000" pitchFamily="2" charset="-78"/>
                <a:cs typeface="Sakkal Majalla" panose="02000000000000000000" pitchFamily="2" charset="-78"/>
              </a:rPr>
              <a:t>والصبر</a:t>
            </a:r>
            <a:r>
              <a:rPr lang="ar-EG" sz="2800" dirty="0">
                <a:latin typeface="Sakkal Majalla" panose="02000000000000000000" pitchFamily="2" charset="-78"/>
                <a:cs typeface="Sakkal Majalla" panose="02000000000000000000" pitchFamily="2" charset="-78"/>
              </a:rPr>
              <a:t> في ذِبْحٍ بأقوى نصِ</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D00109DC-67E0-4C60-BDE5-F56FE6090048}"/>
              </a:ext>
            </a:extLst>
          </p:cNvPr>
          <p:cNvSpPr/>
          <p:nvPr/>
        </p:nvSpPr>
        <p:spPr>
          <a:xfrm>
            <a:off x="1295401" y="3584863"/>
            <a:ext cx="6281055" cy="11068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بين الناظم أن لفظ </a:t>
            </a:r>
            <a:r>
              <a:rPr lang="ar-EG" sz="2800" dirty="0">
                <a:solidFill>
                  <a:schemeClr val="tx1"/>
                </a:solidFill>
                <a:latin typeface="Sakkal Majalla" panose="02000000000000000000" pitchFamily="2" charset="-78"/>
                <a:cs typeface="Sakkal Majalla" panose="02000000000000000000" pitchFamily="2" charset="-78"/>
              </a:rPr>
              <a:t>الصالحين</a:t>
            </a:r>
            <a:r>
              <a:rPr lang="ar-EG" sz="2800" dirty="0">
                <a:latin typeface="Sakkal Majalla" panose="02000000000000000000" pitchFamily="2" charset="-78"/>
                <a:cs typeface="Sakkal Majalla" panose="02000000000000000000" pitchFamily="2" charset="-78"/>
              </a:rPr>
              <a:t> قد أتى في سورة </a:t>
            </a:r>
            <a:r>
              <a:rPr lang="ar-EG" sz="2800" dirty="0">
                <a:solidFill>
                  <a:schemeClr val="tx1"/>
                </a:solidFill>
                <a:latin typeface="Sakkal Majalla" panose="02000000000000000000" pitchFamily="2" charset="-78"/>
                <a:cs typeface="Sakkal Majalla" panose="02000000000000000000" pitchFamily="2" charset="-78"/>
              </a:rPr>
              <a:t>القصص</a:t>
            </a:r>
            <a:r>
              <a:rPr lang="ar-EG" sz="2800" dirty="0">
                <a:latin typeface="Sakkal Majalla" panose="02000000000000000000" pitchFamily="2" charset="-78"/>
                <a:cs typeface="Sakkal Majalla" panose="02000000000000000000" pitchFamily="2" charset="-78"/>
              </a:rPr>
              <a:t>، والصبر  أي لفظ </a:t>
            </a:r>
            <a:r>
              <a:rPr lang="ar-EG" sz="2800" dirty="0">
                <a:solidFill>
                  <a:schemeClr val="tx1"/>
                </a:solidFill>
                <a:latin typeface="Sakkal Majalla" panose="02000000000000000000" pitchFamily="2" charset="-78"/>
                <a:cs typeface="Sakkal Majalla" panose="02000000000000000000" pitchFamily="2" charset="-78"/>
              </a:rPr>
              <a:t>الصابرين</a:t>
            </a:r>
            <a:r>
              <a:rPr lang="ar-EG" sz="2800" dirty="0">
                <a:latin typeface="Sakkal Majalla" panose="02000000000000000000" pitchFamily="2" charset="-78"/>
                <a:cs typeface="Sakkal Majalla" panose="02000000000000000000" pitchFamily="2" charset="-78"/>
              </a:rPr>
              <a:t> قد جاء في سورة </a:t>
            </a:r>
            <a:r>
              <a:rPr lang="ar-EG" sz="2800" dirty="0">
                <a:solidFill>
                  <a:schemeClr val="tx1"/>
                </a:solidFill>
                <a:latin typeface="Sakkal Majalla" panose="02000000000000000000" pitchFamily="2" charset="-78"/>
                <a:cs typeface="Sakkal Majalla" panose="02000000000000000000" pitchFamily="2" charset="-78"/>
              </a:rPr>
              <a:t>الصافات</a:t>
            </a:r>
            <a:r>
              <a:rPr lang="ar-EG" sz="2800" dirty="0">
                <a:latin typeface="Sakkal Majalla" panose="02000000000000000000" pitchFamily="2" charset="-78"/>
                <a:cs typeface="Sakkal Majalla" panose="02000000000000000000" pitchFamily="2" charset="-78"/>
              </a:rPr>
              <a:t> (ذبح)</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828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tx1"/>
                </a:solidFill>
                <a:latin typeface="Sakkal Majalla" panose="02000000000000000000" pitchFamily="2" charset="-78"/>
                <a:cs typeface="Sakkal Majalla" panose="02000000000000000000" pitchFamily="2" charset="-78"/>
              </a:rPr>
              <a:t>نسلكه</a:t>
            </a:r>
            <a:r>
              <a:rPr lang="ar-EG" sz="2800" dirty="0">
                <a:latin typeface="Sakkal Majalla" panose="02000000000000000000" pitchFamily="2" charset="-78"/>
                <a:cs typeface="Sakkal Majalla" panose="02000000000000000000" pitchFamily="2" charset="-78"/>
              </a:rPr>
              <a:t> مضارعًا في الحجر :: </a:t>
            </a:r>
            <a:r>
              <a:rPr lang="ar-EG" sz="2800" dirty="0">
                <a:solidFill>
                  <a:schemeClr val="tx1"/>
                </a:solidFill>
                <a:latin typeface="Sakkal Majalla" panose="02000000000000000000" pitchFamily="2" charset="-78"/>
                <a:cs typeface="Sakkal Majalla" panose="02000000000000000000" pitchFamily="2" charset="-78"/>
              </a:rPr>
              <a:t>والماضي</a:t>
            </a:r>
            <a:r>
              <a:rPr lang="ar-EG" sz="2800" dirty="0">
                <a:latin typeface="Sakkal Majalla" panose="02000000000000000000" pitchFamily="2" charset="-78"/>
                <a:cs typeface="Sakkal Majalla" panose="02000000000000000000" pitchFamily="2" charset="-78"/>
              </a:rPr>
              <a:t> في الظُّلَةِ يا ذا الحِجْرِ</a:t>
            </a:r>
            <a:endParaRPr lang="en-US" sz="2800" dirty="0">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a16="http://schemas.microsoft.com/office/drawing/2014/main" id="{E982FA56-01A6-4181-A88C-3CA12C3ECE10}"/>
              </a:ext>
            </a:extLst>
          </p:cNvPr>
          <p:cNvGrpSpPr/>
          <p:nvPr/>
        </p:nvGrpSpPr>
        <p:grpSpPr>
          <a:xfrm>
            <a:off x="1295402" y="3584863"/>
            <a:ext cx="6860597" cy="883227"/>
            <a:chOff x="1295402" y="3584863"/>
            <a:chExt cx="6860597" cy="883227"/>
          </a:xfrm>
        </p:grpSpPr>
        <p:sp>
          <p:nvSpPr>
            <p:cNvPr id="6" name="Rectangle: Rounded Corners 5">
              <a:extLst>
                <a:ext uri="{FF2B5EF4-FFF2-40B4-BE49-F238E27FC236}">
                  <a16:creationId xmlns:a16="http://schemas.microsoft.com/office/drawing/2014/main" id="{D00109DC-67E0-4C60-BDE5-F56FE6090048}"/>
                </a:ext>
              </a:extLst>
            </p:cNvPr>
            <p:cNvSpPr/>
            <p:nvPr/>
          </p:nvSpPr>
          <p:spPr>
            <a:xfrm>
              <a:off x="1295402" y="3584863"/>
              <a:ext cx="6109854" cy="8832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solidFill>
                    <a:schemeClr val="tx1"/>
                  </a:solidFill>
                  <a:latin typeface="Sakkal Majalla" panose="02000000000000000000" pitchFamily="2" charset="-78"/>
                  <a:cs typeface="Sakkal Majalla" panose="02000000000000000000" pitchFamily="2" charset="-78"/>
                </a:rPr>
                <a:t>نَسۡلُكُهُۥ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قُلُوبِ </a:t>
              </a:r>
              <a:r>
                <a:rPr lang="ar-SA" sz="2800" dirty="0" err="1">
                  <a:latin typeface="Sakkal Majalla" panose="02000000000000000000" pitchFamily="2" charset="-78"/>
                  <a:cs typeface="Sakkal Majalla" panose="02000000000000000000" pitchFamily="2" charset="-78"/>
                </a:rPr>
                <a:t>ٱلۡمُجۡرِمِینَ</a:t>
              </a:r>
              <a:endParaRPr lang="en-US" sz="2800" dirty="0">
                <a:latin typeface="Sakkal Majalla" panose="02000000000000000000" pitchFamily="2" charset="-78"/>
                <a:cs typeface="Sakkal Majalla" panose="02000000000000000000" pitchFamily="2" charset="-78"/>
              </a:endParaRPr>
            </a:p>
          </p:txBody>
        </p:sp>
        <p:sp>
          <p:nvSpPr>
            <p:cNvPr id="11" name="Arrow: Right 10">
              <a:extLst>
                <a:ext uri="{FF2B5EF4-FFF2-40B4-BE49-F238E27FC236}">
                  <a16:creationId xmlns:a16="http://schemas.microsoft.com/office/drawing/2014/main" id="{8C9720DC-E823-45C6-8B19-C9BA2356E07A}"/>
                </a:ext>
              </a:extLst>
            </p:cNvPr>
            <p:cNvSpPr/>
            <p:nvPr/>
          </p:nvSpPr>
          <p:spPr>
            <a:xfrm flipH="1">
              <a:off x="7208695" y="3725139"/>
              <a:ext cx="947304" cy="60267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الحجر</a:t>
              </a:r>
              <a:endParaRPr lang="en-US" dirty="0">
                <a:latin typeface="Sakkal Majalla" panose="02000000000000000000" pitchFamily="2" charset="-78"/>
                <a:cs typeface="Sakkal Majalla" panose="02000000000000000000" pitchFamily="2" charset="-78"/>
              </a:endParaRPr>
            </a:p>
          </p:txBody>
        </p:sp>
      </p:grpSp>
      <p:grpSp>
        <p:nvGrpSpPr>
          <p:cNvPr id="15" name="Group 14">
            <a:extLst>
              <a:ext uri="{FF2B5EF4-FFF2-40B4-BE49-F238E27FC236}">
                <a16:creationId xmlns:a16="http://schemas.microsoft.com/office/drawing/2014/main" id="{B3719E9C-FC5F-4436-B50A-998A7F42AADD}"/>
              </a:ext>
            </a:extLst>
          </p:cNvPr>
          <p:cNvGrpSpPr/>
          <p:nvPr/>
        </p:nvGrpSpPr>
        <p:grpSpPr>
          <a:xfrm>
            <a:off x="4627420" y="4182334"/>
            <a:ext cx="6109854" cy="1584620"/>
            <a:chOff x="4627420" y="4182334"/>
            <a:chExt cx="6109854" cy="1584620"/>
          </a:xfrm>
        </p:grpSpPr>
        <p:sp>
          <p:nvSpPr>
            <p:cNvPr id="7" name="Rectangle: Rounded Corners 6">
              <a:extLst>
                <a:ext uri="{FF2B5EF4-FFF2-40B4-BE49-F238E27FC236}">
                  <a16:creationId xmlns:a16="http://schemas.microsoft.com/office/drawing/2014/main" id="{2ED3D751-ACCD-4C2B-B334-4F40943A80DA}"/>
                </a:ext>
              </a:extLst>
            </p:cNvPr>
            <p:cNvSpPr/>
            <p:nvPr/>
          </p:nvSpPr>
          <p:spPr>
            <a:xfrm>
              <a:off x="4627420" y="4883727"/>
              <a:ext cx="6109854" cy="8832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solidFill>
                    <a:schemeClr val="tx1"/>
                  </a:solidFill>
                  <a:latin typeface="Sakkal Majalla" panose="02000000000000000000" pitchFamily="2" charset="-78"/>
                  <a:cs typeface="Sakkal Majalla" panose="02000000000000000000" pitchFamily="2" charset="-78"/>
                </a:rPr>
                <a:t>سَلَكۡنَـٰهُ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قُلُوبِ </a:t>
              </a:r>
              <a:r>
                <a:rPr lang="ar-SA" sz="2800" dirty="0" err="1">
                  <a:latin typeface="Sakkal Majalla" panose="02000000000000000000" pitchFamily="2" charset="-78"/>
                  <a:cs typeface="Sakkal Majalla" panose="02000000000000000000" pitchFamily="2" charset="-78"/>
                </a:rPr>
                <a:t>ٱلۡمُجۡرِمِینَ</a:t>
              </a:r>
              <a:endParaRPr lang="en-US" sz="2800" dirty="0">
                <a:latin typeface="Sakkal Majalla" panose="02000000000000000000" pitchFamily="2" charset="-78"/>
                <a:cs typeface="Sakkal Majalla" panose="02000000000000000000" pitchFamily="2" charset="-78"/>
              </a:endParaRPr>
            </a:p>
          </p:txBody>
        </p:sp>
        <p:sp>
          <p:nvSpPr>
            <p:cNvPr id="14" name="Arrow: Right 13">
              <a:extLst>
                <a:ext uri="{FF2B5EF4-FFF2-40B4-BE49-F238E27FC236}">
                  <a16:creationId xmlns:a16="http://schemas.microsoft.com/office/drawing/2014/main" id="{42EB5FAB-7F6D-4D2C-B73F-FE064DE9EF7D}"/>
                </a:ext>
              </a:extLst>
            </p:cNvPr>
            <p:cNvSpPr/>
            <p:nvPr/>
          </p:nvSpPr>
          <p:spPr>
            <a:xfrm rot="5400000">
              <a:off x="6563590" y="4317418"/>
              <a:ext cx="976750" cy="7065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الشعراء</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0509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900" fill="hold"/>
                                        <p:tgtEl>
                                          <p:spTgt spid="12"/>
                                        </p:tgtEl>
                                        <p:attrNameLst>
                                          <p:attrName>ppt_x</p:attrName>
                                        </p:attrNameLst>
                                      </p:cBhvr>
                                      <p:tavLst>
                                        <p:tav tm="0">
                                          <p:val>
                                            <p:strVal val="1+#ppt_w/2"/>
                                          </p:val>
                                        </p:tav>
                                        <p:tav tm="100000">
                                          <p:val>
                                            <p:strVal val="#ppt_x"/>
                                          </p:val>
                                        </p:tav>
                                      </p:tavLst>
                                    </p:anim>
                                    <p:anim calcmode="lin" valueType="num">
                                      <p:cBhvr additive="base">
                                        <p:cTn id="15" dur="9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tx1"/>
                </a:solidFill>
                <a:latin typeface="Sakkal Majalla" panose="02000000000000000000" pitchFamily="2" charset="-78"/>
                <a:cs typeface="Sakkal Majalla" panose="02000000000000000000" pitchFamily="2" charset="-78"/>
              </a:rPr>
              <a:t>ما أنت إلا </a:t>
            </a:r>
            <a:r>
              <a:rPr lang="ar-EG" sz="2800" dirty="0">
                <a:latin typeface="Sakkal Majalla" panose="02000000000000000000" pitchFamily="2" charset="-78"/>
                <a:cs typeface="Sakkal Majalla" panose="02000000000000000000" pitchFamily="2" charset="-78"/>
              </a:rPr>
              <a:t>أولا في الظُلَّة :: والواو في الثاني بها لحكمة</a:t>
            </a:r>
            <a:endParaRPr lang="en-US" sz="2800" dirty="0">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a16="http://schemas.microsoft.com/office/drawing/2014/main" id="{E982FA56-01A6-4181-A88C-3CA12C3ECE10}"/>
              </a:ext>
            </a:extLst>
          </p:cNvPr>
          <p:cNvGrpSpPr/>
          <p:nvPr/>
        </p:nvGrpSpPr>
        <p:grpSpPr>
          <a:xfrm>
            <a:off x="1295402" y="3584863"/>
            <a:ext cx="6860597" cy="883227"/>
            <a:chOff x="1295402" y="3584863"/>
            <a:chExt cx="6860597" cy="883227"/>
          </a:xfrm>
        </p:grpSpPr>
        <p:sp>
          <p:nvSpPr>
            <p:cNvPr id="6" name="Rectangle: Rounded Corners 5">
              <a:extLst>
                <a:ext uri="{FF2B5EF4-FFF2-40B4-BE49-F238E27FC236}">
                  <a16:creationId xmlns:a16="http://schemas.microsoft.com/office/drawing/2014/main" id="{D00109DC-67E0-4C60-BDE5-F56FE6090048}"/>
                </a:ext>
              </a:extLst>
            </p:cNvPr>
            <p:cNvSpPr/>
            <p:nvPr/>
          </p:nvSpPr>
          <p:spPr>
            <a:xfrm>
              <a:off x="1295402" y="3584863"/>
              <a:ext cx="6109854" cy="8832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مَاۤ</a:t>
              </a:r>
              <a:r>
                <a:rPr lang="ar-SA" sz="2800" dirty="0">
                  <a:solidFill>
                    <a:schemeClr val="tx1"/>
                  </a:solidFill>
                  <a:latin typeface="Sakkal Majalla" panose="02000000000000000000" pitchFamily="2" charset="-78"/>
                  <a:cs typeface="Sakkal Majalla" panose="02000000000000000000" pitchFamily="2" charset="-78"/>
                </a:rPr>
                <a:t> أَنتَ إِلَّا</a:t>
              </a:r>
              <a:r>
                <a:rPr lang="ar-SA" sz="2800" dirty="0">
                  <a:latin typeface="Sakkal Majalla" panose="02000000000000000000" pitchFamily="2" charset="-78"/>
                  <a:cs typeface="Sakkal Majalla" panose="02000000000000000000" pitchFamily="2" charset="-78"/>
                </a:rPr>
                <a:t> بَشَرࣱ </a:t>
              </a:r>
              <a:r>
                <a:rPr lang="ar-SA" sz="2800" dirty="0" err="1">
                  <a:latin typeface="Sakkal Majalla" panose="02000000000000000000" pitchFamily="2" charset="-78"/>
                  <a:cs typeface="Sakkal Majalla" panose="02000000000000000000" pitchFamily="2" charset="-78"/>
                </a:rPr>
                <a:t>مِّثۡلُنَا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فَأۡتِ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بِـَٔایَةٍ</a:t>
              </a:r>
              <a:r>
                <a:rPr lang="ar-SA" sz="2800" dirty="0">
                  <a:latin typeface="Sakkal Majalla" panose="02000000000000000000" pitchFamily="2" charset="-78"/>
                  <a:cs typeface="Sakkal Majalla" panose="02000000000000000000" pitchFamily="2" charset="-78"/>
                </a:rPr>
                <a:t> إِن كُنتَ مِنَ </a:t>
              </a:r>
              <a:r>
                <a:rPr lang="ar-SA" sz="2800" dirty="0" err="1">
                  <a:latin typeface="Sakkal Majalla" panose="02000000000000000000" pitchFamily="2" charset="-78"/>
                  <a:cs typeface="Sakkal Majalla" panose="02000000000000000000" pitchFamily="2" charset="-78"/>
                </a:rPr>
                <a:t>ٱلصَّـٰدِقِینَ</a:t>
              </a:r>
              <a:endParaRPr lang="en-US" sz="2800" dirty="0">
                <a:latin typeface="Sakkal Majalla" panose="02000000000000000000" pitchFamily="2" charset="-78"/>
                <a:cs typeface="Sakkal Majalla" panose="02000000000000000000" pitchFamily="2" charset="-78"/>
              </a:endParaRPr>
            </a:p>
          </p:txBody>
        </p:sp>
        <p:sp>
          <p:nvSpPr>
            <p:cNvPr id="11" name="Arrow: Right 10">
              <a:extLst>
                <a:ext uri="{FF2B5EF4-FFF2-40B4-BE49-F238E27FC236}">
                  <a16:creationId xmlns:a16="http://schemas.microsoft.com/office/drawing/2014/main" id="{8C9720DC-E823-45C6-8B19-C9BA2356E07A}"/>
                </a:ext>
              </a:extLst>
            </p:cNvPr>
            <p:cNvSpPr/>
            <p:nvPr/>
          </p:nvSpPr>
          <p:spPr>
            <a:xfrm flipH="1">
              <a:off x="7208695" y="3725139"/>
              <a:ext cx="947304" cy="60267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الشعراء</a:t>
              </a:r>
              <a:endParaRPr lang="en-US" dirty="0">
                <a:latin typeface="Sakkal Majalla" panose="02000000000000000000" pitchFamily="2" charset="-78"/>
                <a:cs typeface="Sakkal Majalla" panose="02000000000000000000" pitchFamily="2" charset="-78"/>
              </a:endParaRPr>
            </a:p>
          </p:txBody>
        </p:sp>
      </p:grpSp>
      <p:grpSp>
        <p:nvGrpSpPr>
          <p:cNvPr id="15" name="Group 14">
            <a:extLst>
              <a:ext uri="{FF2B5EF4-FFF2-40B4-BE49-F238E27FC236}">
                <a16:creationId xmlns:a16="http://schemas.microsoft.com/office/drawing/2014/main" id="{B3719E9C-FC5F-4436-B50A-998A7F42AADD}"/>
              </a:ext>
            </a:extLst>
          </p:cNvPr>
          <p:cNvGrpSpPr/>
          <p:nvPr/>
        </p:nvGrpSpPr>
        <p:grpSpPr>
          <a:xfrm>
            <a:off x="4627420" y="4182334"/>
            <a:ext cx="6109854" cy="1584620"/>
            <a:chOff x="4627420" y="4182334"/>
            <a:chExt cx="6109854" cy="1584620"/>
          </a:xfrm>
        </p:grpSpPr>
        <p:sp>
          <p:nvSpPr>
            <p:cNvPr id="7" name="Rectangle: Rounded Corners 6">
              <a:extLst>
                <a:ext uri="{FF2B5EF4-FFF2-40B4-BE49-F238E27FC236}">
                  <a16:creationId xmlns:a16="http://schemas.microsoft.com/office/drawing/2014/main" id="{2ED3D751-ACCD-4C2B-B334-4F40943A80DA}"/>
                </a:ext>
              </a:extLst>
            </p:cNvPr>
            <p:cNvSpPr/>
            <p:nvPr/>
          </p:nvSpPr>
          <p:spPr>
            <a:xfrm>
              <a:off x="4627420" y="4883727"/>
              <a:ext cx="6109854" cy="8832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وَمَاۤ</a:t>
              </a:r>
              <a:r>
                <a:rPr lang="ar-SA" sz="2800" dirty="0">
                  <a:solidFill>
                    <a:schemeClr val="tx1"/>
                  </a:solidFill>
                  <a:latin typeface="Sakkal Majalla" panose="02000000000000000000" pitchFamily="2" charset="-78"/>
                  <a:cs typeface="Sakkal Majalla" panose="02000000000000000000" pitchFamily="2" charset="-78"/>
                </a:rPr>
                <a:t> أَنتَ إِلَّا</a:t>
              </a:r>
              <a:r>
                <a:rPr lang="ar-SA" sz="2800" dirty="0">
                  <a:latin typeface="Sakkal Majalla" panose="02000000000000000000" pitchFamily="2" charset="-78"/>
                  <a:cs typeface="Sakkal Majalla" panose="02000000000000000000" pitchFamily="2" charset="-78"/>
                </a:rPr>
                <a:t> بَشَرࣱ </a:t>
              </a:r>
              <a:r>
                <a:rPr lang="ar-SA" sz="2800" dirty="0" err="1">
                  <a:latin typeface="Sakkal Majalla" panose="02000000000000000000" pitchFamily="2" charset="-78"/>
                  <a:cs typeface="Sakkal Majalla" panose="02000000000000000000" pitchFamily="2" charset="-78"/>
                </a:rPr>
                <a:t>مِّثۡلُنَا</a:t>
              </a:r>
              <a:r>
                <a:rPr lang="ar-SA" sz="2800" dirty="0">
                  <a:latin typeface="Sakkal Majalla" panose="02000000000000000000" pitchFamily="2" charset="-78"/>
                  <a:cs typeface="Sakkal Majalla" panose="02000000000000000000" pitchFamily="2" charset="-78"/>
                </a:rPr>
                <a:t> وَإِن نَّظُنُّكَ لَمِنَ </a:t>
              </a:r>
              <a:r>
                <a:rPr lang="ar-SA" sz="2800" dirty="0" err="1">
                  <a:latin typeface="Sakkal Majalla" panose="02000000000000000000" pitchFamily="2" charset="-78"/>
                  <a:cs typeface="Sakkal Majalla" panose="02000000000000000000" pitchFamily="2" charset="-78"/>
                </a:rPr>
                <a:t>ٱلۡكَـٰذِبِینَ</a:t>
              </a:r>
              <a:endParaRPr lang="en-US" sz="2800" dirty="0">
                <a:latin typeface="Sakkal Majalla" panose="02000000000000000000" pitchFamily="2" charset="-78"/>
                <a:cs typeface="Sakkal Majalla" panose="02000000000000000000" pitchFamily="2" charset="-78"/>
              </a:endParaRPr>
            </a:p>
          </p:txBody>
        </p:sp>
        <p:sp>
          <p:nvSpPr>
            <p:cNvPr id="14" name="Arrow: Right 13">
              <a:extLst>
                <a:ext uri="{FF2B5EF4-FFF2-40B4-BE49-F238E27FC236}">
                  <a16:creationId xmlns:a16="http://schemas.microsoft.com/office/drawing/2014/main" id="{42EB5FAB-7F6D-4D2C-B73F-FE064DE9EF7D}"/>
                </a:ext>
              </a:extLst>
            </p:cNvPr>
            <p:cNvSpPr/>
            <p:nvPr/>
          </p:nvSpPr>
          <p:spPr>
            <a:xfrm rot="5400000">
              <a:off x="6563590" y="4317418"/>
              <a:ext cx="976750" cy="7065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الشعراء</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246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900" fill="hold"/>
                                        <p:tgtEl>
                                          <p:spTgt spid="12"/>
                                        </p:tgtEl>
                                        <p:attrNameLst>
                                          <p:attrName>ppt_x</p:attrName>
                                        </p:attrNameLst>
                                      </p:cBhvr>
                                      <p:tavLst>
                                        <p:tav tm="0">
                                          <p:val>
                                            <p:strVal val="1+#ppt_w/2"/>
                                          </p:val>
                                        </p:tav>
                                        <p:tav tm="100000">
                                          <p:val>
                                            <p:strVal val="#ppt_x"/>
                                          </p:val>
                                        </p:tav>
                                      </p:tavLst>
                                    </p:anim>
                                    <p:anim calcmode="lin" valueType="num">
                                      <p:cBhvr additive="base">
                                        <p:cTn id="15" dur="9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والباء في </a:t>
            </a:r>
            <a:r>
              <a:rPr lang="ar-EG" sz="2800" dirty="0">
                <a:solidFill>
                  <a:schemeClr val="tx1"/>
                </a:solidFill>
                <a:latin typeface="Sakkal Majalla" panose="02000000000000000000" pitchFamily="2" charset="-78"/>
                <a:cs typeface="Sakkal Majalla" panose="02000000000000000000" pitchFamily="2" charset="-78"/>
              </a:rPr>
              <a:t>باليوم</a:t>
            </a:r>
            <a:r>
              <a:rPr lang="ar-EG" sz="2800" dirty="0">
                <a:latin typeface="Sakkal Majalla" panose="02000000000000000000" pitchFamily="2" charset="-78"/>
                <a:cs typeface="Sakkal Majalla" panose="02000000000000000000" pitchFamily="2" charset="-78"/>
              </a:rPr>
              <a:t> يا إخواني :: في التوبِ والنساءِ والعوانِ</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D00109DC-67E0-4C60-BDE5-F56FE6090048}"/>
              </a:ext>
            </a:extLst>
          </p:cNvPr>
          <p:cNvSpPr/>
          <p:nvPr/>
        </p:nvSpPr>
        <p:spPr>
          <a:xfrm>
            <a:off x="1828802" y="3672993"/>
            <a:ext cx="6109854" cy="121573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أشار إلى دخول </a:t>
            </a:r>
            <a:r>
              <a:rPr lang="ar-EG" sz="2800" dirty="0">
                <a:solidFill>
                  <a:schemeClr val="tx1"/>
                </a:solidFill>
                <a:latin typeface="Sakkal Majalla" panose="02000000000000000000" pitchFamily="2" charset="-78"/>
                <a:cs typeface="Sakkal Majalla" panose="02000000000000000000" pitchFamily="2" charset="-78"/>
              </a:rPr>
              <a:t>الباء</a:t>
            </a:r>
            <a:r>
              <a:rPr lang="ar-EG" sz="2800" dirty="0">
                <a:latin typeface="Sakkal Majalla" panose="02000000000000000000" pitchFamily="2" charset="-78"/>
                <a:cs typeface="Sakkal Majalla" panose="02000000000000000000" pitchFamily="2" charset="-78"/>
              </a:rPr>
              <a:t> على </a:t>
            </a:r>
            <a:r>
              <a:rPr lang="ar-EG" sz="2800" dirty="0">
                <a:solidFill>
                  <a:schemeClr val="tx1"/>
                </a:solidFill>
                <a:latin typeface="Sakkal Majalla" panose="02000000000000000000" pitchFamily="2" charset="-78"/>
                <a:cs typeface="Sakkal Majalla" panose="02000000000000000000" pitchFamily="2" charset="-78"/>
              </a:rPr>
              <a:t>(اليوم الآخر) </a:t>
            </a:r>
            <a:r>
              <a:rPr lang="ar-EG" sz="2800" dirty="0">
                <a:latin typeface="Sakkal Majalla" panose="02000000000000000000" pitchFamily="2" charset="-78"/>
                <a:cs typeface="Sakkal Majalla" panose="02000000000000000000" pitchFamily="2" charset="-78"/>
              </a:rPr>
              <a:t>مع الإيمان، وهذا لم يرد إلا في </a:t>
            </a:r>
            <a:r>
              <a:rPr lang="ar-EG" sz="2800" u="sng" dirty="0">
                <a:latin typeface="Sakkal Majalla" panose="02000000000000000000" pitchFamily="2" charset="-78"/>
                <a:cs typeface="Sakkal Majalla" panose="02000000000000000000" pitchFamily="2" charset="-78"/>
              </a:rPr>
              <a:t>ثلاثة</a:t>
            </a:r>
            <a:r>
              <a:rPr lang="ar-EG" sz="2800" dirty="0">
                <a:latin typeface="Sakkal Majalla" panose="02000000000000000000" pitchFamily="2" charset="-78"/>
                <a:cs typeface="Sakkal Majalla" panose="02000000000000000000" pitchFamily="2" charset="-78"/>
              </a:rPr>
              <a:t> مواضع وهي </a:t>
            </a:r>
            <a:r>
              <a:rPr lang="ar-EG" sz="2800" dirty="0">
                <a:solidFill>
                  <a:schemeClr val="tx1"/>
                </a:solidFill>
                <a:latin typeface="Sakkal Majalla" panose="02000000000000000000" pitchFamily="2" charset="-78"/>
                <a:cs typeface="Sakkal Majalla" panose="02000000000000000000" pitchFamily="2" charset="-78"/>
              </a:rPr>
              <a:t>البقرة</a:t>
            </a:r>
            <a:r>
              <a:rPr lang="ar-EG" sz="2800" dirty="0">
                <a:latin typeface="Sakkal Majalla" panose="02000000000000000000" pitchFamily="2" charset="-78"/>
                <a:cs typeface="Sakkal Majalla" panose="02000000000000000000" pitchFamily="2" charset="-78"/>
              </a:rPr>
              <a:t> (العوان) </a:t>
            </a:r>
            <a:r>
              <a:rPr lang="ar-EG" sz="2800" dirty="0">
                <a:solidFill>
                  <a:schemeClr val="tx1"/>
                </a:solidFill>
                <a:latin typeface="Sakkal Majalla" panose="02000000000000000000" pitchFamily="2" charset="-78"/>
                <a:cs typeface="Sakkal Majalla" panose="02000000000000000000" pitchFamily="2" charset="-78"/>
              </a:rPr>
              <a:t>والنساء</a:t>
            </a:r>
            <a:r>
              <a:rPr lang="ar-EG" sz="2800" dirty="0">
                <a:latin typeface="Sakkal Majalla" panose="02000000000000000000" pitchFamily="2" charset="-78"/>
                <a:cs typeface="Sakkal Majalla" panose="02000000000000000000" pitchFamily="2" charset="-78"/>
              </a:rPr>
              <a:t> </a:t>
            </a:r>
            <a:r>
              <a:rPr lang="ar-EG" sz="2800" dirty="0">
                <a:solidFill>
                  <a:schemeClr val="tx1"/>
                </a:solidFill>
                <a:latin typeface="Sakkal Majalla" panose="02000000000000000000" pitchFamily="2" charset="-78"/>
                <a:cs typeface="Sakkal Majalla" panose="02000000000000000000" pitchFamily="2" charset="-78"/>
              </a:rPr>
              <a:t>والتوبة</a:t>
            </a:r>
            <a:r>
              <a:rPr lang="ar-EG" sz="2800" dirty="0">
                <a:latin typeface="Sakkal Majalla" panose="02000000000000000000" pitchFamily="2" charset="-78"/>
                <a:cs typeface="Sakkal Majalla" panose="02000000000000000000" pitchFamily="2" charset="-78"/>
              </a:rPr>
              <a:t> وقد سبق ذكر هذه المواضع </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096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058887" y="2535382"/>
            <a:ext cx="5951764"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وحذفُ </a:t>
            </a:r>
            <a:r>
              <a:rPr lang="ar-EG" sz="2800" dirty="0">
                <a:solidFill>
                  <a:schemeClr val="tx1"/>
                </a:solidFill>
                <a:latin typeface="Sakkal Majalla" panose="02000000000000000000" pitchFamily="2" charset="-78"/>
                <a:cs typeface="Sakkal Majalla" panose="02000000000000000000" pitchFamily="2" charset="-78"/>
              </a:rPr>
              <a:t>هم</a:t>
            </a:r>
            <a:r>
              <a:rPr lang="ar-EG" sz="2800" dirty="0">
                <a:latin typeface="Sakkal Majalla" panose="02000000000000000000" pitchFamily="2" charset="-78"/>
                <a:cs typeface="Sakkal Majalla" panose="02000000000000000000" pitchFamily="2" charset="-78"/>
              </a:rPr>
              <a:t> قد جاءَ في الأعرافِ :: يا فوزَ منْ يحظى بخلٍ وافِ</a:t>
            </a:r>
            <a:endParaRPr lang="en-US" sz="28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D00109DC-67E0-4C60-BDE5-F56FE6090048}"/>
              </a:ext>
            </a:extLst>
          </p:cNvPr>
          <p:cNvSpPr/>
          <p:nvPr/>
        </p:nvSpPr>
        <p:spPr>
          <a:xfrm>
            <a:off x="1828802" y="3672993"/>
            <a:ext cx="6109854" cy="121573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أشار الى قوله تعالى {وَهُم </a:t>
            </a:r>
            <a:r>
              <a:rPr lang="ar-EG" sz="2800" dirty="0" err="1">
                <a:latin typeface="Sakkal Majalla" panose="02000000000000000000" pitchFamily="2" charset="-78"/>
                <a:cs typeface="Sakkal Majalla" panose="02000000000000000000" pitchFamily="2" charset="-78"/>
              </a:rPr>
              <a:t>بِٱلۡـَٔاخِرَةِ</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كَـٰفِرُونَ</a:t>
            </a:r>
            <a:r>
              <a:rPr lang="ar-EG" sz="2800" dirty="0">
                <a:latin typeface="Sakkal Majalla" panose="02000000000000000000" pitchFamily="2" charset="-78"/>
                <a:cs typeface="Sakkal Majalla" panose="02000000000000000000" pitchFamily="2" charset="-78"/>
              </a:rPr>
              <a:t>} حيث حذفت </a:t>
            </a:r>
            <a:r>
              <a:rPr lang="ar-EG" sz="2800" dirty="0">
                <a:solidFill>
                  <a:schemeClr val="tx1"/>
                </a:solidFill>
                <a:latin typeface="Sakkal Majalla" panose="02000000000000000000" pitchFamily="2" charset="-78"/>
                <a:cs typeface="Sakkal Majalla" panose="02000000000000000000" pitchFamily="2" charset="-78"/>
              </a:rPr>
              <a:t>(هم) </a:t>
            </a:r>
            <a:r>
              <a:rPr lang="ar-EG" sz="2800" dirty="0">
                <a:latin typeface="Sakkal Majalla" panose="02000000000000000000" pitchFamily="2" charset="-78"/>
                <a:cs typeface="Sakkal Majalla" panose="02000000000000000000" pitchFamily="2" charset="-78"/>
              </a:rPr>
              <a:t>فيها وجاء الإثبات في بقية المواضع</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51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tx1"/>
                </a:solidFill>
                <a:latin typeface="Sakkal Majalla" panose="02000000000000000000" pitchFamily="2" charset="-78"/>
                <a:cs typeface="Sakkal Majalla" panose="02000000000000000000" pitchFamily="2" charset="-78"/>
              </a:rPr>
              <a:t>ثم كفرتم </a:t>
            </a:r>
            <a:r>
              <a:rPr lang="ar-EG" sz="2800" dirty="0">
                <a:latin typeface="Sakkal Majalla" panose="02000000000000000000" pitchFamily="2" charset="-78"/>
                <a:cs typeface="Sakkal Majalla" panose="02000000000000000000" pitchFamily="2" charset="-78"/>
              </a:rPr>
              <a:t>أُورِدَت في فصلت :: معاذ ربي من قلوبٍ فُتِنَتْ</a:t>
            </a:r>
            <a:endParaRPr lang="en-US" sz="2800" dirty="0">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a16="http://schemas.microsoft.com/office/drawing/2014/main" id="{E982FA56-01A6-4181-A88C-3CA12C3ECE10}"/>
              </a:ext>
            </a:extLst>
          </p:cNvPr>
          <p:cNvGrpSpPr/>
          <p:nvPr/>
        </p:nvGrpSpPr>
        <p:grpSpPr>
          <a:xfrm>
            <a:off x="1295402" y="3584863"/>
            <a:ext cx="6860597" cy="883227"/>
            <a:chOff x="1295402" y="3584863"/>
            <a:chExt cx="6860597" cy="883227"/>
          </a:xfrm>
        </p:grpSpPr>
        <p:sp>
          <p:nvSpPr>
            <p:cNvPr id="6" name="Rectangle: Rounded Corners 5">
              <a:extLst>
                <a:ext uri="{FF2B5EF4-FFF2-40B4-BE49-F238E27FC236}">
                  <a16:creationId xmlns:a16="http://schemas.microsoft.com/office/drawing/2014/main" id="{D00109DC-67E0-4C60-BDE5-F56FE6090048}"/>
                </a:ext>
              </a:extLst>
            </p:cNvPr>
            <p:cNvSpPr/>
            <p:nvPr/>
          </p:nvSpPr>
          <p:spPr>
            <a:xfrm>
              <a:off x="1295402" y="3584863"/>
              <a:ext cx="6109854" cy="8832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أَرَءَیۡتُمۡ</a:t>
              </a:r>
              <a:r>
                <a:rPr lang="ar-SA" sz="2800" dirty="0">
                  <a:latin typeface="Sakkal Majalla" panose="02000000000000000000" pitchFamily="2" charset="-78"/>
                  <a:cs typeface="Sakkal Majalla" panose="02000000000000000000" pitchFamily="2" charset="-78"/>
                </a:rPr>
                <a:t> إِن كَانَ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عِندِ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ثُمَّ </a:t>
              </a:r>
              <a:r>
                <a:rPr lang="ar-SA" sz="2800" dirty="0" err="1">
                  <a:solidFill>
                    <a:schemeClr val="tx1"/>
                  </a:solidFill>
                  <a:latin typeface="Sakkal Majalla" panose="02000000000000000000" pitchFamily="2" charset="-78"/>
                  <a:cs typeface="Sakkal Majalla" panose="02000000000000000000" pitchFamily="2" charset="-78"/>
                </a:rPr>
                <a:t>كَفَرۡتُم</a:t>
              </a:r>
              <a:r>
                <a:rPr lang="ar-SA" sz="2800" dirty="0">
                  <a:solidFill>
                    <a:schemeClr val="tx1"/>
                  </a:solidFill>
                  <a:latin typeface="Sakkal Majalla" panose="02000000000000000000" pitchFamily="2" charset="-78"/>
                  <a:cs typeface="Sakkal Majalla" panose="02000000000000000000" pitchFamily="2" charset="-78"/>
                </a:rPr>
                <a:t> بِهِ</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11" name="Arrow: Right 10">
              <a:extLst>
                <a:ext uri="{FF2B5EF4-FFF2-40B4-BE49-F238E27FC236}">
                  <a16:creationId xmlns:a16="http://schemas.microsoft.com/office/drawing/2014/main" id="{8C9720DC-E823-45C6-8B19-C9BA2356E07A}"/>
                </a:ext>
              </a:extLst>
            </p:cNvPr>
            <p:cNvSpPr/>
            <p:nvPr/>
          </p:nvSpPr>
          <p:spPr>
            <a:xfrm flipH="1">
              <a:off x="7208695" y="3725139"/>
              <a:ext cx="947304" cy="60267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فصلت</a:t>
              </a:r>
              <a:endParaRPr lang="en-US" dirty="0">
                <a:latin typeface="Sakkal Majalla" panose="02000000000000000000" pitchFamily="2" charset="-78"/>
                <a:cs typeface="Sakkal Majalla" panose="02000000000000000000" pitchFamily="2" charset="-78"/>
              </a:endParaRPr>
            </a:p>
          </p:txBody>
        </p:sp>
      </p:grpSp>
      <p:grpSp>
        <p:nvGrpSpPr>
          <p:cNvPr id="15" name="Group 14">
            <a:extLst>
              <a:ext uri="{FF2B5EF4-FFF2-40B4-BE49-F238E27FC236}">
                <a16:creationId xmlns:a16="http://schemas.microsoft.com/office/drawing/2014/main" id="{B3719E9C-FC5F-4436-B50A-998A7F42AADD}"/>
              </a:ext>
            </a:extLst>
          </p:cNvPr>
          <p:cNvGrpSpPr/>
          <p:nvPr/>
        </p:nvGrpSpPr>
        <p:grpSpPr>
          <a:xfrm>
            <a:off x="4627420" y="4182334"/>
            <a:ext cx="6109854" cy="1584620"/>
            <a:chOff x="4627420" y="4182334"/>
            <a:chExt cx="6109854" cy="1584620"/>
          </a:xfrm>
        </p:grpSpPr>
        <p:sp>
          <p:nvSpPr>
            <p:cNvPr id="7" name="Rectangle: Rounded Corners 6">
              <a:extLst>
                <a:ext uri="{FF2B5EF4-FFF2-40B4-BE49-F238E27FC236}">
                  <a16:creationId xmlns:a16="http://schemas.microsoft.com/office/drawing/2014/main" id="{2ED3D751-ACCD-4C2B-B334-4F40943A80DA}"/>
                </a:ext>
              </a:extLst>
            </p:cNvPr>
            <p:cNvSpPr/>
            <p:nvPr/>
          </p:nvSpPr>
          <p:spPr>
            <a:xfrm>
              <a:off x="4627420" y="4883727"/>
              <a:ext cx="6109854" cy="8832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أَرَءَیۡتُمۡ</a:t>
              </a:r>
              <a:r>
                <a:rPr lang="ar-SA" sz="2800" dirty="0">
                  <a:latin typeface="Sakkal Majalla" panose="02000000000000000000" pitchFamily="2" charset="-78"/>
                  <a:cs typeface="Sakkal Majalla" panose="02000000000000000000" pitchFamily="2" charset="-78"/>
                </a:rPr>
                <a:t> إِن كَانَ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عِندِ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وَكَفَرۡتُم</a:t>
              </a:r>
              <a:r>
                <a:rPr lang="ar-SA" sz="2800" dirty="0">
                  <a:solidFill>
                    <a:schemeClr val="tx1"/>
                  </a:solidFill>
                  <a:latin typeface="Sakkal Majalla" panose="02000000000000000000" pitchFamily="2" charset="-78"/>
                  <a:cs typeface="Sakkal Majalla" panose="02000000000000000000" pitchFamily="2" charset="-78"/>
                </a:rPr>
                <a:t> بِهِ</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14" name="Arrow: Right 13">
              <a:extLst>
                <a:ext uri="{FF2B5EF4-FFF2-40B4-BE49-F238E27FC236}">
                  <a16:creationId xmlns:a16="http://schemas.microsoft.com/office/drawing/2014/main" id="{42EB5FAB-7F6D-4D2C-B73F-FE064DE9EF7D}"/>
                </a:ext>
              </a:extLst>
            </p:cNvPr>
            <p:cNvSpPr/>
            <p:nvPr/>
          </p:nvSpPr>
          <p:spPr>
            <a:xfrm rot="5400000">
              <a:off x="6563590" y="4317418"/>
              <a:ext cx="976750" cy="7065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الأحقاف</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7991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900" fill="hold"/>
                                        <p:tgtEl>
                                          <p:spTgt spid="12"/>
                                        </p:tgtEl>
                                        <p:attrNameLst>
                                          <p:attrName>ppt_x</p:attrName>
                                        </p:attrNameLst>
                                      </p:cBhvr>
                                      <p:tavLst>
                                        <p:tav tm="0">
                                          <p:val>
                                            <p:strVal val="1+#ppt_w/2"/>
                                          </p:val>
                                        </p:tav>
                                        <p:tav tm="100000">
                                          <p:val>
                                            <p:strVal val="#ppt_x"/>
                                          </p:val>
                                        </p:tav>
                                      </p:tavLst>
                                    </p:anim>
                                    <p:anim calcmode="lin" valueType="num">
                                      <p:cBhvr additive="base">
                                        <p:cTn id="15" dur="9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711799-75E4-4B31-8967-19BED98FEDE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بالشعر</a:t>
            </a:r>
            <a:endParaRPr lang="en-US" dirty="0"/>
          </a:p>
        </p:txBody>
      </p:sp>
      <p:sp>
        <p:nvSpPr>
          <p:cNvPr id="5" name="Rectangle: Rounded Corners 4">
            <a:extLst>
              <a:ext uri="{FF2B5EF4-FFF2-40B4-BE49-F238E27FC236}">
                <a16:creationId xmlns:a16="http://schemas.microsoft.com/office/drawing/2014/main" id="{C4284512-E066-4C1D-9193-52F796E675BD}"/>
              </a:ext>
            </a:extLst>
          </p:cNvPr>
          <p:cNvSpPr/>
          <p:nvPr/>
        </p:nvSpPr>
        <p:spPr>
          <a:xfrm>
            <a:off x="3181349" y="2535382"/>
            <a:ext cx="5829301" cy="4987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احذف </a:t>
            </a:r>
            <a:r>
              <a:rPr lang="ar-EG" sz="2800" dirty="0">
                <a:solidFill>
                  <a:schemeClr val="tx1"/>
                </a:solidFill>
                <a:latin typeface="Sakkal Majalla" panose="02000000000000000000" pitchFamily="2" charset="-78"/>
                <a:cs typeface="Sakkal Majalla" panose="02000000000000000000" pitchFamily="2" charset="-78"/>
              </a:rPr>
              <a:t>لكم</a:t>
            </a:r>
            <a:r>
              <a:rPr lang="ar-EG" sz="2800" dirty="0">
                <a:latin typeface="Sakkal Majalla" panose="02000000000000000000" pitchFamily="2" charset="-78"/>
                <a:cs typeface="Sakkal Majalla" panose="02000000000000000000" pitchFamily="2" charset="-78"/>
              </a:rPr>
              <a:t> قدم </a:t>
            </a:r>
            <a:r>
              <a:rPr lang="ar-EG" sz="2800" dirty="0">
                <a:solidFill>
                  <a:schemeClr val="tx1"/>
                </a:solidFill>
                <a:latin typeface="Sakkal Majalla" panose="02000000000000000000" pitchFamily="2" charset="-78"/>
                <a:cs typeface="Sakkal Majalla" panose="02000000000000000000" pitchFamily="2" charset="-78"/>
              </a:rPr>
              <a:t>به</a:t>
            </a:r>
            <a:r>
              <a:rPr lang="ar-EG" sz="2800" dirty="0">
                <a:latin typeface="Sakkal Majalla" panose="02000000000000000000" pitchFamily="2" charset="-78"/>
                <a:cs typeface="Sakkal Majalla" panose="02000000000000000000" pitchFamily="2" charset="-78"/>
              </a:rPr>
              <a:t> يا تالي :: إذا قرأتَ سورةَ الأنفالِ</a:t>
            </a:r>
            <a:endParaRPr lang="en-US" sz="2800" dirty="0">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a16="http://schemas.microsoft.com/office/drawing/2014/main" id="{E982FA56-01A6-4181-A88C-3CA12C3ECE10}"/>
              </a:ext>
            </a:extLst>
          </p:cNvPr>
          <p:cNvGrpSpPr/>
          <p:nvPr/>
        </p:nvGrpSpPr>
        <p:grpSpPr>
          <a:xfrm>
            <a:off x="1295402" y="3584863"/>
            <a:ext cx="6860597" cy="883227"/>
            <a:chOff x="1295402" y="3584863"/>
            <a:chExt cx="6860597" cy="883227"/>
          </a:xfrm>
        </p:grpSpPr>
        <p:sp>
          <p:nvSpPr>
            <p:cNvPr id="6" name="Rectangle: Rounded Corners 5">
              <a:extLst>
                <a:ext uri="{FF2B5EF4-FFF2-40B4-BE49-F238E27FC236}">
                  <a16:creationId xmlns:a16="http://schemas.microsoft.com/office/drawing/2014/main" id="{D00109DC-67E0-4C60-BDE5-F56FE6090048}"/>
                </a:ext>
              </a:extLst>
            </p:cNvPr>
            <p:cNvSpPr/>
            <p:nvPr/>
          </p:nvSpPr>
          <p:spPr>
            <a:xfrm>
              <a:off x="1295402" y="3584863"/>
              <a:ext cx="6109854" cy="88322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جَعَلَهُ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بُشۡرَىٰ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وَلِتَطۡمَىِٕنَّ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قُلُوبُكُمۡۚ</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ٱلنَّصۡرُ</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عِندِ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عَزِیزٌ</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حَكِیمٌ</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11" name="Arrow: Right 10">
              <a:extLst>
                <a:ext uri="{FF2B5EF4-FFF2-40B4-BE49-F238E27FC236}">
                  <a16:creationId xmlns:a16="http://schemas.microsoft.com/office/drawing/2014/main" id="{8C9720DC-E823-45C6-8B19-C9BA2356E07A}"/>
                </a:ext>
              </a:extLst>
            </p:cNvPr>
            <p:cNvSpPr/>
            <p:nvPr/>
          </p:nvSpPr>
          <p:spPr>
            <a:xfrm flipH="1">
              <a:off x="7208695" y="3725139"/>
              <a:ext cx="947304" cy="60267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الأنفال</a:t>
              </a:r>
              <a:endParaRPr lang="en-US" dirty="0">
                <a:latin typeface="Sakkal Majalla" panose="02000000000000000000" pitchFamily="2" charset="-78"/>
                <a:cs typeface="Sakkal Majalla" panose="02000000000000000000" pitchFamily="2" charset="-78"/>
              </a:endParaRPr>
            </a:p>
          </p:txBody>
        </p:sp>
      </p:grpSp>
      <p:grpSp>
        <p:nvGrpSpPr>
          <p:cNvPr id="15" name="Group 14">
            <a:extLst>
              <a:ext uri="{FF2B5EF4-FFF2-40B4-BE49-F238E27FC236}">
                <a16:creationId xmlns:a16="http://schemas.microsoft.com/office/drawing/2014/main" id="{B3719E9C-FC5F-4436-B50A-998A7F42AADD}"/>
              </a:ext>
            </a:extLst>
          </p:cNvPr>
          <p:cNvGrpSpPr/>
          <p:nvPr/>
        </p:nvGrpSpPr>
        <p:grpSpPr>
          <a:xfrm>
            <a:off x="4627420" y="4182334"/>
            <a:ext cx="6109854" cy="1584620"/>
            <a:chOff x="4627420" y="4182334"/>
            <a:chExt cx="6109854" cy="1584620"/>
          </a:xfrm>
        </p:grpSpPr>
        <p:sp>
          <p:nvSpPr>
            <p:cNvPr id="7" name="Rectangle: Rounded Corners 6">
              <a:extLst>
                <a:ext uri="{FF2B5EF4-FFF2-40B4-BE49-F238E27FC236}">
                  <a16:creationId xmlns:a16="http://schemas.microsoft.com/office/drawing/2014/main" id="{2ED3D751-ACCD-4C2B-B334-4F40943A80DA}"/>
                </a:ext>
              </a:extLst>
            </p:cNvPr>
            <p:cNvSpPr/>
            <p:nvPr/>
          </p:nvSpPr>
          <p:spPr>
            <a:xfrm>
              <a:off x="4627420" y="4883727"/>
              <a:ext cx="6109854" cy="8832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جَعَلَهُ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بُشۡرَىٰ</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وَلِتَطۡمَىِٕنَّ</a:t>
              </a:r>
              <a:r>
                <a:rPr lang="ar-SA" sz="2800" dirty="0">
                  <a:latin typeface="Sakkal Majalla" panose="02000000000000000000" pitchFamily="2" charset="-78"/>
                  <a:cs typeface="Sakkal Majalla" panose="02000000000000000000" pitchFamily="2" charset="-78"/>
                </a:rPr>
                <a:t> قُلُوبُكُم </a:t>
              </a:r>
              <a:r>
                <a:rPr lang="ar-SA" sz="2800" dirty="0" err="1">
                  <a:solidFill>
                    <a:schemeClr val="tx1"/>
                  </a:solidFill>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ٱلنَّصۡرُ</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عِندِ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ٱلۡعَزِیزِ</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ٱلۡحَكِیمِ</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14" name="Arrow: Right 13">
              <a:extLst>
                <a:ext uri="{FF2B5EF4-FFF2-40B4-BE49-F238E27FC236}">
                  <a16:creationId xmlns:a16="http://schemas.microsoft.com/office/drawing/2014/main" id="{42EB5FAB-7F6D-4D2C-B73F-FE064DE9EF7D}"/>
                </a:ext>
              </a:extLst>
            </p:cNvPr>
            <p:cNvSpPr/>
            <p:nvPr/>
          </p:nvSpPr>
          <p:spPr>
            <a:xfrm rot="5400000">
              <a:off x="6563590" y="4317418"/>
              <a:ext cx="976750" cy="70658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EG" dirty="0">
                  <a:latin typeface="Sakkal Majalla" panose="02000000000000000000" pitchFamily="2" charset="-78"/>
                  <a:cs typeface="Sakkal Majalla" panose="02000000000000000000" pitchFamily="2" charset="-78"/>
                </a:rPr>
                <a:t>الأحقاف</a:t>
              </a:r>
              <a:endParaRPr lang="en-US"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5959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900" fill="hold"/>
                                        <p:tgtEl>
                                          <p:spTgt spid="12"/>
                                        </p:tgtEl>
                                        <p:attrNameLst>
                                          <p:attrName>ppt_x</p:attrName>
                                        </p:attrNameLst>
                                      </p:cBhvr>
                                      <p:tavLst>
                                        <p:tav tm="0">
                                          <p:val>
                                            <p:strVal val="1+#ppt_w/2"/>
                                          </p:val>
                                        </p:tav>
                                        <p:tav tm="100000">
                                          <p:val>
                                            <p:strVal val="#ppt_x"/>
                                          </p:val>
                                        </p:tav>
                                      </p:tavLst>
                                    </p:anim>
                                    <p:anim calcmode="lin" valueType="num">
                                      <p:cBhvr additive="base">
                                        <p:cTn id="15" dur="9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4806B-C351-45A9-8143-AC8093DC3575}"/>
              </a:ext>
            </a:extLst>
          </p:cNvPr>
          <p:cNvSpPr>
            <a:spLocks noGrp="1"/>
          </p:cNvSpPr>
          <p:nvPr>
            <p:ph type="ctrTitle"/>
          </p:nvPr>
        </p:nvSpPr>
        <p:spPr>
          <a:xfrm>
            <a:off x="2692398" y="1871131"/>
            <a:ext cx="6815669" cy="1515533"/>
          </a:xfrm>
        </p:spPr>
        <p:txBody>
          <a:bodyPr>
            <a:normAutofit/>
          </a:bodyPr>
          <a:lstStyle/>
          <a:p>
            <a:pPr rtl="1"/>
            <a:r>
              <a:rPr lang="ar-SA" dirty="0">
                <a:latin typeface="Sakkal Majalla" panose="02000000000000000000" pitchFamily="2" charset="-78"/>
                <a:cs typeface="Sakkal Majalla" panose="02000000000000000000" pitchFamily="2" charset="-78"/>
              </a:rPr>
              <a:t>تم بحمد الله</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7F0AAB8B-5C3D-4B32-8946-8BABFF59BE80}"/>
              </a:ext>
            </a:extLst>
          </p:cNvPr>
          <p:cNvSpPr>
            <a:spLocks noGrp="1"/>
          </p:cNvSpPr>
          <p:nvPr>
            <p:ph type="subTitle" idx="1"/>
          </p:nvPr>
        </p:nvSpPr>
        <p:spPr>
          <a:xfrm>
            <a:off x="2692398" y="3657597"/>
            <a:ext cx="6815669" cy="1320802"/>
          </a:xfrm>
        </p:spPr>
        <p:txBody>
          <a:bodyPr>
            <a:normAutofit/>
          </a:bodyPr>
          <a:lstStyle/>
          <a:p>
            <a:pPr rtl="1"/>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06089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أَوۡ</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یُحَاۤجُّوكُمۡ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عِندَ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رَبِّكُمۡۗ</a:t>
              </a:r>
              <a:endParaRPr lang="en-US" sz="28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آل عمران (73)</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3</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a:t>
              </a:r>
              <a:r>
                <a:rPr lang="ar-SA" sz="2800" dirty="0" err="1">
                  <a:latin typeface="Sakkal Majalla" panose="02000000000000000000" pitchFamily="2" charset="-78"/>
                  <a:cs typeface="Sakkal Majalla" panose="02000000000000000000" pitchFamily="2" charset="-78"/>
                </a:rPr>
                <a:t>أَوۡ</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یُحَاۤجُّوكُمۡ</a:t>
              </a:r>
              <a:r>
                <a:rPr lang="ar-SA" sz="2800" dirty="0">
                  <a:solidFill>
                    <a:schemeClr val="tx1"/>
                  </a:solidFill>
                  <a:latin typeface="Sakkal Majalla" panose="02000000000000000000" pitchFamily="2" charset="-78"/>
                  <a:cs typeface="Sakkal Majalla" panose="02000000000000000000" pitchFamily="2" charset="-78"/>
                </a:rPr>
                <a:t> به عِندَ </a:t>
              </a:r>
              <a:r>
                <a:rPr lang="ar-SA" sz="2800" dirty="0" err="1">
                  <a:latin typeface="Sakkal Majalla" panose="02000000000000000000" pitchFamily="2" charset="-78"/>
                  <a:cs typeface="Sakkal Majalla" panose="02000000000000000000" pitchFamily="2" charset="-78"/>
                </a:rPr>
                <a:t>رَبِّكُمۡ</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157876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قَالَ </a:t>
              </a:r>
              <a:r>
                <a:rPr lang="ar-SA" sz="2800" dirty="0" err="1">
                  <a:solidFill>
                    <a:schemeClr val="tx1"/>
                  </a:solidFill>
                  <a:latin typeface="Sakkal Majalla" panose="02000000000000000000" pitchFamily="2" charset="-78"/>
                  <a:cs typeface="Sakkal Majalla" panose="02000000000000000000" pitchFamily="2" charset="-78"/>
                </a:rPr>
                <a:t>أَنظِرۡنِیۤ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یُبۡعَثُونَ</a:t>
              </a:r>
              <a:endParaRPr lang="en-US" sz="28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الأعراف(14)</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4</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a:t>
              </a:r>
              <a:r>
                <a:rPr lang="ar-SA" sz="2800" dirty="0">
                  <a:solidFill>
                    <a:schemeClr val="tx1"/>
                  </a:solidFill>
                  <a:latin typeface="Sakkal Majalla" panose="02000000000000000000" pitchFamily="2" charset="-78"/>
                  <a:cs typeface="Sakkal Majalla" panose="02000000000000000000" pitchFamily="2" charset="-78"/>
                </a:rPr>
                <a:t>قَالَ ربِّ </a:t>
              </a:r>
              <a:r>
                <a:rPr lang="ar-SA" sz="2800" dirty="0" err="1">
                  <a:solidFill>
                    <a:schemeClr val="tx1"/>
                  </a:solidFill>
                  <a:latin typeface="Sakkal Majalla" panose="02000000000000000000" pitchFamily="2" charset="-78"/>
                  <a:cs typeface="Sakkal Majalla" panose="02000000000000000000" pitchFamily="2" charset="-78"/>
                </a:rPr>
                <a:t>أَنظِرۡنِیۤ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یُبۡعَثُونَ</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54933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فَكُلَا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حَیۡثُ</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شِئۡتُمَا</a:t>
              </a:r>
              <a:endParaRPr lang="en-US" sz="2800" dirty="0">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الأعراف(19)</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5</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في البقرة (</a:t>
              </a:r>
              <a:r>
                <a:rPr lang="ar-SA" sz="2800" dirty="0">
                  <a:solidFill>
                    <a:schemeClr val="tx1"/>
                  </a:solidFill>
                  <a:latin typeface="Sakkal Majalla" panose="02000000000000000000" pitchFamily="2" charset="-78"/>
                  <a:cs typeface="Sakkal Majalla" panose="02000000000000000000" pitchFamily="2" charset="-78"/>
                </a:rPr>
                <a:t>وكلا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رغدًا</a:t>
              </a:r>
              <a:r>
                <a:rPr lang="ar-SA" sz="2800" dirty="0">
                  <a:latin typeface="Sakkal Majalla" panose="02000000000000000000" pitchFamily="2" charset="-78"/>
                  <a:cs typeface="Sakkal Majalla" panose="02000000000000000000" pitchFamily="2" charset="-78"/>
                </a:rPr>
                <a:t> حيث شِئتما)</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499314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قلة التركيب اللفظي</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671922" y="3086100"/>
            <a:ext cx="10526334" cy="1372164"/>
            <a:chOff x="671922" y="3086100"/>
            <a:chExt cx="10526334" cy="137216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01636" y="3086100"/>
              <a:ext cx="5580732" cy="685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وَهُم </a:t>
              </a:r>
              <a:r>
                <a:rPr lang="ar-SA" sz="2800" dirty="0" err="1">
                  <a:latin typeface="Sakkal Majalla" panose="02000000000000000000" pitchFamily="2" charset="-78"/>
                  <a:cs typeface="Sakkal Majalla" panose="02000000000000000000" pitchFamily="2" charset="-78"/>
                </a:rPr>
                <a:t>بِٱلۡـَٔاخِرَةِ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كَـٰفِرُونَ</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671922" y="3429000"/>
              <a:ext cx="10526334" cy="1029264"/>
              <a:chOff x="671922" y="3429000"/>
              <a:chExt cx="10526334" cy="1029264"/>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28760" y="3429000"/>
                <a:ext cx="472876" cy="300348"/>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71922" y="3498515"/>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الأعراف(45)</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816827" y="3868984"/>
                <a:ext cx="138142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المثال 6</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429000"/>
                <a:ext cx="1534459" cy="734624"/>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2701636" y="4163623"/>
            <a:ext cx="7115192" cy="1143003"/>
            <a:chOff x="2602072" y="4445228"/>
            <a:chExt cx="7115192" cy="1143003"/>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5" y="4445228"/>
              <a:ext cx="1534459" cy="703363"/>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708953"/>
              <a:ext cx="5580732" cy="87927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ما عداها: وَهُم </a:t>
              </a:r>
              <a:r>
                <a:rPr lang="ar-SA" sz="2800" dirty="0" err="1">
                  <a:latin typeface="Sakkal Majalla" panose="02000000000000000000" pitchFamily="2" charset="-78"/>
                  <a:cs typeface="Sakkal Majalla" panose="02000000000000000000" pitchFamily="2" charset="-78"/>
                </a:rPr>
                <a:t>بِٱلۡـَٔاخِرَةِ</a:t>
              </a:r>
              <a:r>
                <a:rPr lang="ar-SA" sz="2800" dirty="0">
                  <a:latin typeface="Sakkal Majalla" panose="02000000000000000000" pitchFamily="2" charset="-78"/>
                  <a:cs typeface="Sakkal Majalla" panose="02000000000000000000" pitchFamily="2" charset="-78"/>
                </a:rPr>
                <a:t> هم </a:t>
              </a:r>
              <a:r>
                <a:rPr lang="ar-SA" sz="2800" dirty="0" err="1">
                  <a:latin typeface="Sakkal Majalla" panose="02000000000000000000" pitchFamily="2" charset="-78"/>
                  <a:cs typeface="Sakkal Majalla" panose="02000000000000000000" pitchFamily="2" charset="-78"/>
                </a:rPr>
                <a:t>كَـٰفِرُونَ</a:t>
              </a:r>
              <a:endParaRPr lang="ar-SA" sz="28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10340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932</TotalTime>
  <Words>1967</Words>
  <Application>Microsoft Office PowerPoint</Application>
  <PresentationFormat>Widescreen</PresentationFormat>
  <Paragraphs>360</Paragraphs>
  <Slides>59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Garamond</vt:lpstr>
      <vt:lpstr>Sakkal Majalla</vt:lpstr>
      <vt:lpstr>Organic</vt:lpstr>
      <vt:lpstr>PowerPoint Presentation</vt:lpstr>
      <vt:lpstr>الضبط بالتقعيد</vt:lpstr>
      <vt:lpstr>القاعدة السادسة</vt:lpstr>
      <vt:lpstr>قلة التركيب اللفظي</vt:lpstr>
      <vt:lpstr>قلة التركيب اللفظي</vt:lpstr>
      <vt:lpstr>قلة التركيب اللفظي</vt:lpstr>
      <vt:lpstr>قلة التركيب اللفظي</vt:lpstr>
      <vt:lpstr>قلة التركيب اللفظي</vt:lpstr>
      <vt:lpstr>قلة التركيب اللفظي</vt:lpstr>
      <vt:lpstr>قلة التركيب اللفظي</vt:lpstr>
      <vt:lpstr>قلة التركيب اللفظي</vt:lpstr>
      <vt:lpstr>كثرة الدوران للكلمة أو الجملة في السورة</vt:lpstr>
      <vt:lpstr>كثرة الدوران للكلمة أو الجملة في السورة</vt:lpstr>
      <vt:lpstr>كثرة الدوران للكلمة أو الجملة في السورة</vt:lpstr>
      <vt:lpstr>كثرة الدوران للكلمة أو الجملة في السورة</vt:lpstr>
      <vt:lpstr>كثرة الدوران للكلمة أو الجملة في السورة</vt:lpstr>
      <vt:lpstr>كثرة الدوران للكلمة أو الجملة في السورة</vt:lpstr>
      <vt:lpstr>كثرة الدوران للكلمة أو الجملة في السورة</vt:lpstr>
      <vt:lpstr>كثرة الدوران للكلمة أو الجملة في السورة</vt:lpstr>
      <vt:lpstr>القاعدة الخاصة بالسورة</vt:lpstr>
      <vt:lpstr>القاعدة الخاصة بالسورة</vt:lpstr>
      <vt:lpstr>القاعدة السابعة</vt:lpstr>
      <vt:lpstr>الضبط بالحصر</vt:lpstr>
      <vt:lpstr>الضبط بالحصر</vt:lpstr>
      <vt:lpstr>الضبط بالحصر</vt:lpstr>
      <vt:lpstr>الضبط بالحصر</vt:lpstr>
      <vt:lpstr>الضبط بالحصر</vt:lpstr>
      <vt:lpstr>الضبط بالحصر</vt:lpstr>
      <vt:lpstr>الضبط بالحصر</vt:lpstr>
      <vt:lpstr>الضبط بالحصر</vt:lpstr>
      <vt:lpstr>القاعدة الثامنة</vt:lpstr>
      <vt:lpstr>الضبط بالجمل الإنشائية</vt:lpstr>
      <vt:lpstr>الضبط بالحصر</vt:lpstr>
      <vt:lpstr>الضبط بالجمل الإنشائية</vt:lpstr>
      <vt:lpstr>الضبط بالجمل الإنشائية</vt:lpstr>
      <vt:lpstr>الضبط بالجمل الإنشائية</vt:lpstr>
      <vt:lpstr>الضبط بالجمل الإنشائية</vt:lpstr>
      <vt:lpstr>الضبط بالجمل الإنشائية</vt:lpstr>
      <vt:lpstr>القاعدة التاسعة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الضبط بجمع الحرف الأول من أوائل الكلمات المتشابهة</vt:lpstr>
      <vt:lpstr>القاعدة العاشرة</vt:lpstr>
      <vt:lpstr>الضبط بالشعر</vt:lpstr>
      <vt:lpstr>الضبط بالشعر</vt:lpstr>
      <vt:lpstr>الضبط بالشعر</vt:lpstr>
      <vt:lpstr>الضبط بالشعر</vt:lpstr>
      <vt:lpstr>الضبط بالشعر</vt:lpstr>
      <vt:lpstr>الضبط بالشعر</vt:lpstr>
      <vt:lpstr>الضبط بالشعر</vt:lpstr>
      <vt:lpstr>الضبط بالشعر</vt:lpstr>
      <vt:lpstr>تم بحمد الله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الضبط بالتقعيد</dc:title>
  <dc:creator>wael saqallah</dc:creator>
  <cp:lastModifiedBy>wael saqallah</cp:lastModifiedBy>
  <cp:revision>823</cp:revision>
  <dcterms:created xsi:type="dcterms:W3CDTF">2019-07-17T07:27:51Z</dcterms:created>
  <dcterms:modified xsi:type="dcterms:W3CDTF">2019-09-01T15:44:51Z</dcterms:modified>
</cp:coreProperties>
</file>