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2"/>
  </p:notesMasterIdLst>
  <p:sldIdLst>
    <p:sldId id="266" r:id="rId2"/>
    <p:sldId id="267" r:id="rId3"/>
    <p:sldId id="258" r:id="rId4"/>
    <p:sldId id="342" r:id="rId5"/>
    <p:sldId id="343" r:id="rId6"/>
    <p:sldId id="344" r:id="rId7"/>
    <p:sldId id="345" r:id="rId8"/>
    <p:sldId id="346" r:id="rId9"/>
    <p:sldId id="369" r:id="rId10"/>
    <p:sldId id="370" r:id="rId11"/>
    <p:sldId id="371" r:id="rId12"/>
    <p:sldId id="372" r:id="rId13"/>
    <p:sldId id="373" r:id="rId14"/>
    <p:sldId id="381" r:id="rId15"/>
    <p:sldId id="384" r:id="rId16"/>
    <p:sldId id="385" r:id="rId17"/>
    <p:sldId id="386" r:id="rId18"/>
    <p:sldId id="387" r:id="rId19"/>
    <p:sldId id="388" r:id="rId20"/>
    <p:sldId id="389" r:id="rId21"/>
    <p:sldId id="390" r:id="rId22"/>
    <p:sldId id="359" r:id="rId23"/>
    <p:sldId id="391" r:id="rId24"/>
    <p:sldId id="392" r:id="rId25"/>
    <p:sldId id="393" r:id="rId26"/>
    <p:sldId id="394" r:id="rId27"/>
    <p:sldId id="395" r:id="rId28"/>
    <p:sldId id="396" r:id="rId29"/>
    <p:sldId id="397" r:id="rId30"/>
    <p:sldId id="398" r:id="rId31"/>
    <p:sldId id="399" r:id="rId32"/>
    <p:sldId id="400" r:id="rId33"/>
    <p:sldId id="401" r:id="rId34"/>
    <p:sldId id="402" r:id="rId35"/>
    <p:sldId id="403" r:id="rId36"/>
    <p:sldId id="404" r:id="rId37"/>
    <p:sldId id="405" r:id="rId38"/>
    <p:sldId id="406" r:id="rId39"/>
    <p:sldId id="407" r:id="rId40"/>
    <p:sldId id="408" r:id="rId41"/>
    <p:sldId id="409" r:id="rId42"/>
    <p:sldId id="410" r:id="rId43"/>
    <p:sldId id="411" r:id="rId44"/>
    <p:sldId id="412" r:id="rId45"/>
    <p:sldId id="413" r:id="rId46"/>
    <p:sldId id="414" r:id="rId47"/>
    <p:sldId id="415" r:id="rId48"/>
    <p:sldId id="416" r:id="rId49"/>
    <p:sldId id="417" r:id="rId50"/>
    <p:sldId id="418" r:id="rId51"/>
    <p:sldId id="419" r:id="rId52"/>
    <p:sldId id="420" r:id="rId53"/>
    <p:sldId id="421" r:id="rId54"/>
    <p:sldId id="422" r:id="rId55"/>
    <p:sldId id="423" r:id="rId56"/>
    <p:sldId id="424" r:id="rId57"/>
    <p:sldId id="425" r:id="rId58"/>
    <p:sldId id="426" r:id="rId59"/>
    <p:sldId id="427" r:id="rId60"/>
    <p:sldId id="428" r:id="rId61"/>
    <p:sldId id="429" r:id="rId62"/>
    <p:sldId id="430" r:id="rId63"/>
    <p:sldId id="431" r:id="rId64"/>
    <p:sldId id="432" r:id="rId65"/>
    <p:sldId id="433" r:id="rId66"/>
    <p:sldId id="434" r:id="rId67"/>
    <p:sldId id="435" r:id="rId68"/>
    <p:sldId id="436" r:id="rId69"/>
    <p:sldId id="437" r:id="rId70"/>
    <p:sldId id="438" r:id="rId7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25" autoAdjust="0"/>
  </p:normalViewPr>
  <p:slideViewPr>
    <p:cSldViewPr snapToGrid="0">
      <p:cViewPr>
        <p:scale>
          <a:sx n="150" d="100"/>
          <a:sy n="150" d="100"/>
        </p:scale>
        <p:origin x="-1426"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9A5F4F-9D65-4F89-89EC-0E5E9DEDC3EC}" type="datetimeFigureOut">
              <a:rPr lang="en-US" smtClean="0"/>
              <a:t>9/1/2019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91ED98-DE30-4933-9678-37E961F7C7B9}" type="slidenum">
              <a:rPr lang="en-US" smtClean="0"/>
              <a:t>‹#›</a:t>
            </a:fld>
            <a:endParaRPr lang="en-US"/>
          </a:p>
        </p:txBody>
      </p:sp>
    </p:spTree>
    <p:extLst>
      <p:ext uri="{BB962C8B-B14F-4D97-AF65-F5344CB8AC3E}">
        <p14:creationId xmlns:p14="http://schemas.microsoft.com/office/powerpoint/2010/main" val="3063526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9</a:t>
            </a:fld>
            <a:endParaRPr lang="en-US"/>
          </a:p>
        </p:txBody>
      </p:sp>
    </p:spTree>
    <p:extLst>
      <p:ext uri="{BB962C8B-B14F-4D97-AF65-F5344CB8AC3E}">
        <p14:creationId xmlns:p14="http://schemas.microsoft.com/office/powerpoint/2010/main" val="584918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65</a:t>
            </a:fld>
            <a:endParaRPr lang="en-US"/>
          </a:p>
        </p:txBody>
      </p:sp>
    </p:spTree>
    <p:extLst>
      <p:ext uri="{BB962C8B-B14F-4D97-AF65-F5344CB8AC3E}">
        <p14:creationId xmlns:p14="http://schemas.microsoft.com/office/powerpoint/2010/main" val="3494471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66</a:t>
            </a:fld>
            <a:endParaRPr lang="en-US"/>
          </a:p>
        </p:txBody>
      </p:sp>
    </p:spTree>
    <p:extLst>
      <p:ext uri="{BB962C8B-B14F-4D97-AF65-F5344CB8AC3E}">
        <p14:creationId xmlns:p14="http://schemas.microsoft.com/office/powerpoint/2010/main" val="29403680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67</a:t>
            </a:fld>
            <a:endParaRPr lang="en-US"/>
          </a:p>
        </p:txBody>
      </p:sp>
    </p:spTree>
    <p:extLst>
      <p:ext uri="{BB962C8B-B14F-4D97-AF65-F5344CB8AC3E}">
        <p14:creationId xmlns:p14="http://schemas.microsoft.com/office/powerpoint/2010/main" val="3859186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68</a:t>
            </a:fld>
            <a:endParaRPr lang="en-US"/>
          </a:p>
        </p:txBody>
      </p:sp>
    </p:spTree>
    <p:extLst>
      <p:ext uri="{BB962C8B-B14F-4D97-AF65-F5344CB8AC3E}">
        <p14:creationId xmlns:p14="http://schemas.microsoft.com/office/powerpoint/2010/main" val="1564011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69</a:t>
            </a:fld>
            <a:endParaRPr lang="en-US"/>
          </a:p>
        </p:txBody>
      </p:sp>
    </p:spTree>
    <p:extLst>
      <p:ext uri="{BB962C8B-B14F-4D97-AF65-F5344CB8AC3E}">
        <p14:creationId xmlns:p14="http://schemas.microsoft.com/office/powerpoint/2010/main" val="39114830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10</a:t>
            </a:fld>
            <a:endParaRPr lang="en-US"/>
          </a:p>
        </p:txBody>
      </p:sp>
    </p:spTree>
    <p:extLst>
      <p:ext uri="{BB962C8B-B14F-4D97-AF65-F5344CB8AC3E}">
        <p14:creationId xmlns:p14="http://schemas.microsoft.com/office/powerpoint/2010/main" val="2932867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11</a:t>
            </a:fld>
            <a:endParaRPr lang="en-US"/>
          </a:p>
        </p:txBody>
      </p:sp>
    </p:spTree>
    <p:extLst>
      <p:ext uri="{BB962C8B-B14F-4D97-AF65-F5344CB8AC3E}">
        <p14:creationId xmlns:p14="http://schemas.microsoft.com/office/powerpoint/2010/main" val="2768535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12</a:t>
            </a:fld>
            <a:endParaRPr lang="en-US"/>
          </a:p>
        </p:txBody>
      </p:sp>
    </p:spTree>
    <p:extLst>
      <p:ext uri="{BB962C8B-B14F-4D97-AF65-F5344CB8AC3E}">
        <p14:creationId xmlns:p14="http://schemas.microsoft.com/office/powerpoint/2010/main" val="7380363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18</a:t>
            </a:fld>
            <a:endParaRPr lang="en-US"/>
          </a:p>
        </p:txBody>
      </p:sp>
    </p:spTree>
    <p:extLst>
      <p:ext uri="{BB962C8B-B14F-4D97-AF65-F5344CB8AC3E}">
        <p14:creationId xmlns:p14="http://schemas.microsoft.com/office/powerpoint/2010/main" val="371813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19</a:t>
            </a:fld>
            <a:endParaRPr lang="en-US"/>
          </a:p>
        </p:txBody>
      </p:sp>
    </p:spTree>
    <p:extLst>
      <p:ext uri="{BB962C8B-B14F-4D97-AF65-F5344CB8AC3E}">
        <p14:creationId xmlns:p14="http://schemas.microsoft.com/office/powerpoint/2010/main" val="7263871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20</a:t>
            </a:fld>
            <a:endParaRPr lang="en-US"/>
          </a:p>
        </p:txBody>
      </p:sp>
    </p:spTree>
    <p:extLst>
      <p:ext uri="{BB962C8B-B14F-4D97-AF65-F5344CB8AC3E}">
        <p14:creationId xmlns:p14="http://schemas.microsoft.com/office/powerpoint/2010/main" val="34013180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21</a:t>
            </a:fld>
            <a:endParaRPr lang="en-US"/>
          </a:p>
        </p:txBody>
      </p:sp>
    </p:spTree>
    <p:extLst>
      <p:ext uri="{BB962C8B-B14F-4D97-AF65-F5344CB8AC3E}">
        <p14:creationId xmlns:p14="http://schemas.microsoft.com/office/powerpoint/2010/main" val="409939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72F4B8-7381-41D7-AEB6-3D1EDB38AEFC}" type="slidenum">
              <a:rPr lang="en-US" smtClean="0"/>
              <a:t>23</a:t>
            </a:fld>
            <a:endParaRPr lang="en-US"/>
          </a:p>
        </p:txBody>
      </p:sp>
    </p:spTree>
    <p:extLst>
      <p:ext uri="{BB962C8B-B14F-4D97-AF65-F5344CB8AC3E}">
        <p14:creationId xmlns:p14="http://schemas.microsoft.com/office/powerpoint/2010/main" val="3933411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7D5C3625-B55A-4F62-B6E5-777F0EF24EBB}"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43346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7B63-6570-45EC-990E-05175E78069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C3625-B55A-4F62-B6E5-777F0EF24EBB}" type="slidenum">
              <a:rPr lang="en-US" smtClean="0"/>
              <a:t>‹#›</a:t>
            </a:fld>
            <a:endParaRPr lang="en-US"/>
          </a:p>
        </p:txBody>
      </p:sp>
    </p:spTree>
    <p:extLst>
      <p:ext uri="{BB962C8B-B14F-4D97-AF65-F5344CB8AC3E}">
        <p14:creationId xmlns:p14="http://schemas.microsoft.com/office/powerpoint/2010/main" val="1720906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682976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01946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spTree>
    <p:extLst>
      <p:ext uri="{BB962C8B-B14F-4D97-AF65-F5344CB8AC3E}">
        <p14:creationId xmlns:p14="http://schemas.microsoft.com/office/powerpoint/2010/main" val="22896011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313623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76591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775124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488967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spTree>
    <p:extLst>
      <p:ext uri="{BB962C8B-B14F-4D97-AF65-F5344CB8AC3E}">
        <p14:creationId xmlns:p14="http://schemas.microsoft.com/office/powerpoint/2010/main" val="817002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6B77B63-6570-45EC-990E-05175E780698}" type="datetimeFigureOut">
              <a:rPr lang="en-US" smtClean="0"/>
              <a:t>9/1/2019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5C3625-B55A-4F62-B6E5-777F0EF24EBB}"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24096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6B77B63-6570-45EC-990E-05175E78069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C3625-B55A-4F62-B6E5-777F0EF24EBB}" type="slidenum">
              <a:rPr lang="en-US" smtClean="0"/>
              <a:t>‹#›</a:t>
            </a:fld>
            <a:endParaRPr lang="en-US"/>
          </a:p>
        </p:txBody>
      </p:sp>
    </p:spTree>
    <p:extLst>
      <p:ext uri="{BB962C8B-B14F-4D97-AF65-F5344CB8AC3E}">
        <p14:creationId xmlns:p14="http://schemas.microsoft.com/office/powerpoint/2010/main" val="29564283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6B77B63-6570-45EC-990E-05175E780698}" type="datetimeFigureOut">
              <a:rPr lang="en-US" smtClean="0"/>
              <a:t>9/1/2019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5C3625-B55A-4F62-B6E5-777F0EF24EBB}"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36999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6B77B63-6570-45EC-990E-05175E780698}" type="datetimeFigureOut">
              <a:rPr lang="en-US" smtClean="0"/>
              <a:t>9/1/2019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5C3625-B55A-4F62-B6E5-777F0EF24EBB}"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29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B77B63-6570-45EC-990E-05175E780698}" type="datetimeFigureOut">
              <a:rPr lang="en-US" smtClean="0"/>
              <a:t>9/1/2019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5C3625-B55A-4F62-B6E5-777F0EF24EBB}" type="slidenum">
              <a:rPr lang="en-US" smtClean="0"/>
              <a:t>‹#›</a:t>
            </a:fld>
            <a:endParaRPr lang="en-US"/>
          </a:p>
        </p:txBody>
      </p:sp>
    </p:spTree>
    <p:extLst>
      <p:ext uri="{BB962C8B-B14F-4D97-AF65-F5344CB8AC3E}">
        <p14:creationId xmlns:p14="http://schemas.microsoft.com/office/powerpoint/2010/main" val="38722289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7B63-6570-45EC-990E-05175E78069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C3625-B55A-4F62-B6E5-777F0EF24EBB}"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01497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6B77B63-6570-45EC-990E-05175E780698}" type="datetimeFigureOut">
              <a:rPr lang="en-US" smtClean="0"/>
              <a:t>9/1/2019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5C3625-B55A-4F62-B6E5-777F0EF24EBB}" type="slidenum">
              <a:rPr lang="en-US" smtClean="0"/>
              <a:t>‹#›</a:t>
            </a:fld>
            <a:endParaRPr lang="en-US"/>
          </a:p>
        </p:txBody>
      </p:sp>
    </p:spTree>
    <p:extLst>
      <p:ext uri="{BB962C8B-B14F-4D97-AF65-F5344CB8AC3E}">
        <p14:creationId xmlns:p14="http://schemas.microsoft.com/office/powerpoint/2010/main" val="30374661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6B77B63-6570-45EC-990E-05175E780698}" type="datetimeFigureOut">
              <a:rPr lang="en-US" smtClean="0"/>
              <a:t>9/1/2019</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D5C3625-B55A-4F62-B6E5-777F0EF24EBB}" type="slidenum">
              <a:rPr lang="en-US" smtClean="0"/>
              <a:t>‹#›</a:t>
            </a:fld>
            <a:endParaRPr lang="en-US"/>
          </a:p>
        </p:txBody>
      </p:sp>
    </p:spTree>
    <p:extLst>
      <p:ext uri="{BB962C8B-B14F-4D97-AF65-F5344CB8AC3E}">
        <p14:creationId xmlns:p14="http://schemas.microsoft.com/office/powerpoint/2010/main" val="36611560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hyperlink" Target="https://play.google.com/store/apps/details?id=com.al_dhabt_be_l_taqeed.app" TargetMode="External"/><Relationship Id="rId3" Type="http://schemas.openxmlformats.org/officeDocument/2006/relationships/image" Target="../media/image3.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1.xml"/><Relationship Id="rId6" Type="http://schemas.openxmlformats.org/officeDocument/2006/relationships/image" Target="../media/image9.png"/><Relationship Id="rId5" Type="http://schemas.openxmlformats.org/officeDocument/2006/relationships/image" Target="../media/image8.jpeg"/><Relationship Id="rId10" Type="http://schemas.openxmlformats.org/officeDocument/2006/relationships/image" Target="../media/image12.png"/><Relationship Id="rId4" Type="http://schemas.openxmlformats.org/officeDocument/2006/relationships/image" Target="../media/image4.png"/><Relationship Id="rId9"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Image result for red picture high resolution">
            <a:extLst>
              <a:ext uri="{FF2B5EF4-FFF2-40B4-BE49-F238E27FC236}">
                <a16:creationId xmlns:a16="http://schemas.microsoft.com/office/drawing/2014/main" id="{671B48EC-852D-428E-AAEE-C07B56EBFE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005"/>
            <a:ext cx="12192000" cy="68700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9533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بالتنكير والتعريف</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4" y="3765933"/>
            <a:ext cx="2135374"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بلدًا / البلد</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392176" y="2807939"/>
            <a:ext cx="8762588" cy="1252635"/>
            <a:chOff x="584882" y="2807940"/>
            <a:chExt cx="8762588" cy="125263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41720" y="3171520"/>
              <a:ext cx="423796" cy="3328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4882" y="3304269"/>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البقرة 126</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565516" y="2807940"/>
              <a:ext cx="5717894" cy="7271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 رَبِّ </a:t>
              </a:r>
              <a:r>
                <a:rPr lang="ar-SA" sz="2800" dirty="0" err="1">
                  <a:solidFill>
                    <a:schemeClr val="bg1"/>
                  </a:solidFill>
                  <a:latin typeface="Sakkal Majalla" panose="02000000000000000000" pitchFamily="2" charset="-78"/>
                  <a:cs typeface="Sakkal Majalla" panose="02000000000000000000" pitchFamily="2" charset="-78"/>
                </a:rPr>
                <a:t>ٱجۡعَلۡ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هَـٰذَا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بَلَدًا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ءَامِنࣰا</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3410" y="3171522"/>
              <a:ext cx="1064060" cy="88905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11573" y="4060573"/>
            <a:ext cx="8843192" cy="1428059"/>
            <a:chOff x="498646" y="2879417"/>
            <a:chExt cx="8843192" cy="1428059"/>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36086" y="3730540"/>
              <a:ext cx="423796"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498646"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إبراهيم 35</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559882" y="3384438"/>
              <a:ext cx="5717894"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 رَبِّ </a:t>
              </a:r>
              <a:r>
                <a:rPr lang="ar-SA" sz="2800" dirty="0" err="1">
                  <a:solidFill>
                    <a:schemeClr val="bg1"/>
                  </a:solidFill>
                  <a:latin typeface="Sakkal Majalla" panose="02000000000000000000" pitchFamily="2" charset="-78"/>
                  <a:cs typeface="Sakkal Majalla" panose="02000000000000000000" pitchFamily="2" charset="-78"/>
                </a:rPr>
                <a:t>ٱجۡعَلۡ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هَـٰذَا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ٱلۡبَلَدَ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ءَامِنࣰا</a:t>
              </a:r>
              <a:r>
                <a:rPr lang="ar-SA" sz="2800" dirty="0">
                  <a:solidFill>
                    <a:schemeClr val="bg1"/>
                  </a:solidFill>
                  <a:latin typeface="Sakkal Majalla" panose="02000000000000000000" pitchFamily="2" charset="-78"/>
                  <a:cs typeface="Sakkal Majalla" panose="02000000000000000000" pitchFamily="2" charset="-78"/>
                </a:rPr>
                <a:t> </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277777" y="2879417"/>
              <a:ext cx="1064061" cy="85112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87904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بالتنكير والتعريف</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4" y="3704378"/>
            <a:ext cx="2135374" cy="71239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سميعٌ عليم</a:t>
            </a:r>
          </a:p>
          <a:p>
            <a:pPr algn="ctr" rtl="1"/>
            <a:r>
              <a:rPr lang="ar-SA" sz="2800" dirty="0">
                <a:solidFill>
                  <a:schemeClr val="bg1"/>
                </a:solidFill>
                <a:latin typeface="Sakkal Majalla" panose="02000000000000000000" pitchFamily="2" charset="-78"/>
                <a:cs typeface="Sakkal Majalla" panose="02000000000000000000" pitchFamily="2" charset="-78"/>
              </a:rPr>
              <a:t>السميع العليم</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392176" y="2807939"/>
            <a:ext cx="8762588" cy="1252635"/>
            <a:chOff x="584882" y="2807940"/>
            <a:chExt cx="8762588" cy="125263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41720" y="3171520"/>
              <a:ext cx="423796" cy="3328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4882" y="3304269"/>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الأعراف 200</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565516" y="2807940"/>
              <a:ext cx="5717894" cy="7271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فَٱسۡتَعِذۡ</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إِنَّهُۥ</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سَمِیعٌ</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عَلِیمٌ</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3410" y="3171522"/>
              <a:ext cx="1064060" cy="88905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11573" y="4060573"/>
            <a:ext cx="8843192" cy="1428059"/>
            <a:chOff x="498646" y="2879417"/>
            <a:chExt cx="8843192" cy="1428059"/>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36086" y="3730540"/>
              <a:ext cx="423796"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498646"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فصلت 36</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559882" y="3384438"/>
              <a:ext cx="5717894"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فَٱسۡتَعِذۡ</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إِنَّهُۥ</a:t>
              </a:r>
              <a:r>
                <a:rPr lang="ar-SA" sz="2800" dirty="0">
                  <a:solidFill>
                    <a:schemeClr val="tx1"/>
                  </a:solidFill>
                  <a:latin typeface="Sakkal Majalla" panose="02000000000000000000" pitchFamily="2" charset="-78"/>
                  <a:cs typeface="Sakkal Majalla" panose="02000000000000000000" pitchFamily="2" charset="-78"/>
                </a:rPr>
                <a:t> هُوَ </a:t>
              </a:r>
              <a:r>
                <a:rPr lang="ar-SA" sz="2800" dirty="0" err="1">
                  <a:solidFill>
                    <a:schemeClr val="tx1"/>
                  </a:solidFill>
                  <a:latin typeface="Sakkal Majalla" panose="02000000000000000000" pitchFamily="2" charset="-78"/>
                  <a:cs typeface="Sakkal Majalla" panose="02000000000000000000" pitchFamily="2" charset="-78"/>
                </a:rPr>
                <a:t>ٱلسَّمِیعُ</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ٱلۡعَلِیمُ</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277777" y="2879417"/>
              <a:ext cx="1064061" cy="85112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54403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بالتنكير والتعريف</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4" y="3765933"/>
            <a:ext cx="2135374"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كذبًا /الكذب</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392176" y="2807939"/>
            <a:ext cx="8762588" cy="1252635"/>
            <a:chOff x="584882" y="2807940"/>
            <a:chExt cx="8762588" cy="125263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41720" y="3171520"/>
              <a:ext cx="423796" cy="3328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4882" y="3304269"/>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جميع المواضع</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565516" y="2807940"/>
              <a:ext cx="5717894" cy="7271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وَمَنۡ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أَظۡلَمُ</a:t>
              </a:r>
              <a:r>
                <a:rPr lang="ar-SA" sz="2800" dirty="0">
                  <a:solidFill>
                    <a:schemeClr val="bg1"/>
                  </a:solidFill>
                  <a:latin typeface="Sakkal Majalla" panose="02000000000000000000" pitchFamily="2" charset="-78"/>
                  <a:cs typeface="Sakkal Majalla" panose="02000000000000000000" pitchFamily="2" charset="-78"/>
                </a:rPr>
                <a:t> مِمَّنِ </a:t>
              </a:r>
              <a:r>
                <a:rPr lang="ar-SA" sz="2800" dirty="0" err="1">
                  <a:solidFill>
                    <a:schemeClr val="bg1"/>
                  </a:solidFill>
                  <a:latin typeface="Sakkal Majalla" panose="02000000000000000000" pitchFamily="2" charset="-78"/>
                  <a:cs typeface="Sakkal Majalla" panose="02000000000000000000" pitchFamily="2" charset="-78"/>
                </a:rPr>
                <a:t>ٱفۡتَرَىٰ</a:t>
              </a:r>
              <a:r>
                <a:rPr lang="ar-SA" sz="2800" dirty="0">
                  <a:solidFill>
                    <a:schemeClr val="bg1"/>
                  </a:solidFill>
                  <a:latin typeface="Sakkal Majalla" panose="02000000000000000000" pitchFamily="2" charset="-78"/>
                  <a:cs typeface="Sakkal Majalla" panose="02000000000000000000" pitchFamily="2" charset="-78"/>
                </a:rPr>
                <a:t> عَلَى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كَذِبًا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3410" y="3171522"/>
              <a:ext cx="1064060" cy="88905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11573" y="4060573"/>
            <a:ext cx="8843192" cy="1428059"/>
            <a:chOff x="498646" y="2879417"/>
            <a:chExt cx="8843192" cy="1428059"/>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36086" y="3730540"/>
              <a:ext cx="423796"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498646"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الصف 7</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559882" y="3384438"/>
              <a:ext cx="5717894"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وَمَنۡ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أَظۡلَمُ</a:t>
              </a:r>
              <a:r>
                <a:rPr lang="ar-SA" sz="2800" dirty="0">
                  <a:solidFill>
                    <a:schemeClr val="bg1"/>
                  </a:solidFill>
                  <a:latin typeface="Sakkal Majalla" panose="02000000000000000000" pitchFamily="2" charset="-78"/>
                  <a:cs typeface="Sakkal Majalla" panose="02000000000000000000" pitchFamily="2" charset="-78"/>
                </a:rPr>
                <a:t> مِمَّنِ </a:t>
              </a:r>
              <a:r>
                <a:rPr lang="ar-SA" sz="2800" dirty="0" err="1">
                  <a:solidFill>
                    <a:schemeClr val="bg1"/>
                  </a:solidFill>
                  <a:latin typeface="Sakkal Majalla" panose="02000000000000000000" pitchFamily="2" charset="-78"/>
                  <a:cs typeface="Sakkal Majalla" panose="02000000000000000000" pitchFamily="2" charset="-78"/>
                </a:rPr>
                <a:t>ٱفۡتَرَىٰ</a:t>
              </a:r>
              <a:r>
                <a:rPr lang="ar-SA" sz="2800" dirty="0">
                  <a:solidFill>
                    <a:schemeClr val="bg1"/>
                  </a:solidFill>
                  <a:latin typeface="Sakkal Majalla" panose="02000000000000000000" pitchFamily="2" charset="-78"/>
                  <a:cs typeface="Sakkal Majalla" panose="02000000000000000000" pitchFamily="2" charset="-78"/>
                </a:rPr>
                <a:t> عَلَى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ٱلۡكَذِبَ</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277777" y="2879417"/>
              <a:ext cx="1064061" cy="85112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334707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الثالثة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من القواعد المستفادة من الضبط بالحصر أن تربط بين السورتين فأكثر في المواضع المتشابهة</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4008905" y="4159077"/>
            <a:ext cx="1508288" cy="14752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الربط بين السورتين فأكثر</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2358066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a:xfrm>
            <a:off x="1295402" y="982132"/>
            <a:ext cx="9601196" cy="1303867"/>
          </a:xfrm>
        </p:spPr>
        <p:txBody>
          <a:bodyPr>
            <a:normAutofit/>
          </a:bodyPr>
          <a:lstStyle/>
          <a:p>
            <a:pPr rtl="1"/>
            <a:r>
              <a:rPr lang="ar-SA" dirty="0">
                <a:latin typeface="Sakkal Majalla" panose="02000000000000000000" pitchFamily="2" charset="-78"/>
                <a:cs typeface="Sakkal Majalla" panose="02000000000000000000" pitchFamily="2" charset="-78"/>
              </a:rPr>
              <a:t>الربط بين السورتين فأكثر</a:t>
            </a: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الرعد</a:t>
            </a:r>
          </a:p>
          <a:p>
            <a:pPr algn="ctr"/>
            <a:r>
              <a:rPr lang="ar-SA" sz="2800" dirty="0">
                <a:latin typeface="Sakkal Majalla" panose="02000000000000000000" pitchFamily="2" charset="-78"/>
                <a:cs typeface="Sakkal Majalla" panose="02000000000000000000" pitchFamily="2" charset="-78"/>
              </a:rPr>
              <a:t>النحل</a:t>
            </a:r>
            <a:endParaRPr lang="en-US" sz="2800" dirty="0">
              <a:latin typeface="Sakkal Majalla" panose="02000000000000000000" pitchFamily="2" charset="-78"/>
              <a:cs typeface="Sakkal Majalla" panose="02000000000000000000" pitchFamily="2" charset="-78"/>
            </a:endParaRPr>
          </a:p>
        </p:txBody>
      </p:sp>
      <p:grpSp>
        <p:nvGrpSpPr>
          <p:cNvPr id="46" name="Group 45">
            <a:extLst>
              <a:ext uri="{FF2B5EF4-FFF2-40B4-BE49-F238E27FC236}">
                <a16:creationId xmlns:a16="http://schemas.microsoft.com/office/drawing/2014/main" id="{CBA7A6A9-DF48-44F4-B083-B357835E1557}"/>
              </a:ext>
            </a:extLst>
          </p:cNvPr>
          <p:cNvGrpSpPr/>
          <p:nvPr/>
        </p:nvGrpSpPr>
        <p:grpSpPr>
          <a:xfrm>
            <a:off x="1295403" y="3293918"/>
            <a:ext cx="8546705" cy="1126129"/>
            <a:chOff x="1295403" y="3293918"/>
            <a:chExt cx="8546705" cy="1126129"/>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یَتَفَكَّرُونَ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298743" y="2876681"/>
              <a:ext cx="715688" cy="2371043"/>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295403" y="3704359"/>
            <a:ext cx="6188362" cy="1345621"/>
            <a:chOff x="1295403" y="3704359"/>
            <a:chExt cx="6188362" cy="1345621"/>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295403" y="4229099"/>
              <a:ext cx="6175662"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ذَ ⁠لِكَ </a:t>
              </a:r>
              <a:r>
                <a:rPr lang="ar-SA" sz="2800" dirty="0" err="1">
                  <a:latin typeface="Sakkal Majalla" panose="02000000000000000000" pitchFamily="2" charset="-78"/>
                  <a:cs typeface="Sakkal Majalla" panose="02000000000000000000" pitchFamily="2" charset="-78"/>
                </a:rPr>
                <a:t>لَـَٔایَـٰت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لِّقَوۡم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يعقلون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71065" y="3704359"/>
              <a:ext cx="12700" cy="935181"/>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a16="http://schemas.microsoft.com/office/drawing/2014/main" id="{567EEFF8-C005-4101-B513-0AA4849C9436}"/>
              </a:ext>
            </a:extLst>
          </p:cNvPr>
          <p:cNvGrpSpPr/>
          <p:nvPr/>
        </p:nvGrpSpPr>
        <p:grpSpPr>
          <a:xfrm>
            <a:off x="6096000" y="2520174"/>
            <a:ext cx="4227370" cy="1708926"/>
            <a:chOff x="6096000" y="2520174"/>
            <a:chExt cx="4227370" cy="1708926"/>
          </a:xfrm>
        </p:grpSpPr>
        <p:cxnSp>
          <p:nvCxnSpPr>
            <p:cNvPr id="19" name="Connector: Curved 18">
              <a:extLst>
                <a:ext uri="{FF2B5EF4-FFF2-40B4-BE49-F238E27FC236}">
                  <a16:creationId xmlns:a16="http://schemas.microsoft.com/office/drawing/2014/main" id="{897616DD-779B-429F-85C2-1A4D07424219}"/>
                </a:ext>
              </a:extLst>
            </p:cNvPr>
            <p:cNvCxnSpPr>
              <a:cxnSpLocks/>
              <a:stCxn id="7" idx="0"/>
              <a:endCxn id="10" idx="3"/>
            </p:cNvCxnSpPr>
            <p:nvPr/>
          </p:nvCxnSpPr>
          <p:spPr>
            <a:xfrm rot="16200000" flipV="1">
              <a:off x="8983249" y="2888980"/>
              <a:ext cx="1439141" cy="1241100"/>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10" name="Rectangle: Rounded Corners 9">
              <a:extLst>
                <a:ext uri="{FF2B5EF4-FFF2-40B4-BE49-F238E27FC236}">
                  <a16:creationId xmlns:a16="http://schemas.microsoft.com/office/drawing/2014/main" id="{BF917506-8BEE-4A59-B097-6474B51D8AC9}"/>
                </a:ext>
              </a:extLst>
            </p:cNvPr>
            <p:cNvSpPr/>
            <p:nvPr/>
          </p:nvSpPr>
          <p:spPr>
            <a:xfrm>
              <a:off x="6096000" y="2520174"/>
              <a:ext cx="2986269"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التفكر قبل التعقل</a:t>
              </a:r>
              <a:endParaRPr lang="en-US" sz="28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1345614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500" fill="hold"/>
                                        <p:tgtEl>
                                          <p:spTgt spid="47"/>
                                        </p:tgtEl>
                                        <p:attrNameLst>
                                          <p:attrName>ppt_x</p:attrName>
                                        </p:attrNameLst>
                                      </p:cBhvr>
                                      <p:tavLst>
                                        <p:tav tm="0">
                                          <p:val>
                                            <p:strVal val="1+#ppt_w/2"/>
                                          </p:val>
                                        </p:tav>
                                        <p:tav tm="100000">
                                          <p:val>
                                            <p:strVal val="#ppt_x"/>
                                          </p:val>
                                        </p:tav>
                                      </p:tavLst>
                                    </p:anim>
                                    <p:anim calcmode="lin" valueType="num">
                                      <p:cBhvr additive="base">
                                        <p:cTn id="28"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الربط بين السورتين فأكثر</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الأنعام</a:t>
            </a:r>
          </a:p>
          <a:p>
            <a:pPr algn="ctr"/>
            <a:r>
              <a:rPr lang="ar-SA" sz="2800" dirty="0">
                <a:latin typeface="Sakkal Majalla" panose="02000000000000000000" pitchFamily="2" charset="-78"/>
                <a:cs typeface="Sakkal Majalla" panose="02000000000000000000" pitchFamily="2" charset="-78"/>
              </a:rPr>
              <a:t>يونس</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2" y="2269672"/>
            <a:ext cx="1976213" cy="1919700"/>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977929" y="1971630"/>
            <a:ext cx="2986269"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نحشرهم قبل يحشرهم</a:t>
            </a:r>
            <a:endParaRPr lang="en-US" sz="28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نَحۡشُرُهُمۡ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جَمِیعࣰا</a:t>
                    </a:r>
                    <a:r>
                      <a:rPr lang="ar-SA" sz="2800" dirty="0">
                        <a:latin typeface="Sakkal Majalla" panose="02000000000000000000" pitchFamily="2" charset="-78"/>
                        <a:cs typeface="Sakkal Majalla" panose="02000000000000000000" pitchFamily="2" charset="-78"/>
                      </a:rPr>
                      <a:t> ثُمَّ نَقُولُ </a:t>
                    </a:r>
                    <a:r>
                      <a:rPr lang="ar-SA" sz="2800" dirty="0" err="1">
                        <a:latin typeface="Sakkal Majalla" panose="02000000000000000000" pitchFamily="2" charset="-78"/>
                        <a:cs typeface="Sakkal Majalla" panose="02000000000000000000" pitchFamily="2" charset="-78"/>
                      </a:rPr>
                      <a:t>لِلَّذِینَ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أَشۡرَكُوۤا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شُرَكَاۤؤُكُمُ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تَزۡعُمُونَ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یَحۡشُرُهُمۡ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جَمِیعࣰا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یَـٰمَعۡشَرَ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ٱلۡجِنِّ</a:t>
                  </a:r>
                  <a:r>
                    <a:rPr lang="ar-SA" sz="2800" dirty="0">
                      <a:latin typeface="Sakkal Majalla" panose="02000000000000000000" pitchFamily="2" charset="-78"/>
                      <a:cs typeface="Sakkal Majalla" panose="02000000000000000000" pitchFamily="2" charset="-78"/>
                    </a:rPr>
                    <a:t> قَدِ </a:t>
                  </a:r>
                  <a:r>
                    <a:rPr lang="ar-SA" sz="2800" dirty="0" err="1">
                      <a:latin typeface="Sakkal Majalla" panose="02000000000000000000" pitchFamily="2" charset="-78"/>
                      <a:cs typeface="Sakkal Majalla" panose="02000000000000000000" pitchFamily="2" charset="-78"/>
                    </a:rPr>
                    <a:t>ٱسۡتَكۡثَرۡتُم</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ٱلۡإِنسِۖ</a:t>
                  </a:r>
                  <a:endParaRPr lang="en-US" sz="28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708880" y="3213125"/>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400" dirty="0">
                    <a:latin typeface="Sakkal Majalla" panose="02000000000000000000" pitchFamily="2" charset="-78"/>
                    <a:cs typeface="Sakkal Majalla" panose="02000000000000000000" pitchFamily="2" charset="-78"/>
                  </a:rPr>
                  <a:t>الأنعام</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4505880"/>
            <a:ext cx="9094536" cy="1586031"/>
            <a:chOff x="1308102" y="4505880"/>
            <a:chExt cx="9094536" cy="1586031"/>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505880"/>
              <a:ext cx="7095568"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نَحۡشُرُهُمۡ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جَمِیعࣰا</a:t>
              </a:r>
              <a:r>
                <a:rPr lang="ar-SA" sz="2800" dirty="0">
                  <a:latin typeface="Sakkal Majalla" panose="02000000000000000000" pitchFamily="2" charset="-78"/>
                  <a:cs typeface="Sakkal Majalla" panose="02000000000000000000" pitchFamily="2" charset="-78"/>
                </a:rPr>
                <a:t> ثُمَّ نَقُولُ </a:t>
              </a:r>
              <a:r>
                <a:rPr lang="ar-SA" sz="2800" dirty="0" err="1">
                  <a:latin typeface="Sakkal Majalla" panose="02000000000000000000" pitchFamily="2" charset="-78"/>
                  <a:cs typeface="Sakkal Majalla" panose="02000000000000000000" pitchFamily="2" charset="-78"/>
                </a:rPr>
                <a:t>لِلَّذِینَ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أَشۡرَكُوا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مَكَانَكُمۡ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وَشُرَكَاۤؤُكُمۡۚ</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0" name="Rectangle: Rounded Corners 19">
              <a:extLst>
                <a:ext uri="{FF2B5EF4-FFF2-40B4-BE49-F238E27FC236}">
                  <a16:creationId xmlns:a16="http://schemas.microsoft.com/office/drawing/2014/main" id="{409C1530-8EA7-465E-848B-176E5E50AC1A}"/>
                </a:ext>
              </a:extLst>
            </p:cNvPr>
            <p:cNvSpPr/>
            <p:nvPr/>
          </p:nvSpPr>
          <p:spPr>
            <a:xfrm>
              <a:off x="1308102" y="5364547"/>
              <a:ext cx="7082868"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وَیَوۡمَ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یَحۡشُرُهُمۡ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كَأَن </a:t>
              </a:r>
              <a:r>
                <a:rPr lang="ar-SA" sz="2800" dirty="0" err="1">
                  <a:solidFill>
                    <a:schemeClr val="bg1"/>
                  </a:solidFill>
                  <a:latin typeface="Sakkal Majalla" panose="02000000000000000000" pitchFamily="2" charset="-78"/>
                  <a:cs typeface="Sakkal Majalla" panose="02000000000000000000" pitchFamily="2" charset="-78"/>
                </a:rPr>
                <a:t>لَّمۡ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یَلۡبَثُوۤا</a:t>
              </a:r>
              <a:r>
                <a:rPr lang="ar-SA" sz="2800" dirty="0">
                  <a:solidFill>
                    <a:schemeClr val="bg1"/>
                  </a:solidFill>
                  <a:latin typeface="Sakkal Majalla" panose="02000000000000000000" pitchFamily="2" charset="-78"/>
                  <a:cs typeface="Sakkal Majalla" panose="02000000000000000000" pitchFamily="2" charset="-78"/>
                </a:rPr>
                <a:t>۟ إِلَّا سَاعَةࣰ مِّنَ </a:t>
              </a:r>
              <a:r>
                <a:rPr lang="ar-SA" sz="2800" dirty="0" err="1">
                  <a:solidFill>
                    <a:schemeClr val="bg1"/>
                  </a:solidFill>
                  <a:latin typeface="Sakkal Majalla" panose="02000000000000000000" pitchFamily="2" charset="-78"/>
                  <a:cs typeface="Sakkal Majalla" panose="02000000000000000000" pitchFamily="2" charset="-78"/>
                </a:rPr>
                <a:t>ٱلنَّهَارِ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یَتَعَارَفُونَ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بَیۡنَهُمۡۚ</a:t>
              </a:r>
              <a:r>
                <a:rPr lang="ar-SA" sz="2800" dirty="0">
                  <a:solidFill>
                    <a:schemeClr val="bg1"/>
                  </a:solidFill>
                  <a:latin typeface="Sakkal Majalla" panose="02000000000000000000" pitchFamily="2" charset="-78"/>
                  <a:cs typeface="Sakkal Majalla" panose="02000000000000000000" pitchFamily="2" charset="-78"/>
                </a:rPr>
                <a:t> </a:t>
              </a: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20" idx="3"/>
            </p:cNvCxnSpPr>
            <p:nvPr/>
          </p:nvCxnSpPr>
          <p:spPr>
            <a:xfrm flipH="1">
              <a:off x="8390970" y="4869562"/>
              <a:ext cx="12700" cy="858667"/>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38" name="Arrow: Right 37">
              <a:extLst>
                <a:ext uri="{FF2B5EF4-FFF2-40B4-BE49-F238E27FC236}">
                  <a16:creationId xmlns:a16="http://schemas.microsoft.com/office/drawing/2014/main" id="{0318543D-E94F-4897-A3EA-83F92F1F1594}"/>
                </a:ext>
              </a:extLst>
            </p:cNvPr>
            <p:cNvSpPr/>
            <p:nvPr/>
          </p:nvSpPr>
          <p:spPr>
            <a:xfrm flipH="1">
              <a:off x="8708880" y="486956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SA" sz="2400" dirty="0">
                  <a:latin typeface="Sakkal Majalla" panose="02000000000000000000" pitchFamily="2" charset="-78"/>
                  <a:cs typeface="Sakkal Majalla" panose="02000000000000000000" pitchFamily="2" charset="-78"/>
                </a:rPr>
                <a:t>يونس</a:t>
              </a:r>
              <a:endParaRPr lang="en-US" sz="2400" dirty="0">
                <a:latin typeface="Sakkal Majalla" panose="02000000000000000000" pitchFamily="2" charset="-78"/>
                <a:cs typeface="Sakkal Majalla" panose="02000000000000000000" pitchFamily="2" charset="-78"/>
              </a:endParaRPr>
            </a:p>
          </p:txBody>
        </p:sp>
        <p:cxnSp>
          <p:nvCxnSpPr>
            <p:cNvPr id="39" name="Connector: Curved 38">
              <a:extLst>
                <a:ext uri="{FF2B5EF4-FFF2-40B4-BE49-F238E27FC236}">
                  <a16:creationId xmlns:a16="http://schemas.microsoft.com/office/drawing/2014/main" id="{46454429-1238-455F-A3DC-35C0B4F07EEE}"/>
                </a:ext>
              </a:extLst>
            </p:cNvPr>
            <p:cNvCxnSpPr>
              <a:cxnSpLocks/>
              <a:stCxn id="7" idx="3"/>
              <a:endCxn id="20" idx="3"/>
            </p:cNvCxnSpPr>
            <p:nvPr/>
          </p:nvCxnSpPr>
          <p:spPr>
            <a:xfrm rot="5400000">
              <a:off x="9197964" y="4523555"/>
              <a:ext cx="397681"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973057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الربط بين السورتين فأكثر</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البقرة</a:t>
            </a:r>
          </a:p>
          <a:p>
            <a:pPr algn="ctr" rtl="1"/>
            <a:r>
              <a:rPr lang="ar-SA" sz="2800" dirty="0">
                <a:latin typeface="Sakkal Majalla" panose="02000000000000000000" pitchFamily="2" charset="-78"/>
                <a:cs typeface="Sakkal Majalla" panose="02000000000000000000" pitchFamily="2" charset="-78"/>
              </a:rPr>
              <a:t>الأنبياء</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2" y="2269672"/>
            <a:ext cx="1976213" cy="1919700"/>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977929" y="1971630"/>
            <a:ext cx="2986269"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ينصرون قبل ينظرون</a:t>
            </a:r>
            <a:endParaRPr lang="en-US" sz="28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أُو۟لَـٰۤىِٕكَ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ٱشۡتَرَوُا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ٱلۡحَیَوٰةَ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ٱلدُّنۡیَا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بِٱلۡـَٔاخِرَةِۖ</a:t>
                    </a:r>
                    <a:r>
                      <a:rPr lang="ar-SA" sz="2800" dirty="0">
                        <a:latin typeface="Sakkal Majalla" panose="02000000000000000000" pitchFamily="2" charset="-78"/>
                        <a:cs typeface="Sakkal Majalla" panose="02000000000000000000" pitchFamily="2" charset="-78"/>
                      </a:rPr>
                      <a:t> فَلَا </a:t>
                    </a:r>
                    <a:r>
                      <a:rPr lang="ar-SA" sz="2800" dirty="0" err="1">
                        <a:latin typeface="Sakkal Majalla" panose="02000000000000000000" pitchFamily="2" charset="-78"/>
                        <a:cs typeface="Sakkal Majalla" panose="02000000000000000000" pitchFamily="2" charset="-78"/>
                      </a:rPr>
                      <a:t>یُخَفَّفُ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ٱلۡعَذَابُ</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یُنصَرُونَ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خَـٰلِدِینَ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یُخَفَّفُ</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ٱلۡعَذَابُ</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یُنظَرُونَ</a:t>
                  </a:r>
                  <a:endParaRPr lang="en-US" sz="28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708880" y="3213125"/>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البقرة</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4505880"/>
            <a:ext cx="9094536" cy="1586031"/>
            <a:chOff x="1308102" y="4505880"/>
            <a:chExt cx="9094536" cy="1586031"/>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505880"/>
              <a:ext cx="7095568"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یَعۡلَمُ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كَفَرُوا۟ </a:t>
              </a:r>
              <a:r>
                <a:rPr lang="ar-SA" sz="2800" dirty="0" err="1">
                  <a:latin typeface="Sakkal Majalla" panose="02000000000000000000" pitchFamily="2" charset="-78"/>
                  <a:cs typeface="Sakkal Majalla" panose="02000000000000000000" pitchFamily="2" charset="-78"/>
                </a:rPr>
                <a:t>حِینَ</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یَكُفُّونَ</a:t>
              </a:r>
              <a:r>
                <a:rPr lang="ar-SA" sz="2800" dirty="0">
                  <a:latin typeface="Sakkal Majalla" panose="02000000000000000000" pitchFamily="2" charset="-78"/>
                  <a:cs typeface="Sakkal Majalla" panose="02000000000000000000" pitchFamily="2" charset="-78"/>
                </a:rPr>
                <a:t> عَن وُجُوهِهِمُ </a:t>
              </a:r>
              <a:r>
                <a:rPr lang="ar-SA" sz="2800" dirty="0" err="1">
                  <a:latin typeface="Sakkal Majalla" panose="02000000000000000000" pitchFamily="2" charset="-78"/>
                  <a:cs typeface="Sakkal Majalla" panose="02000000000000000000" pitchFamily="2" charset="-78"/>
                </a:rPr>
                <a:t>ٱلنَّارَ</a:t>
              </a:r>
              <a:r>
                <a:rPr lang="ar-SA" sz="2800" dirty="0">
                  <a:latin typeface="Sakkal Majalla" panose="02000000000000000000" pitchFamily="2" charset="-78"/>
                  <a:cs typeface="Sakkal Majalla" panose="02000000000000000000" pitchFamily="2" charset="-78"/>
                </a:rPr>
                <a:t> وَلَا عَن </a:t>
              </a:r>
              <a:r>
                <a:rPr lang="ar-SA" sz="2800" dirty="0" err="1">
                  <a:latin typeface="Sakkal Majalla" panose="02000000000000000000" pitchFamily="2" charset="-78"/>
                  <a:cs typeface="Sakkal Majalla" panose="02000000000000000000" pitchFamily="2" charset="-78"/>
                </a:rPr>
                <a:t>ظُهُورِهِمۡ</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یُنصَرُونَ</a:t>
              </a:r>
              <a:endParaRPr lang="en-US" sz="2800" dirty="0">
                <a:solidFill>
                  <a:schemeClr val="tx1"/>
                </a:solidFill>
                <a:latin typeface="Sakkal Majalla" panose="02000000000000000000" pitchFamily="2" charset="-78"/>
                <a:cs typeface="Sakkal Majalla" panose="02000000000000000000" pitchFamily="2" charset="-78"/>
              </a:endParaRPr>
            </a:p>
          </p:txBody>
        </p:sp>
        <p:sp>
          <p:nvSpPr>
            <p:cNvPr id="20" name="Rectangle: Rounded Corners 19">
              <a:extLst>
                <a:ext uri="{FF2B5EF4-FFF2-40B4-BE49-F238E27FC236}">
                  <a16:creationId xmlns:a16="http://schemas.microsoft.com/office/drawing/2014/main" id="{409C1530-8EA7-465E-848B-176E5E50AC1A}"/>
                </a:ext>
              </a:extLst>
            </p:cNvPr>
            <p:cNvSpPr/>
            <p:nvPr/>
          </p:nvSpPr>
          <p:spPr>
            <a:xfrm>
              <a:off x="1308102" y="5364547"/>
              <a:ext cx="7082868" cy="72736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تَأۡتِیهِم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بَغۡتَة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فَتَبۡهَتُهُمۡ</a:t>
              </a:r>
              <a:r>
                <a:rPr lang="ar-SA" sz="2800" dirty="0">
                  <a:latin typeface="Sakkal Majalla" panose="02000000000000000000" pitchFamily="2" charset="-78"/>
                  <a:cs typeface="Sakkal Majalla" panose="02000000000000000000" pitchFamily="2" charset="-78"/>
                </a:rPr>
                <a:t> فَلَا </a:t>
              </a:r>
              <a:r>
                <a:rPr lang="ar-SA" sz="2800" dirty="0" err="1">
                  <a:latin typeface="Sakkal Majalla" panose="02000000000000000000" pitchFamily="2" charset="-78"/>
                  <a:cs typeface="Sakkal Majalla" panose="02000000000000000000" pitchFamily="2" charset="-78"/>
                </a:rPr>
                <a:t>یَسۡتَطِیعُونَ</a:t>
              </a:r>
              <a:r>
                <a:rPr lang="ar-SA" sz="2800" dirty="0">
                  <a:latin typeface="Sakkal Majalla" panose="02000000000000000000" pitchFamily="2" charset="-78"/>
                  <a:cs typeface="Sakkal Majalla" panose="02000000000000000000" pitchFamily="2" charset="-78"/>
                </a:rPr>
                <a:t> رَدَّهَا وَلَا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یُنظَرُونَ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20" idx="3"/>
            </p:cNvCxnSpPr>
            <p:nvPr/>
          </p:nvCxnSpPr>
          <p:spPr>
            <a:xfrm flipH="1">
              <a:off x="8390970" y="4869562"/>
              <a:ext cx="12700" cy="858667"/>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38" name="Arrow: Right 37">
              <a:extLst>
                <a:ext uri="{FF2B5EF4-FFF2-40B4-BE49-F238E27FC236}">
                  <a16:creationId xmlns:a16="http://schemas.microsoft.com/office/drawing/2014/main" id="{0318543D-E94F-4897-A3EA-83F92F1F1594}"/>
                </a:ext>
              </a:extLst>
            </p:cNvPr>
            <p:cNvSpPr/>
            <p:nvPr/>
          </p:nvSpPr>
          <p:spPr>
            <a:xfrm flipH="1">
              <a:off x="8708880" y="486956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الأنبياء</a:t>
              </a:r>
              <a:endParaRPr lang="en-US" sz="2400" dirty="0">
                <a:latin typeface="Sakkal Majalla" panose="02000000000000000000" pitchFamily="2" charset="-78"/>
                <a:cs typeface="Sakkal Majalla" panose="02000000000000000000" pitchFamily="2" charset="-78"/>
              </a:endParaRPr>
            </a:p>
          </p:txBody>
        </p:sp>
        <p:cxnSp>
          <p:nvCxnSpPr>
            <p:cNvPr id="39" name="Connector: Curved 38">
              <a:extLst>
                <a:ext uri="{FF2B5EF4-FFF2-40B4-BE49-F238E27FC236}">
                  <a16:creationId xmlns:a16="http://schemas.microsoft.com/office/drawing/2014/main" id="{46454429-1238-455F-A3DC-35C0B4F07EEE}"/>
                </a:ext>
              </a:extLst>
            </p:cNvPr>
            <p:cNvCxnSpPr>
              <a:cxnSpLocks/>
              <a:stCxn id="7" idx="3"/>
              <a:endCxn id="20" idx="3"/>
            </p:cNvCxnSpPr>
            <p:nvPr/>
          </p:nvCxnSpPr>
          <p:spPr>
            <a:xfrm rot="5400000">
              <a:off x="9197964" y="4523555"/>
              <a:ext cx="397681"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3814455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الرابعة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قد يكون مكمن التشابه بين الآيتين طولًا و قِصَرًا، ويكون الحل بربط الزيادة بالسورة او </a:t>
            </a:r>
            <a:r>
              <a:rPr lang="ar-SA" sz="2800">
                <a:latin typeface="Sakkal Majalla" panose="02000000000000000000" pitchFamily="2" charset="-78"/>
                <a:cs typeface="Sakkal Majalla" panose="02000000000000000000" pitchFamily="2" charset="-78"/>
              </a:rPr>
              <a:t>الآية الطويلة</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ربط الزيادة بالآية أو السورة الطويلة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462674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ربط الزيادة بالآية أو السورة الطويلة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659832" y="3454510"/>
            <a:ext cx="3128210" cy="118369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ما في السموات والأرض</a:t>
            </a:r>
          </a:p>
          <a:p>
            <a:pPr algn="ctr" rtl="1"/>
            <a:r>
              <a:rPr lang="ar-SA" sz="2800" dirty="0">
                <a:solidFill>
                  <a:schemeClr val="bg1"/>
                </a:solidFill>
                <a:latin typeface="Sakkal Majalla" panose="02000000000000000000" pitchFamily="2" charset="-78"/>
                <a:cs typeface="Sakkal Majalla" panose="02000000000000000000" pitchFamily="2" charset="-78"/>
              </a:rPr>
              <a:t>ما في السموات وما في الأرض</a:t>
            </a:r>
          </a:p>
          <a:p>
            <a:pPr algn="ctr" rtl="1"/>
            <a:r>
              <a:rPr lang="ar-SA" sz="2800" dirty="0">
                <a:solidFill>
                  <a:schemeClr val="tx1"/>
                </a:solidFill>
                <a:latin typeface="Sakkal Majalla" panose="02000000000000000000" pitchFamily="2" charset="-78"/>
                <a:cs typeface="Sakkal Majalla" panose="02000000000000000000" pitchFamily="2" charset="-78"/>
              </a:rPr>
              <a:t>في النساء</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109179" y="2605725"/>
            <a:ext cx="8550653" cy="1440632"/>
            <a:chOff x="301885" y="2605726"/>
            <a:chExt cx="8550653" cy="1440632"/>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58724" y="3184545"/>
              <a:ext cx="395219" cy="37876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01885" y="3363255"/>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النساء 170</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253942" y="2605726"/>
              <a:ext cx="6296700" cy="1157639"/>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یَـٰۤأَیُّهَا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ٱلنَّاسُ</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قَدۡ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جَاۤءَكُمُ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ٱلرَّسُولُ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بِٱلۡحَقِّ</a:t>
              </a:r>
              <a:r>
                <a:rPr lang="ar-SA" sz="2800" dirty="0">
                  <a:solidFill>
                    <a:schemeClr val="bg1"/>
                  </a:solidFill>
                  <a:latin typeface="Sakkal Majalla" panose="02000000000000000000" pitchFamily="2" charset="-78"/>
                  <a:cs typeface="Sakkal Majalla" panose="02000000000000000000" pitchFamily="2" charset="-78"/>
                </a:rPr>
                <a:t> مِن </a:t>
              </a:r>
              <a:r>
                <a:rPr lang="ar-SA" sz="2800" dirty="0" err="1">
                  <a:solidFill>
                    <a:schemeClr val="bg1"/>
                  </a:solidFill>
                  <a:latin typeface="Sakkal Majalla" panose="02000000000000000000" pitchFamily="2" charset="-78"/>
                  <a:cs typeface="Sakkal Majalla" panose="02000000000000000000" pitchFamily="2" charset="-78"/>
                </a:rPr>
                <a:t>رَّبِّكُمۡ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فَـَٔامِنُوا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خَیۡرࣰا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لَّكُمۡۚ</a:t>
              </a:r>
              <a:r>
                <a:rPr lang="ar-SA" sz="2800" dirty="0">
                  <a:solidFill>
                    <a:schemeClr val="bg1"/>
                  </a:solidFill>
                  <a:latin typeface="Sakkal Majalla" panose="02000000000000000000" pitchFamily="2" charset="-78"/>
                  <a:cs typeface="Sakkal Majalla" panose="02000000000000000000" pitchFamily="2" charset="-78"/>
                </a:rPr>
                <a:t> وَإِن </a:t>
              </a:r>
              <a:r>
                <a:rPr lang="ar-SA" sz="2800" dirty="0" err="1">
                  <a:solidFill>
                    <a:schemeClr val="bg1"/>
                  </a:solidFill>
                  <a:latin typeface="Sakkal Majalla" panose="02000000000000000000" pitchFamily="2" charset="-78"/>
                  <a:cs typeface="Sakkal Majalla" panose="02000000000000000000" pitchFamily="2" charset="-78"/>
                </a:rPr>
                <a:t>تَكۡفُرُوا</a:t>
              </a:r>
              <a:r>
                <a:rPr lang="ar-SA" sz="2800" dirty="0">
                  <a:solidFill>
                    <a:schemeClr val="bg1"/>
                  </a:solidFill>
                  <a:latin typeface="Sakkal Majalla" panose="02000000000000000000" pitchFamily="2" charset="-78"/>
                  <a:cs typeface="Sakkal Majalla" panose="02000000000000000000" pitchFamily="2" charset="-78"/>
                </a:rPr>
                <a:t>۟ فَإِنَّ </a:t>
              </a:r>
              <a:r>
                <a:rPr lang="ar-SA" sz="2800" dirty="0">
                  <a:solidFill>
                    <a:schemeClr val="tx1"/>
                  </a:solidFill>
                  <a:latin typeface="Sakkal Majalla" panose="02000000000000000000" pitchFamily="2" charset="-78"/>
                  <a:cs typeface="Sakkal Majalla" panose="02000000000000000000" pitchFamily="2" charset="-78"/>
                </a:rPr>
                <a:t>لِلَّهِ مَا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ٱلسَّمَـٰوَ</a:t>
              </a:r>
              <a:r>
                <a:rPr lang="ar-SA" sz="2800" dirty="0">
                  <a:solidFill>
                    <a:schemeClr val="tx1"/>
                  </a:solidFill>
                  <a:latin typeface="Sakkal Majalla" panose="02000000000000000000" pitchFamily="2" charset="-78"/>
                  <a:cs typeface="Sakkal Majalla" panose="02000000000000000000" pitchFamily="2" charset="-78"/>
                </a:rPr>
                <a:t> اتِ </a:t>
              </a:r>
              <a:r>
                <a:rPr lang="ar-SA" sz="2800" dirty="0" err="1">
                  <a:solidFill>
                    <a:schemeClr val="tx1"/>
                  </a:solidFill>
                  <a:latin typeface="Sakkal Majalla" panose="02000000000000000000" pitchFamily="2" charset="-78"/>
                  <a:cs typeface="Sakkal Majalla" panose="02000000000000000000" pitchFamily="2" charset="-78"/>
                </a:rPr>
                <a:t>وَٱلۡأَرۡضِۚ</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solidFill>
                    <a:schemeClr val="bg1"/>
                  </a:solidFill>
                  <a:latin typeface="Sakkal Majalla" panose="02000000000000000000" pitchFamily="2" charset="-78"/>
                  <a:cs typeface="Sakkal Majalla" panose="02000000000000000000" pitchFamily="2" charset="-78"/>
                </a:rPr>
                <a:t>وَكَانَ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عَلِیمًا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حَكِیمࣰا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550642" y="3184546"/>
              <a:ext cx="301896" cy="8618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52135" y="3880929"/>
            <a:ext cx="8711967" cy="2315096"/>
            <a:chOff x="134938" y="2699773"/>
            <a:chExt cx="8711967" cy="2315096"/>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772378" y="3857321"/>
              <a:ext cx="475930" cy="37572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134938" y="4002214"/>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النساء 171</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248308" y="2699773"/>
              <a:ext cx="6296701" cy="2315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یَـٰۤأَهۡلَ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ٱلۡكِتَـٰبِ</a:t>
              </a:r>
              <a:r>
                <a:rPr lang="ar-SA" sz="2800" dirty="0">
                  <a:solidFill>
                    <a:schemeClr val="bg1"/>
                  </a:solidFill>
                  <a:latin typeface="Sakkal Majalla" panose="02000000000000000000" pitchFamily="2" charset="-78"/>
                  <a:cs typeface="Sakkal Majalla" panose="02000000000000000000" pitchFamily="2" charset="-78"/>
                </a:rPr>
                <a:t> لَا </a:t>
              </a:r>
              <a:r>
                <a:rPr lang="ar-SA" sz="2800" dirty="0" err="1">
                  <a:solidFill>
                    <a:schemeClr val="bg1"/>
                  </a:solidFill>
                  <a:latin typeface="Sakkal Majalla" panose="02000000000000000000" pitchFamily="2" charset="-78"/>
                  <a:cs typeface="Sakkal Majalla" panose="02000000000000000000" pitchFamily="2" charset="-78"/>
                </a:rPr>
                <a:t>تَغۡلُوا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دِینِكُمۡ</a:t>
              </a:r>
              <a:r>
                <a:rPr lang="ar-SA" sz="2800" dirty="0">
                  <a:solidFill>
                    <a:schemeClr val="bg1"/>
                  </a:solidFill>
                  <a:latin typeface="Sakkal Majalla" panose="02000000000000000000" pitchFamily="2" charset="-78"/>
                  <a:cs typeface="Sakkal Majalla" panose="02000000000000000000" pitchFamily="2" charset="-78"/>
                </a:rPr>
                <a:t> وَلَا تَقُولُوا۟ عَلَى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إِلَّا </a:t>
              </a:r>
              <a:r>
                <a:rPr lang="ar-SA" sz="2800" dirty="0" err="1">
                  <a:solidFill>
                    <a:schemeClr val="bg1"/>
                  </a:solidFill>
                  <a:latin typeface="Sakkal Majalla" panose="02000000000000000000" pitchFamily="2" charset="-78"/>
                  <a:cs typeface="Sakkal Majalla" panose="02000000000000000000" pitchFamily="2" charset="-78"/>
                </a:rPr>
                <a:t>ٱلۡحَقَّۚ</a:t>
              </a:r>
              <a:r>
                <a:rPr lang="ar-SA" sz="2800" dirty="0">
                  <a:solidFill>
                    <a:schemeClr val="bg1"/>
                  </a:solidFill>
                  <a:latin typeface="Sakkal Majalla" panose="02000000000000000000" pitchFamily="2" charset="-78"/>
                  <a:cs typeface="Sakkal Majalla" panose="02000000000000000000" pitchFamily="2" charset="-78"/>
                </a:rPr>
                <a:t> إِنَّمَا </a:t>
              </a:r>
              <a:r>
                <a:rPr lang="ar-SA" sz="2800" dirty="0" err="1">
                  <a:solidFill>
                    <a:schemeClr val="bg1"/>
                  </a:solidFill>
                  <a:latin typeface="Sakkal Majalla" panose="02000000000000000000" pitchFamily="2" charset="-78"/>
                  <a:cs typeface="Sakkal Majalla" panose="02000000000000000000" pitchFamily="2" charset="-78"/>
                </a:rPr>
                <a:t>ٱلۡمَسِیحُ</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عِیسَى</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ٱبۡنُ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مَرۡیَمَ</a:t>
              </a:r>
              <a:r>
                <a:rPr lang="ar-SA" sz="2800" dirty="0">
                  <a:solidFill>
                    <a:schemeClr val="bg1"/>
                  </a:solidFill>
                  <a:latin typeface="Sakkal Majalla" panose="02000000000000000000" pitchFamily="2" charset="-78"/>
                  <a:cs typeface="Sakkal Majalla" panose="02000000000000000000" pitchFamily="2" charset="-78"/>
                </a:rPr>
                <a:t> رَسُولُ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وَكَلِمَتُهُۥۤ</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أَلۡقَىٰهَاۤ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إِلَىٰ</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مَرۡیَمَ</a:t>
              </a:r>
              <a:r>
                <a:rPr lang="ar-SA" sz="2800" dirty="0">
                  <a:solidFill>
                    <a:schemeClr val="bg1"/>
                  </a:solidFill>
                  <a:latin typeface="Sakkal Majalla" panose="02000000000000000000" pitchFamily="2" charset="-78"/>
                  <a:cs typeface="Sakkal Majalla" panose="02000000000000000000" pitchFamily="2" charset="-78"/>
                </a:rPr>
                <a:t> وَرُوحࣱ </a:t>
              </a:r>
              <a:r>
                <a:rPr lang="ar-SA" sz="2800" dirty="0" err="1">
                  <a:solidFill>
                    <a:schemeClr val="bg1"/>
                  </a:solidFill>
                  <a:latin typeface="Sakkal Majalla" panose="02000000000000000000" pitchFamily="2" charset="-78"/>
                  <a:cs typeface="Sakkal Majalla" panose="02000000000000000000" pitchFamily="2" charset="-78"/>
                </a:rPr>
                <a:t>مِّنۡهُۖ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فَـَٔامِنُوا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وَرُسُلِهِۦۖ</a:t>
              </a:r>
              <a:r>
                <a:rPr lang="ar-SA" sz="2800" dirty="0">
                  <a:solidFill>
                    <a:schemeClr val="bg1"/>
                  </a:solidFill>
                  <a:latin typeface="Sakkal Majalla" panose="02000000000000000000" pitchFamily="2" charset="-78"/>
                  <a:cs typeface="Sakkal Majalla" panose="02000000000000000000" pitchFamily="2" charset="-78"/>
                </a:rPr>
                <a:t> وَلَا تَقُولُوا۟ </a:t>
              </a:r>
              <a:r>
                <a:rPr lang="ar-SA" sz="2800" dirty="0" err="1">
                  <a:solidFill>
                    <a:schemeClr val="bg1"/>
                  </a:solidFill>
                  <a:latin typeface="Sakkal Majalla" panose="02000000000000000000" pitchFamily="2" charset="-78"/>
                  <a:cs typeface="Sakkal Majalla" panose="02000000000000000000" pitchFamily="2" charset="-78"/>
                </a:rPr>
                <a:t>ثَلَـٰثَةٌۚ</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ٱنتَهُوا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خَیۡرࣰا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لَّكُمۡۚ</a:t>
              </a:r>
              <a:r>
                <a:rPr lang="ar-SA" sz="2800" dirty="0">
                  <a:solidFill>
                    <a:schemeClr val="bg1"/>
                  </a:solidFill>
                  <a:latin typeface="Sakkal Majalla" panose="02000000000000000000" pitchFamily="2" charset="-78"/>
                  <a:cs typeface="Sakkal Majalla" panose="02000000000000000000" pitchFamily="2" charset="-78"/>
                </a:rPr>
                <a:t> إِنَّمَا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إِلَـٰه</a:t>
              </a:r>
              <a:r>
                <a:rPr lang="ar-SA" sz="2800" dirty="0">
                  <a:solidFill>
                    <a:schemeClr val="bg1"/>
                  </a:solidFill>
                  <a:latin typeface="Sakkal Majalla" panose="02000000000000000000" pitchFamily="2" charset="-78"/>
                  <a:cs typeface="Sakkal Majalla" panose="02000000000000000000" pitchFamily="2" charset="-78"/>
                </a:rPr>
                <a:t>ࣱ وَ </a:t>
              </a:r>
              <a:r>
                <a:rPr lang="ar-SA" sz="2800" dirty="0" err="1">
                  <a:solidFill>
                    <a:schemeClr val="bg1"/>
                  </a:solidFill>
                  <a:latin typeface="Sakkal Majalla" panose="02000000000000000000" pitchFamily="2" charset="-78"/>
                  <a:cs typeface="Sakkal Majalla" panose="02000000000000000000" pitchFamily="2" charset="-78"/>
                </a:rPr>
                <a:t>اِدࣱۖ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سُبۡحَـٰنَهُۥۤ</a:t>
              </a:r>
              <a:r>
                <a:rPr lang="ar-SA" sz="2800" dirty="0">
                  <a:solidFill>
                    <a:schemeClr val="bg1"/>
                  </a:solidFill>
                  <a:latin typeface="Sakkal Majalla" panose="02000000000000000000" pitchFamily="2" charset="-78"/>
                  <a:cs typeface="Sakkal Majalla" panose="02000000000000000000" pitchFamily="2" charset="-78"/>
                </a:rPr>
                <a:t> أَن </a:t>
              </a:r>
              <a:r>
                <a:rPr lang="ar-SA" sz="2800" dirty="0" err="1">
                  <a:solidFill>
                    <a:schemeClr val="bg1"/>
                  </a:solidFill>
                  <a:latin typeface="Sakkal Majalla" panose="02000000000000000000" pitchFamily="2" charset="-78"/>
                  <a:cs typeface="Sakkal Majalla" panose="02000000000000000000" pitchFamily="2" charset="-78"/>
                </a:rPr>
                <a:t>یَكُونَ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لَهُۥ</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وَلَدࣱۘ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لَّهُۥ</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مَا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ٱلسَّمَـٰوَ</a:t>
              </a:r>
              <a:r>
                <a:rPr lang="ar-SA" sz="2800" dirty="0">
                  <a:solidFill>
                    <a:schemeClr val="tx1"/>
                  </a:solidFill>
                  <a:latin typeface="Sakkal Majalla" panose="02000000000000000000" pitchFamily="2" charset="-78"/>
                  <a:cs typeface="Sakkal Majalla" panose="02000000000000000000" pitchFamily="2" charset="-78"/>
                </a:rPr>
                <a:t> اتِ وَمَا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ٱلۡأَرۡضِۗ</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وَكَفَىٰ</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وَكِیلࣰا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545009" y="2865201"/>
              <a:ext cx="301896" cy="992120"/>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33112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ربط الزيادة بالآية أو السورة الطويلة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3" y="3619500"/>
            <a:ext cx="2380011" cy="8821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فسوف يأتيهم/</a:t>
            </a:r>
            <a:r>
              <a:rPr lang="ar-SA" sz="2800" dirty="0">
                <a:solidFill>
                  <a:schemeClr val="tx1"/>
                </a:solidFill>
                <a:latin typeface="Sakkal Majalla" panose="02000000000000000000" pitchFamily="2" charset="-78"/>
                <a:cs typeface="Sakkal Majalla" panose="02000000000000000000" pitchFamily="2" charset="-78"/>
              </a:rPr>
              <a:t>الأنعام</a:t>
            </a:r>
          </a:p>
          <a:p>
            <a:pPr algn="ctr" rtl="1"/>
            <a:r>
              <a:rPr lang="ar-SA" sz="2800" dirty="0">
                <a:solidFill>
                  <a:schemeClr val="bg1"/>
                </a:solidFill>
                <a:latin typeface="Sakkal Majalla" panose="02000000000000000000" pitchFamily="2" charset="-78"/>
                <a:cs typeface="Sakkal Majalla" panose="02000000000000000000" pitchFamily="2" charset="-78"/>
              </a:rPr>
              <a:t>فسيأتيهم/</a:t>
            </a:r>
            <a:r>
              <a:rPr lang="ar-SA" sz="2800" dirty="0">
                <a:solidFill>
                  <a:schemeClr val="tx1"/>
                </a:solidFill>
                <a:latin typeface="Sakkal Majalla" panose="02000000000000000000" pitchFamily="2" charset="-78"/>
                <a:cs typeface="Sakkal Majalla" panose="02000000000000000000" pitchFamily="2" charset="-78"/>
              </a:rPr>
              <a:t>الشعراء</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204427" y="2667803"/>
            <a:ext cx="8950336" cy="1392770"/>
            <a:chOff x="397133" y="2667804"/>
            <a:chExt cx="8950336" cy="139277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953972" y="3191137"/>
              <a:ext cx="423795" cy="3328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97133" y="3323886"/>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الأنعام5</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77766" y="2667804"/>
              <a:ext cx="6063589" cy="1046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فَقَدۡ</a:t>
              </a:r>
              <a:r>
                <a:rPr lang="ar-SA" sz="2800" dirty="0">
                  <a:solidFill>
                    <a:schemeClr val="bg1"/>
                  </a:solidFill>
                  <a:latin typeface="Sakkal Majalla" panose="02000000000000000000" pitchFamily="2" charset="-78"/>
                  <a:cs typeface="Sakkal Majalla" panose="02000000000000000000" pitchFamily="2" charset="-78"/>
                </a:rPr>
                <a:t> كَذَّبُوا۟ </a:t>
              </a:r>
              <a:r>
                <a:rPr lang="ar-SA" sz="2800" dirty="0" err="1">
                  <a:solidFill>
                    <a:schemeClr val="bg1"/>
                  </a:solidFill>
                  <a:latin typeface="Sakkal Majalla" panose="02000000000000000000" pitchFamily="2" charset="-78"/>
                  <a:cs typeface="Sakkal Majalla" panose="02000000000000000000" pitchFamily="2" charset="-78"/>
                </a:rPr>
                <a:t>بِٱلۡحَقِّ</a:t>
              </a:r>
              <a:r>
                <a:rPr lang="ar-SA" sz="2800" dirty="0">
                  <a:solidFill>
                    <a:schemeClr val="bg1"/>
                  </a:solidFill>
                  <a:latin typeface="Sakkal Majalla" panose="02000000000000000000" pitchFamily="2" charset="-78"/>
                  <a:cs typeface="Sakkal Majalla" panose="02000000000000000000" pitchFamily="2" charset="-78"/>
                </a:rPr>
                <a:t> لَمَّا </a:t>
              </a:r>
              <a:r>
                <a:rPr lang="ar-SA" sz="2800" dirty="0" err="1">
                  <a:solidFill>
                    <a:schemeClr val="bg1"/>
                  </a:solidFill>
                  <a:latin typeface="Sakkal Majalla" panose="02000000000000000000" pitchFamily="2" charset="-78"/>
                  <a:cs typeface="Sakkal Majalla" panose="02000000000000000000" pitchFamily="2" charset="-78"/>
                </a:rPr>
                <a:t>جَاۤءَهُمۡ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فَسَوۡفَ</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یَأۡتِیهِمۡ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أَنۢبَـٰۤؤُا</a:t>
              </a:r>
              <a:r>
                <a:rPr lang="ar-SA" sz="2800" dirty="0">
                  <a:solidFill>
                    <a:schemeClr val="bg1"/>
                  </a:solidFill>
                  <a:latin typeface="Sakkal Majalla" panose="02000000000000000000" pitchFamily="2" charset="-78"/>
                  <a:cs typeface="Sakkal Majalla" panose="02000000000000000000" pitchFamily="2" charset="-78"/>
                </a:rPr>
                <a:t>۟ مَا كَانُوا۟ </a:t>
              </a:r>
              <a:r>
                <a:rPr lang="ar-SA" sz="2800" dirty="0" err="1">
                  <a:solidFill>
                    <a:schemeClr val="bg1"/>
                  </a:solidFill>
                  <a:latin typeface="Sakkal Majalla" panose="02000000000000000000" pitchFamily="2" charset="-78"/>
                  <a:cs typeface="Sakkal Majalla" panose="02000000000000000000" pitchFamily="2" charset="-78"/>
                </a:rPr>
                <a:t>بِهِۦ</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یَسۡتَهۡزِءُونَ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441355" y="3191138"/>
              <a:ext cx="906114" cy="8694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123825" y="4060573"/>
            <a:ext cx="9030938" cy="1565031"/>
            <a:chOff x="310898" y="2879417"/>
            <a:chExt cx="9030938" cy="1565031"/>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948338" y="3867512"/>
              <a:ext cx="423796"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10898" y="3982783"/>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الشعراء 6</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372134" y="3521410"/>
              <a:ext cx="6063588"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فَقَدۡ</a:t>
              </a:r>
              <a:r>
                <a:rPr lang="ar-SA" sz="2800" dirty="0">
                  <a:solidFill>
                    <a:schemeClr val="bg1"/>
                  </a:solidFill>
                  <a:latin typeface="Sakkal Majalla" panose="02000000000000000000" pitchFamily="2" charset="-78"/>
                  <a:cs typeface="Sakkal Majalla" panose="02000000000000000000" pitchFamily="2" charset="-78"/>
                </a:rPr>
                <a:t> كَذَّبُوا۟ </a:t>
              </a:r>
              <a:r>
                <a:rPr lang="ar-SA" sz="2800" dirty="0" err="1">
                  <a:solidFill>
                    <a:schemeClr val="tx1"/>
                  </a:solidFill>
                  <a:latin typeface="Sakkal Majalla" panose="02000000000000000000" pitchFamily="2" charset="-78"/>
                  <a:cs typeface="Sakkal Majalla" panose="02000000000000000000" pitchFamily="2" charset="-78"/>
                </a:rPr>
                <a:t>فَسَیَأۡتِیهِم</a:t>
              </a:r>
              <a:r>
                <a:rPr lang="ar-SA" sz="2800" dirty="0" err="1">
                  <a:solidFill>
                    <a:schemeClr val="bg1"/>
                  </a:solidFill>
                  <a:latin typeface="Sakkal Majalla" panose="02000000000000000000" pitchFamily="2" charset="-78"/>
                  <a:cs typeface="Sakkal Majalla" panose="02000000000000000000" pitchFamily="2" charset="-78"/>
                </a:rPr>
                <a:t>ۡ</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أَنۢبَـٰۤؤُا</a:t>
              </a:r>
              <a:r>
                <a:rPr lang="ar-SA" sz="2800" dirty="0">
                  <a:solidFill>
                    <a:schemeClr val="bg1"/>
                  </a:solidFill>
                  <a:latin typeface="Sakkal Majalla" panose="02000000000000000000" pitchFamily="2" charset="-78"/>
                  <a:cs typeface="Sakkal Majalla" panose="02000000000000000000" pitchFamily="2" charset="-78"/>
                </a:rPr>
                <a:t>۟ مَا كَانُوا۟ </a:t>
              </a:r>
              <a:r>
                <a:rPr lang="ar-SA" sz="2800" dirty="0" err="1">
                  <a:solidFill>
                    <a:schemeClr val="bg1"/>
                  </a:solidFill>
                  <a:latin typeface="Sakkal Majalla" panose="02000000000000000000" pitchFamily="2" charset="-78"/>
                  <a:cs typeface="Sakkal Majalla" panose="02000000000000000000" pitchFamily="2" charset="-78"/>
                </a:rPr>
                <a:t>بِهِۦ</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یَسۡتَهۡزِءُونَ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435722" y="2879417"/>
              <a:ext cx="906114" cy="98809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446188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FE9FE-63B9-4AB0-BE47-E92D71E2AA1E}"/>
              </a:ext>
            </a:extLst>
          </p:cNvPr>
          <p:cNvSpPr>
            <a:spLocks noGrp="1"/>
          </p:cNvSpPr>
          <p:nvPr>
            <p:ph type="ctrTitle"/>
          </p:nvPr>
        </p:nvSpPr>
        <p:spPr/>
        <p:txBody>
          <a:bodyPr/>
          <a:lstStyle/>
          <a:p>
            <a:pPr rtl="1"/>
            <a:r>
              <a:rPr lang="ar-SA" dirty="0">
                <a:latin typeface="Sakkal Majalla" panose="02000000000000000000" pitchFamily="2" charset="-78"/>
                <a:cs typeface="Sakkal Majalla" panose="02000000000000000000" pitchFamily="2" charset="-78"/>
              </a:rPr>
              <a:t>الضبط بالتقعيد</a:t>
            </a:r>
            <a:endParaRPr lang="en-US" dirty="0">
              <a:latin typeface="Sakkal Majalla" panose="02000000000000000000" pitchFamily="2" charset="-78"/>
              <a:cs typeface="Sakkal Majalla" panose="02000000000000000000" pitchFamily="2" charset="-78"/>
            </a:endParaRPr>
          </a:p>
        </p:txBody>
      </p:sp>
      <p:sp>
        <p:nvSpPr>
          <p:cNvPr id="3" name="Subtitle 2">
            <a:extLst>
              <a:ext uri="{FF2B5EF4-FFF2-40B4-BE49-F238E27FC236}">
                <a16:creationId xmlns:a16="http://schemas.microsoft.com/office/drawing/2014/main" id="{2882B436-6CA3-441D-B844-FED8F0953421}"/>
              </a:ext>
            </a:extLst>
          </p:cNvPr>
          <p:cNvSpPr>
            <a:spLocks noGrp="1"/>
          </p:cNvSpPr>
          <p:nvPr>
            <p:ph type="subTitle" idx="1"/>
          </p:nvPr>
        </p:nvSpPr>
        <p:spPr/>
        <p:txBody>
          <a:bodyPr>
            <a:normAutofit fontScale="92500" lnSpcReduction="10000"/>
          </a:bodyPr>
          <a:lstStyle/>
          <a:p>
            <a:pPr rtl="1"/>
            <a:r>
              <a:rPr lang="ar-SA" sz="2400" dirty="0">
                <a:latin typeface="Sakkal Majalla" panose="02000000000000000000" pitchFamily="2" charset="-78"/>
                <a:cs typeface="Sakkal Majalla" panose="02000000000000000000" pitchFamily="2" charset="-78"/>
              </a:rPr>
              <a:t>لفضيلة الشيخ : فواز بن سعد بن عبد الرحمن الحنين</a:t>
            </a:r>
          </a:p>
          <a:p>
            <a:pPr rtl="1"/>
            <a:r>
              <a:rPr lang="ar-SA" sz="2400" dirty="0">
                <a:latin typeface="Sakkal Majalla" panose="02000000000000000000" pitchFamily="2" charset="-78"/>
                <a:cs typeface="Sakkal Majalla" panose="02000000000000000000" pitchFamily="2" charset="-78"/>
              </a:rPr>
              <a:t>إشراف :د. كمال راضي كشكو</a:t>
            </a:r>
          </a:p>
          <a:p>
            <a:pPr rtl="1"/>
            <a:r>
              <a:rPr lang="ar-SA" sz="2400" dirty="0">
                <a:latin typeface="Sakkal Majalla" panose="02000000000000000000" pitchFamily="2" charset="-78"/>
                <a:cs typeface="Sakkal Majalla" panose="02000000000000000000" pitchFamily="2" charset="-78"/>
              </a:rPr>
              <a:t>إعداد : م. وائل محمود ساق الله</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1738898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ربط الزيادة بالآية أو السورة الطويلة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3" y="3619500"/>
            <a:ext cx="2380011" cy="8821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يشاقق/</a:t>
            </a:r>
            <a:r>
              <a:rPr lang="ar-SA" sz="2800" dirty="0">
                <a:solidFill>
                  <a:schemeClr val="tx1"/>
                </a:solidFill>
                <a:latin typeface="Sakkal Majalla" panose="02000000000000000000" pitchFamily="2" charset="-78"/>
                <a:cs typeface="Sakkal Majalla" panose="02000000000000000000" pitchFamily="2" charset="-78"/>
              </a:rPr>
              <a:t>الأنفال</a:t>
            </a:r>
          </a:p>
          <a:p>
            <a:pPr algn="ctr" rtl="1"/>
            <a:r>
              <a:rPr lang="ar-SA" sz="2800" dirty="0">
                <a:solidFill>
                  <a:schemeClr val="bg1"/>
                </a:solidFill>
                <a:latin typeface="Sakkal Majalla" panose="02000000000000000000" pitchFamily="2" charset="-78"/>
                <a:cs typeface="Sakkal Majalla" panose="02000000000000000000" pitchFamily="2" charset="-78"/>
              </a:rPr>
              <a:t>يشاقّ/</a:t>
            </a:r>
            <a:r>
              <a:rPr lang="ar-SA" sz="2800" dirty="0">
                <a:solidFill>
                  <a:schemeClr val="tx1"/>
                </a:solidFill>
                <a:latin typeface="Sakkal Majalla" panose="02000000000000000000" pitchFamily="2" charset="-78"/>
                <a:cs typeface="Sakkal Majalla" panose="02000000000000000000" pitchFamily="2" charset="-78"/>
              </a:rPr>
              <a:t>الحشر</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81323" y="2667803"/>
            <a:ext cx="9236087" cy="1392770"/>
            <a:chOff x="111383" y="2667804"/>
            <a:chExt cx="9236087" cy="139277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668222" y="3191137"/>
              <a:ext cx="410815" cy="3950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111383" y="3386156"/>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الأنفال 13</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079036" y="2667804"/>
              <a:ext cx="6857620" cy="1046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ذَ ⁠لِكَ </a:t>
              </a:r>
              <a:r>
                <a:rPr lang="ar-SA" sz="2800" dirty="0" err="1">
                  <a:solidFill>
                    <a:schemeClr val="bg1"/>
                  </a:solidFill>
                  <a:latin typeface="Sakkal Majalla" panose="02000000000000000000" pitchFamily="2" charset="-78"/>
                  <a:cs typeface="Sakkal Majalla" panose="02000000000000000000" pitchFamily="2" charset="-78"/>
                </a:rPr>
                <a:t>بِأَنَّهُمۡ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شَاۤقُّوا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وَرَسُولَهُۥۚ</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وَمَن </a:t>
              </a:r>
              <a:r>
                <a:rPr lang="ar-SA" sz="2800" dirty="0" err="1">
                  <a:solidFill>
                    <a:schemeClr val="tx1"/>
                  </a:solidFill>
                  <a:latin typeface="Sakkal Majalla" panose="02000000000000000000" pitchFamily="2" charset="-78"/>
                  <a:cs typeface="Sakkal Majalla" panose="02000000000000000000" pitchFamily="2" charset="-78"/>
                </a:rPr>
                <a:t>یُشَاقِقِ</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وَرَسُولَهُۥ</a:t>
              </a:r>
              <a:r>
                <a:rPr lang="ar-SA" sz="2800" dirty="0">
                  <a:solidFill>
                    <a:schemeClr val="bg1"/>
                  </a:solidFill>
                  <a:latin typeface="Sakkal Majalla" panose="02000000000000000000" pitchFamily="2" charset="-78"/>
                  <a:cs typeface="Sakkal Majalla" panose="02000000000000000000" pitchFamily="2" charset="-78"/>
                </a:rPr>
                <a:t> فَإِنَّ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شَدِیدُ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ٱلۡعِقَابِ</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936657" y="3191138"/>
              <a:ext cx="410813" cy="8694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161925" y="4060573"/>
            <a:ext cx="9316688" cy="1565031"/>
            <a:chOff x="25148" y="2879417"/>
            <a:chExt cx="9316688" cy="1565031"/>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662589" y="3867512"/>
              <a:ext cx="423795"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25148" y="3982783"/>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الحشر 4</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6383" y="3521410"/>
              <a:ext cx="6844639"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ذَ ⁠لِكَ </a:t>
              </a:r>
              <a:r>
                <a:rPr lang="ar-SA" sz="2800" dirty="0" err="1">
                  <a:solidFill>
                    <a:schemeClr val="bg1"/>
                  </a:solidFill>
                  <a:latin typeface="Sakkal Majalla" panose="02000000000000000000" pitchFamily="2" charset="-78"/>
                  <a:cs typeface="Sakkal Majalla" panose="02000000000000000000" pitchFamily="2" charset="-78"/>
                </a:rPr>
                <a:t>بِأَنَّهُمۡ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شَاۤقُّوا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وَرَسُولَهُۥۖ</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وَمَن </a:t>
              </a:r>
              <a:r>
                <a:rPr lang="ar-SA" sz="2800" dirty="0" err="1">
                  <a:solidFill>
                    <a:schemeClr val="tx1"/>
                  </a:solidFill>
                  <a:latin typeface="Sakkal Majalla" panose="02000000000000000000" pitchFamily="2" charset="-78"/>
                  <a:cs typeface="Sakkal Majalla" panose="02000000000000000000" pitchFamily="2" charset="-78"/>
                </a:rPr>
                <a:t>یُشَاۤقِّ</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فَإِنَّ </a:t>
              </a:r>
              <a:r>
                <a:rPr lang="ar-SA" sz="2800" dirty="0" err="1">
                  <a:solidFill>
                    <a:schemeClr val="bg1"/>
                  </a:solidFill>
                  <a:latin typeface="Sakkal Majalla" panose="02000000000000000000" pitchFamily="2" charset="-78"/>
                  <a:cs typeface="Sakkal Majalla" panose="02000000000000000000" pitchFamily="2" charset="-78"/>
                </a:rPr>
                <a:t>ٱللَّهَ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شَدِیدُ</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ٱلۡعِقَابِ</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931022" y="2879417"/>
              <a:ext cx="410814" cy="98809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5411185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ربط الزيادة بالآية أو السورة الطويلة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05900" y="3463421"/>
            <a:ext cx="2400300" cy="119430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خزائن رحمة ربك/</a:t>
            </a:r>
            <a:r>
              <a:rPr lang="ar-SA" sz="2800" dirty="0">
                <a:solidFill>
                  <a:schemeClr val="tx1"/>
                </a:solidFill>
                <a:latin typeface="Sakkal Majalla" panose="02000000000000000000" pitchFamily="2" charset="-78"/>
                <a:cs typeface="Sakkal Majalla" panose="02000000000000000000" pitchFamily="2" charset="-78"/>
              </a:rPr>
              <a:t>ص</a:t>
            </a:r>
          </a:p>
          <a:p>
            <a:pPr algn="ctr" rtl="1"/>
            <a:r>
              <a:rPr lang="ar-SA" sz="2800" dirty="0">
                <a:solidFill>
                  <a:schemeClr val="bg1"/>
                </a:solidFill>
                <a:latin typeface="Sakkal Majalla" panose="02000000000000000000" pitchFamily="2" charset="-78"/>
                <a:cs typeface="Sakkal Majalla" panose="02000000000000000000" pitchFamily="2" charset="-78"/>
              </a:rPr>
              <a:t>خزائن ربك/ </a:t>
            </a:r>
            <a:r>
              <a:rPr lang="ar-SA" sz="2800" dirty="0">
                <a:solidFill>
                  <a:schemeClr val="tx1"/>
                </a:solidFill>
                <a:latin typeface="Sakkal Majalla" panose="02000000000000000000" pitchFamily="2" charset="-78"/>
                <a:cs typeface="Sakkal Majalla" panose="02000000000000000000" pitchFamily="2" charset="-78"/>
              </a:rPr>
              <a:t>الطور</a:t>
            </a: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392176" y="2807939"/>
            <a:ext cx="8713724" cy="1252635"/>
            <a:chOff x="584882" y="2807940"/>
            <a:chExt cx="8713724" cy="125263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41720" y="3171520"/>
              <a:ext cx="423796" cy="3328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4882" y="3304269"/>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ص 9</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565516" y="2807940"/>
              <a:ext cx="5717894" cy="7271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أَمۡ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عِندَهُمۡ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خَزَاۤىِٕنُ</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رَحۡمَةِ</a:t>
              </a:r>
              <a:r>
                <a:rPr lang="ar-SA" sz="2800" dirty="0">
                  <a:solidFill>
                    <a:schemeClr val="tx1"/>
                  </a:solidFill>
                  <a:latin typeface="Sakkal Majalla" panose="02000000000000000000" pitchFamily="2" charset="-78"/>
                  <a:cs typeface="Sakkal Majalla" panose="02000000000000000000" pitchFamily="2" charset="-78"/>
                </a:rPr>
                <a:t> رَبِّكَ</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ٱلۡعَزِیزِ</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ٱلۡوَهَّابِ</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3410" y="3171522"/>
              <a:ext cx="1015196" cy="88905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11573" y="4060573"/>
            <a:ext cx="8794328" cy="1428059"/>
            <a:chOff x="498646" y="2879417"/>
            <a:chExt cx="8794328" cy="1428059"/>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36086" y="3730540"/>
              <a:ext cx="423796"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498646"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الطور 37</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559882" y="3384438"/>
              <a:ext cx="5717894"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أَمۡ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عِندَهُمۡ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خَزَاۤىِٕنُ</a:t>
              </a:r>
              <a:r>
                <a:rPr lang="ar-SA" sz="2800" dirty="0">
                  <a:solidFill>
                    <a:schemeClr val="tx1"/>
                  </a:solidFill>
                  <a:latin typeface="Sakkal Majalla" panose="02000000000000000000" pitchFamily="2" charset="-78"/>
                  <a:cs typeface="Sakkal Majalla" panose="02000000000000000000" pitchFamily="2" charset="-78"/>
                </a:rPr>
                <a:t> رَبِّكَ </a:t>
              </a:r>
              <a:r>
                <a:rPr lang="ar-SA" sz="2800" dirty="0" err="1">
                  <a:solidFill>
                    <a:schemeClr val="bg1"/>
                  </a:solidFill>
                  <a:latin typeface="Sakkal Majalla" panose="02000000000000000000" pitchFamily="2" charset="-78"/>
                  <a:cs typeface="Sakkal Majalla" panose="02000000000000000000" pitchFamily="2" charset="-78"/>
                </a:rPr>
                <a:t>أَمۡ</a:t>
              </a:r>
              <a:r>
                <a:rPr lang="ar-SA" sz="2800" dirty="0">
                  <a:solidFill>
                    <a:schemeClr val="bg1"/>
                  </a:solidFill>
                  <a:latin typeface="Sakkal Majalla" panose="02000000000000000000" pitchFamily="2" charset="-78"/>
                  <a:cs typeface="Sakkal Majalla" panose="02000000000000000000" pitchFamily="2" charset="-78"/>
                </a:rPr>
                <a:t> هُمُ </a:t>
              </a:r>
              <a:r>
                <a:rPr lang="ar-SA" sz="2800" dirty="0" err="1">
                  <a:solidFill>
                    <a:schemeClr val="bg1"/>
                  </a:solidFill>
                  <a:latin typeface="Sakkal Majalla" panose="02000000000000000000" pitchFamily="2" charset="-78"/>
                  <a:cs typeface="Sakkal Majalla" panose="02000000000000000000" pitchFamily="2" charset="-78"/>
                </a:rPr>
                <a:t>ٱلۡمُصَۣیۡطِرُونَ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277777" y="2879417"/>
              <a:ext cx="1015197" cy="85112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037003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ربط الزيادة بالآية أو السورة الطويلة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382125" y="3890098"/>
            <a:ext cx="1903222"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فلا إثم عليه</a:t>
            </a:r>
            <a:endParaRPr lang="en-US" sz="2800" dirty="0">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4" y="2341066"/>
            <a:ext cx="8905282" cy="1843673"/>
            <a:chOff x="476844" y="2341066"/>
            <a:chExt cx="8905282" cy="184367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96963"/>
              <a:ext cx="323438" cy="29834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06447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173</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341066"/>
              <a:ext cx="6043930" cy="13117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إِنَّمَا حَرَّمَ </a:t>
              </a:r>
              <a:r>
                <a:rPr lang="ar-SA" sz="2800" dirty="0" err="1">
                  <a:latin typeface="Sakkal Majalla" panose="02000000000000000000" pitchFamily="2" charset="-78"/>
                  <a:cs typeface="Sakkal Majalla" panose="02000000000000000000" pitchFamily="2" charset="-78"/>
                </a:rPr>
                <a:t>عَلَیۡكُمُ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ٱلۡمَیۡتَةَ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وَٱلدَّمَ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وَلَحۡمَ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ٱلۡخِنزِیرِ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وَمَاۤ</a:t>
              </a:r>
              <a:r>
                <a:rPr lang="ar-SA" sz="2800" dirty="0">
                  <a:latin typeface="Sakkal Majalla" panose="02000000000000000000" pitchFamily="2" charset="-78"/>
                  <a:cs typeface="Sakkal Majalla" panose="02000000000000000000" pitchFamily="2" charset="-78"/>
                </a:rPr>
                <a:t> أُهِلَّ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لِغَیۡرِ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فَمَنِ </a:t>
              </a:r>
              <a:r>
                <a:rPr lang="ar-SA" sz="2800" dirty="0" err="1">
                  <a:solidFill>
                    <a:schemeClr val="tx1"/>
                  </a:solidFill>
                  <a:latin typeface="Sakkal Majalla" panose="02000000000000000000" pitchFamily="2" charset="-78"/>
                  <a:cs typeface="Sakkal Majalla" panose="02000000000000000000" pitchFamily="2" charset="-78"/>
                </a:rPr>
                <a:t>ٱضۡطُرَّ</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غَیۡرَ</a:t>
              </a:r>
              <a:r>
                <a:rPr lang="ar-SA" sz="2800" dirty="0">
                  <a:solidFill>
                    <a:schemeClr val="tx1"/>
                  </a:solidFill>
                  <a:latin typeface="Sakkal Majalla" panose="02000000000000000000" pitchFamily="2" charset="-78"/>
                  <a:cs typeface="Sakkal Majalla" panose="02000000000000000000" pitchFamily="2" charset="-78"/>
                </a:rPr>
                <a:t> بَاغࣲ وَلَا عَادࣲ </a:t>
              </a:r>
              <a:r>
                <a:rPr lang="ar-SA" sz="2800" dirty="0" err="1">
                  <a:solidFill>
                    <a:schemeClr val="tx1"/>
                  </a:solidFill>
                  <a:latin typeface="Sakkal Majalla" panose="02000000000000000000" pitchFamily="2" charset="-78"/>
                  <a:cs typeface="Sakkal Majalla" panose="02000000000000000000" pitchFamily="2" charset="-78"/>
                </a:rPr>
                <a:t>فَلَاۤ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إِثۡمَ</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غَفُورࣱ </a:t>
              </a:r>
              <a:r>
                <a:rPr lang="ar-SA" sz="2800" dirty="0" err="1">
                  <a:latin typeface="Sakkal Majalla" panose="02000000000000000000" pitchFamily="2" charset="-78"/>
                  <a:cs typeface="Sakkal Majalla" panose="02000000000000000000" pitchFamily="2" charset="-78"/>
                </a:rPr>
                <a:t>رَّحِیمٌ</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401051" y="2996964"/>
              <a:ext cx="981075" cy="118777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96238" y="3883691"/>
            <a:ext cx="8985888" cy="788026"/>
            <a:chOff x="396238" y="3652900"/>
            <a:chExt cx="8985888" cy="788026"/>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8" y="3953948"/>
              <a:ext cx="374144" cy="2561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38" y="397926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الأنعام 145</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2" y="3652900"/>
              <a:ext cx="6043930" cy="602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فمَنِ </a:t>
              </a:r>
              <a:r>
                <a:rPr lang="ar-SA" sz="2800" dirty="0" err="1">
                  <a:solidFill>
                    <a:schemeClr val="tx1"/>
                  </a:solidFill>
                  <a:latin typeface="Sakkal Majalla" panose="02000000000000000000" pitchFamily="2" charset="-78"/>
                  <a:cs typeface="Sakkal Majalla" panose="02000000000000000000" pitchFamily="2" charset="-78"/>
                </a:rPr>
                <a:t>ٱضۡطُرَّ</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غَیۡرَ</a:t>
              </a:r>
              <a:r>
                <a:rPr lang="ar-SA" sz="2800" dirty="0">
                  <a:solidFill>
                    <a:schemeClr val="tx1"/>
                  </a:solidFill>
                  <a:latin typeface="Sakkal Majalla" panose="02000000000000000000" pitchFamily="2" charset="-78"/>
                  <a:cs typeface="Sakkal Majalla" panose="02000000000000000000" pitchFamily="2" charset="-78"/>
                </a:rPr>
                <a:t> بَاغࣲ وَلَا عَادࣲ </a:t>
              </a:r>
              <a:r>
                <a:rPr lang="ar-SA" sz="2800" dirty="0">
                  <a:latin typeface="Sakkal Majalla" panose="02000000000000000000" pitchFamily="2" charset="-78"/>
                  <a:cs typeface="Sakkal Majalla" panose="02000000000000000000" pitchFamily="2" charset="-78"/>
                </a:rPr>
                <a:t>فَإِنَّ رَبَّكَ غَفُورࣱ </a:t>
              </a:r>
              <a:r>
                <a:rPr lang="ar-SA" sz="2800" dirty="0" err="1">
                  <a:latin typeface="Sakkal Majalla" panose="02000000000000000000" pitchFamily="2" charset="-78"/>
                  <a:cs typeface="Sakkal Majalla" panose="02000000000000000000" pitchFamily="2" charset="-78"/>
                </a:rPr>
                <a:t>رَّحِیم</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451753" y="3953946"/>
              <a:ext cx="930373"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738"/>
            <a:ext cx="8985886" cy="1804180"/>
            <a:chOff x="476843" y="3351961"/>
            <a:chExt cx="8985886" cy="1804180"/>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النحل 115</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612453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 فَمَنِ </a:t>
              </a:r>
              <a:r>
                <a:rPr lang="ar-SA" sz="2800" dirty="0" err="1">
                  <a:solidFill>
                    <a:schemeClr val="tx1"/>
                  </a:solidFill>
                  <a:latin typeface="Sakkal Majalla" panose="02000000000000000000" pitchFamily="2" charset="-78"/>
                  <a:cs typeface="Sakkal Majalla" panose="02000000000000000000" pitchFamily="2" charset="-78"/>
                </a:rPr>
                <a:t>ٱضۡطُرَّ</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غَیۡرَ</a:t>
              </a:r>
              <a:r>
                <a:rPr lang="ar-SA" sz="2800" dirty="0">
                  <a:solidFill>
                    <a:schemeClr val="tx1"/>
                  </a:solidFill>
                  <a:latin typeface="Sakkal Majalla" panose="02000000000000000000" pitchFamily="2" charset="-78"/>
                  <a:cs typeface="Sakkal Majalla" panose="02000000000000000000" pitchFamily="2" charset="-78"/>
                </a:rPr>
                <a:t> بَاغࣲ وَلَا عَادࣲ </a:t>
              </a:r>
              <a:r>
                <a:rPr lang="ar-SA" sz="2800" dirty="0">
                  <a:latin typeface="Sakkal Majalla" panose="02000000000000000000" pitchFamily="2" charset="-78"/>
                  <a:cs typeface="Sakkal Majalla" panose="02000000000000000000" pitchFamily="2" charset="-78"/>
                </a:rPr>
                <a:t>فَإِنَّ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غَفُورࣱ </a:t>
              </a:r>
              <a:r>
                <a:rPr lang="ar-SA" sz="2800" dirty="0" err="1">
                  <a:latin typeface="Sakkal Majalla" panose="02000000000000000000" pitchFamily="2" charset="-78"/>
                  <a:cs typeface="Sakkal Majalla" panose="02000000000000000000" pitchFamily="2" charset="-78"/>
                </a:rPr>
                <a:t>رَّحِیم</a:t>
              </a:r>
              <a:r>
                <a:rPr lang="ar-SA"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8532356" y="3351961"/>
              <a:ext cx="930373" cy="13065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8766109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ربط الزيادة بالآية أو السورة الطويلة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006881" y="3765933"/>
            <a:ext cx="2431140"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واخشوني /واخشون</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392176" y="2807939"/>
            <a:ext cx="8614706" cy="1252635"/>
            <a:chOff x="584882" y="2807940"/>
            <a:chExt cx="8614706" cy="125263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41720" y="3171520"/>
              <a:ext cx="423796" cy="3328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4882" y="3304269"/>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البقرة 150</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565516" y="2807940"/>
              <a:ext cx="5717894" cy="7271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فَلَا </a:t>
              </a:r>
              <a:r>
                <a:rPr lang="ar-SA" sz="2800" dirty="0" err="1">
                  <a:solidFill>
                    <a:schemeClr val="bg1"/>
                  </a:solidFill>
                  <a:latin typeface="Sakkal Majalla" panose="02000000000000000000" pitchFamily="2" charset="-78"/>
                  <a:cs typeface="Sakkal Majalla" panose="02000000000000000000" pitchFamily="2" charset="-78"/>
                </a:rPr>
                <a:t>تَخۡشَوۡهُمۡ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وَٱخۡشَوۡنِی</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3411" y="3171522"/>
              <a:ext cx="916177" cy="88905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11573" y="4060573"/>
            <a:ext cx="8695308" cy="1428059"/>
            <a:chOff x="498646" y="2879417"/>
            <a:chExt cx="8695308" cy="1428059"/>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36086" y="3730540"/>
              <a:ext cx="423796"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498646"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المائدة 3</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559882" y="3384438"/>
              <a:ext cx="5717894"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فَلَا </a:t>
              </a:r>
              <a:r>
                <a:rPr lang="ar-SA" sz="2800" dirty="0" err="1">
                  <a:solidFill>
                    <a:schemeClr val="bg1"/>
                  </a:solidFill>
                  <a:latin typeface="Sakkal Majalla" panose="02000000000000000000" pitchFamily="2" charset="-78"/>
                  <a:cs typeface="Sakkal Majalla" panose="02000000000000000000" pitchFamily="2" charset="-78"/>
                </a:rPr>
                <a:t>تَخۡشَوۡهُمۡ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وَٱخۡشَوۡنِۚ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277776" y="2879417"/>
              <a:ext cx="916178" cy="85112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9682921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الخامسة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هذه من أمهات القواعد ومهمات الضوابط، بل هي لب المتشابه ومَن تدبر كثيرًا من آيات المتشابهة  وجد أن الزيادة و النقصان والتقديم والتأخير، والإبدال إنما هو لمعنى مراد ينبغي الوقوف عنده والتأمل له</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الضبط بالتأمل للمعنى في الموضع المتشابه</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303684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5919C-C382-4540-9455-332B98341C75}"/>
              </a:ext>
            </a:extLst>
          </p:cNvPr>
          <p:cNvSpPr>
            <a:spLocks noGrp="1"/>
          </p:cNvSpPr>
          <p:nvPr>
            <p:ph type="title"/>
          </p:nvPr>
        </p:nvSpPr>
        <p:spPr/>
        <p:txBody>
          <a:bodyPr>
            <a:normAutofit/>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AF23B5D4-0069-4D43-B1A1-E91D0BEA5322}"/>
              </a:ext>
            </a:extLst>
          </p:cNvPr>
          <p:cNvSpPr/>
          <p:nvPr/>
        </p:nvSpPr>
        <p:spPr>
          <a:xfrm>
            <a:off x="6096000" y="3476625"/>
            <a:ext cx="3943350" cy="1685927"/>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 وَإِذِ </a:t>
            </a:r>
            <a:r>
              <a:rPr lang="ar-SA" sz="2400" dirty="0" err="1">
                <a:solidFill>
                  <a:schemeClr val="tx1"/>
                </a:solidFill>
                <a:latin typeface="Sakkal Majalla" panose="02000000000000000000" pitchFamily="2" charset="-78"/>
                <a:cs typeface="Sakkal Majalla" panose="02000000000000000000" pitchFamily="2" charset="-78"/>
              </a:rPr>
              <a:t>ٱسۡتَسۡقَىٰ</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مُوسَىٰ</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لِقَوۡمِهِۦ</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فَقُلۡنَا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ٱضۡرِب</a:t>
            </a:r>
            <a:r>
              <a:rPr lang="ar-SA" sz="2400" dirty="0">
                <a:latin typeface="Sakkal Majalla" panose="02000000000000000000" pitchFamily="2" charset="-78"/>
                <a:cs typeface="Sakkal Majalla" panose="02000000000000000000" pitchFamily="2" charset="-78"/>
              </a:rPr>
              <a:t> بِّعَصَاكَ </a:t>
            </a:r>
            <a:r>
              <a:rPr lang="ar-SA" sz="2400" dirty="0" err="1">
                <a:latin typeface="Sakkal Majalla" panose="02000000000000000000" pitchFamily="2" charset="-78"/>
                <a:cs typeface="Sakkal Majalla" panose="02000000000000000000" pitchFamily="2" charset="-78"/>
              </a:rPr>
              <a:t>ٱلۡحَجَرَۖ</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فَٱنفَجَرَتۡ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ٱثۡنَتَا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عَشۡرَةَ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عَیۡنࣰاۖ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قَدۡ</a:t>
            </a:r>
            <a:r>
              <a:rPr lang="ar-SA" sz="2400" dirty="0">
                <a:latin typeface="Sakkal Majalla" panose="02000000000000000000" pitchFamily="2" charset="-78"/>
                <a:cs typeface="Sakkal Majalla" panose="02000000000000000000" pitchFamily="2" charset="-78"/>
              </a:rPr>
              <a:t> عَلِمَ كُلُّ أُنَاسࣲ </a:t>
            </a:r>
            <a:r>
              <a:rPr lang="ar-SA" sz="2400" dirty="0" err="1">
                <a:latin typeface="Sakkal Majalla" panose="02000000000000000000" pitchFamily="2" charset="-78"/>
                <a:cs typeface="Sakkal Majalla" panose="02000000000000000000" pitchFamily="2" charset="-78"/>
              </a:rPr>
              <a:t>مَّشۡرَبَهُمۡۖ</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كُلُوا۟ </a:t>
            </a:r>
            <a:r>
              <a:rPr lang="ar-SA" sz="2400" dirty="0" err="1">
                <a:solidFill>
                  <a:schemeClr val="tx1"/>
                </a:solidFill>
                <a:latin typeface="Sakkal Majalla" panose="02000000000000000000" pitchFamily="2" charset="-78"/>
                <a:cs typeface="Sakkal Majalla" panose="02000000000000000000" pitchFamily="2" charset="-78"/>
              </a:rPr>
              <a:t>وَٱشۡرَبُوا</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مِن </a:t>
            </a:r>
            <a:r>
              <a:rPr lang="ar-SA" sz="2400" dirty="0" err="1">
                <a:latin typeface="Sakkal Majalla" panose="02000000000000000000" pitchFamily="2" charset="-78"/>
                <a:cs typeface="Sakkal Majalla" panose="02000000000000000000" pitchFamily="2" charset="-78"/>
              </a:rPr>
              <a:t>رِّزۡقِ</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وَلَا </a:t>
            </a:r>
            <a:r>
              <a:rPr lang="ar-SA" sz="2400" dirty="0" err="1">
                <a:latin typeface="Sakkal Majalla" panose="02000000000000000000" pitchFamily="2" charset="-78"/>
                <a:cs typeface="Sakkal Majalla" panose="02000000000000000000" pitchFamily="2" charset="-78"/>
              </a:rPr>
              <a:t>تَعۡثَوۡا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ٱلۡأَرۡضِ</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مُفۡسِدِینَ</a:t>
            </a:r>
            <a:endParaRPr lang="en-US" sz="2400"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29412E22-9530-4FD1-AF70-7B081A260602}"/>
              </a:ext>
            </a:extLst>
          </p:cNvPr>
          <p:cNvGrpSpPr/>
          <p:nvPr/>
        </p:nvGrpSpPr>
        <p:grpSpPr>
          <a:xfrm>
            <a:off x="1440176" y="2538414"/>
            <a:ext cx="4655824" cy="3562350"/>
            <a:chOff x="1440176" y="2538414"/>
            <a:chExt cx="4655824" cy="3562350"/>
          </a:xfrm>
        </p:grpSpPr>
        <p:sp>
          <p:nvSpPr>
            <p:cNvPr id="5" name="Rectangle: Rounded Corners 4">
              <a:extLst>
                <a:ext uri="{FF2B5EF4-FFF2-40B4-BE49-F238E27FC236}">
                  <a16:creationId xmlns:a16="http://schemas.microsoft.com/office/drawing/2014/main" id="{3BFE1F2A-0D6B-4830-951E-9BE8A9E76346}"/>
                </a:ext>
              </a:extLst>
            </p:cNvPr>
            <p:cNvSpPr/>
            <p:nvPr/>
          </p:nvSpPr>
          <p:spPr>
            <a:xfrm flipH="1">
              <a:off x="3789048" y="2538414"/>
              <a:ext cx="1251586" cy="47625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البقرة 60</a:t>
              </a:r>
              <a:endParaRPr lang="en-US" sz="2400"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EF2778D-36A4-46A7-B91A-5BF4721FB7FE}"/>
                </a:ext>
              </a:extLst>
            </p:cNvPr>
            <p:cNvSpPr/>
            <p:nvPr/>
          </p:nvSpPr>
          <p:spPr>
            <a:xfrm flipH="1">
              <a:off x="2286002" y="3124201"/>
              <a:ext cx="2754632" cy="4762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المستسقي </a:t>
              </a:r>
              <a:r>
                <a:rPr lang="ar-EG" sz="2400" dirty="0">
                  <a:solidFill>
                    <a:schemeClr val="tx1"/>
                  </a:solidFill>
                  <a:latin typeface="Sakkal Majalla" panose="02000000000000000000" pitchFamily="2" charset="-78"/>
                  <a:cs typeface="Sakkal Majalla" panose="02000000000000000000" pitchFamily="2" charset="-78"/>
                </a:rPr>
                <a:t>موسى</a:t>
              </a:r>
              <a:r>
                <a:rPr lang="ar-EG" sz="2400" dirty="0">
                  <a:latin typeface="Sakkal Majalla" panose="02000000000000000000" pitchFamily="2" charset="-78"/>
                  <a:cs typeface="Sakkal Majalla" panose="02000000000000000000" pitchFamily="2" charset="-78"/>
                </a:rPr>
                <a:t> عليه السلام</a:t>
              </a:r>
              <a:endParaRPr lang="en-US" sz="2400" dirty="0">
                <a:latin typeface="Sakkal Majalla" panose="02000000000000000000" pitchFamily="2" charset="-78"/>
                <a:cs typeface="Sakkal Majalla" panose="02000000000000000000" pitchFamily="2" charset="-78"/>
              </a:endParaRPr>
            </a:p>
          </p:txBody>
        </p:sp>
        <p:sp>
          <p:nvSpPr>
            <p:cNvPr id="7" name="Rectangle: Rounded Corners 6">
              <a:extLst>
                <a:ext uri="{FF2B5EF4-FFF2-40B4-BE49-F238E27FC236}">
                  <a16:creationId xmlns:a16="http://schemas.microsoft.com/office/drawing/2014/main" id="{2D56574E-6DC3-4E77-934E-668F1ACA3BFF}"/>
                </a:ext>
              </a:extLst>
            </p:cNvPr>
            <p:cNvSpPr/>
            <p:nvPr/>
          </p:nvSpPr>
          <p:spPr>
            <a:xfrm flipH="1">
              <a:off x="1657350" y="3709988"/>
              <a:ext cx="3383284" cy="121920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موسى عليه السلام أشرف وأكمل ومن ثم فإن </a:t>
              </a:r>
              <a:r>
                <a:rPr lang="ar-EG" sz="2400" dirty="0">
                  <a:solidFill>
                    <a:schemeClr val="tx1"/>
                  </a:solidFill>
                  <a:latin typeface="Sakkal Majalla" panose="02000000000000000000" pitchFamily="2" charset="-78"/>
                  <a:cs typeface="Sakkal Majalla" panose="02000000000000000000" pitchFamily="2" charset="-78"/>
                </a:rPr>
                <a:t>الخصال والمزايا </a:t>
              </a:r>
              <a:r>
                <a:rPr lang="ar-EG" sz="2400" dirty="0">
                  <a:latin typeface="Sakkal Majalla" panose="02000000000000000000" pitchFamily="2" charset="-78"/>
                  <a:cs typeface="Sakkal Majalla" panose="02000000000000000000" pitchFamily="2" charset="-78"/>
                </a:rPr>
                <a:t>التي في حقه </a:t>
              </a:r>
              <a:r>
                <a:rPr lang="ar-EG" sz="2400" dirty="0">
                  <a:solidFill>
                    <a:schemeClr val="tx1"/>
                  </a:solidFill>
                  <a:latin typeface="Sakkal Majalla" panose="02000000000000000000" pitchFamily="2" charset="-78"/>
                  <a:cs typeface="Sakkal Majalla" panose="02000000000000000000" pitchFamily="2" charset="-78"/>
                </a:rPr>
                <a:t>فاقت</a:t>
              </a:r>
              <a:r>
                <a:rPr lang="ar-EG" sz="2400" dirty="0">
                  <a:latin typeface="Sakkal Majalla" panose="02000000000000000000" pitchFamily="2" charset="-78"/>
                  <a:cs typeface="Sakkal Majalla" panose="02000000000000000000" pitchFamily="2" charset="-78"/>
                </a:rPr>
                <a:t> الخصال التي لقومه</a:t>
              </a:r>
              <a:endParaRPr lang="en-US" sz="2400" dirty="0">
                <a:latin typeface="Sakkal Majalla" panose="02000000000000000000" pitchFamily="2" charset="-78"/>
                <a:cs typeface="Sakkal Majalla" panose="02000000000000000000" pitchFamily="2" charset="-78"/>
              </a:endParaRPr>
            </a:p>
          </p:txBody>
        </p:sp>
        <p:sp>
          <p:nvSpPr>
            <p:cNvPr id="8" name="Rectangle: Rounded Corners 7">
              <a:extLst>
                <a:ext uri="{FF2B5EF4-FFF2-40B4-BE49-F238E27FC236}">
                  <a16:creationId xmlns:a16="http://schemas.microsoft.com/office/drawing/2014/main" id="{09A2C305-D578-4D51-BCA2-301BF08DE045}"/>
                </a:ext>
              </a:extLst>
            </p:cNvPr>
            <p:cNvSpPr/>
            <p:nvPr/>
          </p:nvSpPr>
          <p:spPr>
            <a:xfrm flipH="1">
              <a:off x="2245998" y="5038727"/>
              <a:ext cx="2794636" cy="4762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EG" sz="2400" dirty="0">
                  <a:solidFill>
                    <a:schemeClr val="tx1"/>
                  </a:solidFill>
                  <a:latin typeface="Sakkal Majalla" panose="02000000000000000000" pitchFamily="2" charset="-78"/>
                  <a:cs typeface="Sakkal Majalla" panose="02000000000000000000" pitchFamily="2" charset="-78"/>
                </a:rPr>
                <a:t>انفجرت</a:t>
              </a:r>
              <a:r>
                <a:rPr lang="ar-EG" sz="2400" dirty="0">
                  <a:latin typeface="Sakkal Majalla" panose="02000000000000000000" pitchFamily="2" charset="-78"/>
                  <a:cs typeface="Sakkal Majalla" panose="02000000000000000000" pitchFamily="2" charset="-78"/>
                </a:rPr>
                <a:t>: قوة خروج الماء</a:t>
              </a:r>
              <a:endParaRPr lang="en-US" sz="2400" dirty="0">
                <a:latin typeface="Sakkal Majalla" panose="02000000000000000000" pitchFamily="2" charset="-78"/>
                <a:cs typeface="Sakkal Majalla" panose="02000000000000000000" pitchFamily="2" charset="-78"/>
              </a:endParaRPr>
            </a:p>
          </p:txBody>
        </p:sp>
        <p:sp>
          <p:nvSpPr>
            <p:cNvPr id="9" name="Rectangle: Rounded Corners 8">
              <a:extLst>
                <a:ext uri="{FF2B5EF4-FFF2-40B4-BE49-F238E27FC236}">
                  <a16:creationId xmlns:a16="http://schemas.microsoft.com/office/drawing/2014/main" id="{8A9B124A-A46A-4F7D-8AE6-54DB8B36A683}"/>
                </a:ext>
              </a:extLst>
            </p:cNvPr>
            <p:cNvSpPr/>
            <p:nvPr/>
          </p:nvSpPr>
          <p:spPr>
            <a:xfrm flipH="1">
              <a:off x="1440176" y="5624514"/>
              <a:ext cx="3600457" cy="4762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400" dirty="0">
                  <a:solidFill>
                    <a:schemeClr val="tx1"/>
                  </a:solidFill>
                  <a:latin typeface="Sakkal Majalla" panose="02000000000000000000" pitchFamily="2" charset="-78"/>
                  <a:cs typeface="Sakkal Majalla" panose="02000000000000000000" pitchFamily="2" charset="-78"/>
                </a:rPr>
                <a:t>كلوا واشربوا</a:t>
              </a:r>
              <a:r>
                <a:rPr lang="ar-EG" sz="2400" dirty="0">
                  <a:latin typeface="Sakkal Majalla" panose="02000000000000000000" pitchFamily="2" charset="-78"/>
                  <a:cs typeface="Sakkal Majalla" panose="02000000000000000000" pitchFamily="2" charset="-78"/>
                </a:rPr>
                <a:t>: الجمع بين الأكل والشرب</a:t>
              </a:r>
              <a:endParaRPr lang="en-US" sz="2400" dirty="0">
                <a:latin typeface="Sakkal Majalla" panose="02000000000000000000" pitchFamily="2" charset="-78"/>
                <a:cs typeface="Sakkal Majalla" panose="02000000000000000000" pitchFamily="2" charset="-78"/>
              </a:endParaRPr>
            </a:p>
          </p:txBody>
        </p:sp>
        <p:cxnSp>
          <p:nvCxnSpPr>
            <p:cNvPr id="11" name="Connector: Elbow 10">
              <a:extLst>
                <a:ext uri="{FF2B5EF4-FFF2-40B4-BE49-F238E27FC236}">
                  <a16:creationId xmlns:a16="http://schemas.microsoft.com/office/drawing/2014/main" id="{405F0564-820B-49F6-BC68-78D3CBB99385}"/>
                </a:ext>
              </a:extLst>
            </p:cNvPr>
            <p:cNvCxnSpPr>
              <a:stCxn id="5" idx="1"/>
              <a:endCxn id="6" idx="1"/>
            </p:cNvCxnSpPr>
            <p:nvPr/>
          </p:nvCxnSpPr>
          <p:spPr>
            <a:xfrm>
              <a:off x="5040634" y="2776539"/>
              <a:ext cx="12700" cy="585787"/>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3" name="Connector: Elbow 12">
              <a:extLst>
                <a:ext uri="{FF2B5EF4-FFF2-40B4-BE49-F238E27FC236}">
                  <a16:creationId xmlns:a16="http://schemas.microsoft.com/office/drawing/2014/main" id="{C61724AC-1876-4D45-AC19-9FE4CCCF63C3}"/>
                </a:ext>
              </a:extLst>
            </p:cNvPr>
            <p:cNvCxnSpPr>
              <a:stCxn id="6" idx="1"/>
              <a:endCxn id="7" idx="1"/>
            </p:cNvCxnSpPr>
            <p:nvPr/>
          </p:nvCxnSpPr>
          <p:spPr>
            <a:xfrm>
              <a:off x="5040634" y="3362326"/>
              <a:ext cx="12700" cy="95726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5" name="Connector: Elbow 14">
              <a:extLst>
                <a:ext uri="{FF2B5EF4-FFF2-40B4-BE49-F238E27FC236}">
                  <a16:creationId xmlns:a16="http://schemas.microsoft.com/office/drawing/2014/main" id="{AB6D2545-B801-4275-9CC1-9F4A7F03A3C4}"/>
                </a:ext>
              </a:extLst>
            </p:cNvPr>
            <p:cNvCxnSpPr>
              <a:stCxn id="7" idx="1"/>
              <a:endCxn id="8" idx="1"/>
            </p:cNvCxnSpPr>
            <p:nvPr/>
          </p:nvCxnSpPr>
          <p:spPr>
            <a:xfrm>
              <a:off x="5040634" y="4319589"/>
              <a:ext cx="12700" cy="95726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17" name="Connector: Elbow 16">
              <a:extLst>
                <a:ext uri="{FF2B5EF4-FFF2-40B4-BE49-F238E27FC236}">
                  <a16:creationId xmlns:a16="http://schemas.microsoft.com/office/drawing/2014/main" id="{BF0486E2-C036-461B-97E0-909D83197344}"/>
                </a:ext>
              </a:extLst>
            </p:cNvPr>
            <p:cNvCxnSpPr>
              <a:stCxn id="8" idx="1"/>
              <a:endCxn id="9" idx="1"/>
            </p:cNvCxnSpPr>
            <p:nvPr/>
          </p:nvCxnSpPr>
          <p:spPr>
            <a:xfrm flipH="1">
              <a:off x="5040633" y="5276852"/>
              <a:ext cx="1" cy="585787"/>
            </a:xfrm>
            <a:prstGeom prst="bentConnector3">
              <a:avLst>
                <a:gd name="adj1" fmla="val -2286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20" name="Straight Connector 19">
              <a:extLst>
                <a:ext uri="{FF2B5EF4-FFF2-40B4-BE49-F238E27FC236}">
                  <a16:creationId xmlns:a16="http://schemas.microsoft.com/office/drawing/2014/main" id="{2078483C-64C5-4637-BDDD-6B6AFD214A1B}"/>
                </a:ext>
              </a:extLst>
            </p:cNvPr>
            <p:cNvCxnSpPr>
              <a:cxnSpLocks/>
              <a:stCxn id="4" idx="1"/>
              <a:endCxn id="7" idx="1"/>
            </p:cNvCxnSpPr>
            <p:nvPr/>
          </p:nvCxnSpPr>
          <p:spPr>
            <a:xfrm flipH="1">
              <a:off x="5040634" y="4319589"/>
              <a:ext cx="1055366" cy="0"/>
            </a:xfrm>
            <a:prstGeom prst="line">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53" name="Rectangle: Rounded Corners 52">
            <a:extLst>
              <a:ext uri="{FF2B5EF4-FFF2-40B4-BE49-F238E27FC236}">
                <a16:creationId xmlns:a16="http://schemas.microsoft.com/office/drawing/2014/main" id="{C6C7BF66-E249-4A84-B8BE-4A4DACB0467E}"/>
              </a:ext>
            </a:extLst>
          </p:cNvPr>
          <p:cNvSpPr/>
          <p:nvPr/>
        </p:nvSpPr>
        <p:spPr>
          <a:xfrm>
            <a:off x="6096000" y="3124201"/>
            <a:ext cx="3943350" cy="239077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إِذِ </a:t>
            </a:r>
            <a:r>
              <a:rPr lang="ar-SA" sz="2400" dirty="0" err="1">
                <a:solidFill>
                  <a:schemeClr val="tx1"/>
                </a:solidFill>
                <a:latin typeface="Sakkal Majalla" panose="02000000000000000000" pitchFamily="2" charset="-78"/>
                <a:cs typeface="Sakkal Majalla" panose="02000000000000000000" pitchFamily="2" charset="-78"/>
              </a:rPr>
              <a:t>ٱسۡتَسۡقَىٰهُ</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قَوۡمُهُۥۤ</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أَنِ </a:t>
            </a:r>
            <a:r>
              <a:rPr lang="ar-SA" sz="2400" dirty="0" err="1">
                <a:latin typeface="Sakkal Majalla" panose="02000000000000000000" pitchFamily="2" charset="-78"/>
                <a:cs typeface="Sakkal Majalla" panose="02000000000000000000" pitchFamily="2" charset="-78"/>
              </a:rPr>
              <a:t>ٱضۡرِب</a:t>
            </a:r>
            <a:r>
              <a:rPr lang="ar-SA" sz="2400" dirty="0">
                <a:latin typeface="Sakkal Majalla" panose="02000000000000000000" pitchFamily="2" charset="-78"/>
                <a:cs typeface="Sakkal Majalla" panose="02000000000000000000" pitchFamily="2" charset="-78"/>
              </a:rPr>
              <a:t> بِّعَصَاكَ </a:t>
            </a:r>
            <a:r>
              <a:rPr lang="ar-SA" sz="2400" dirty="0" err="1">
                <a:latin typeface="Sakkal Majalla" panose="02000000000000000000" pitchFamily="2" charset="-78"/>
                <a:cs typeface="Sakkal Majalla" panose="02000000000000000000" pitchFamily="2" charset="-78"/>
              </a:rPr>
              <a:t>ٱلۡحَجَرَۖ</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فَٱنۢبَجَسَتۡ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ٱثۡنَتَا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عَشۡرَةَ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عَیۡنࣰاۖ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قَدۡ</a:t>
            </a:r>
            <a:r>
              <a:rPr lang="ar-SA" sz="2400" dirty="0">
                <a:latin typeface="Sakkal Majalla" panose="02000000000000000000" pitchFamily="2" charset="-78"/>
                <a:cs typeface="Sakkal Majalla" panose="02000000000000000000" pitchFamily="2" charset="-78"/>
              </a:rPr>
              <a:t> عَلِمَ كُلُّ أُنَاسࣲ </a:t>
            </a:r>
            <a:r>
              <a:rPr lang="ar-SA" sz="2400" dirty="0" err="1">
                <a:latin typeface="Sakkal Majalla" panose="02000000000000000000" pitchFamily="2" charset="-78"/>
                <a:cs typeface="Sakkal Majalla" panose="02000000000000000000" pitchFamily="2" charset="-78"/>
              </a:rPr>
              <a:t>مَّشۡرَبَهُمۡۚ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وَظَلَّلۡنَا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عَلَیۡهِمُ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ٱلۡغَمَـٰمَ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وَأَنزَلۡنَا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عَلَیۡهِمُ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وَٱلسَّلۡوَىٰۖ</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كُلُوا۟</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طَیِّبَـٰتِ</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مَا</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رَزَقۡنَـٰكُمۡۚ</a:t>
            </a:r>
            <a:r>
              <a:rPr lang="ar-SA" sz="2400" dirty="0">
                <a:latin typeface="Sakkal Majalla" panose="02000000000000000000" pitchFamily="2" charset="-78"/>
                <a:cs typeface="Sakkal Majalla" panose="02000000000000000000" pitchFamily="2" charset="-78"/>
              </a:rPr>
              <a:t> وَمَا ظَلَمُونَا </a:t>
            </a:r>
            <a:r>
              <a:rPr lang="ar-SA" sz="2400" dirty="0" err="1">
                <a:latin typeface="Sakkal Majalla" panose="02000000000000000000" pitchFamily="2" charset="-78"/>
                <a:cs typeface="Sakkal Majalla" panose="02000000000000000000" pitchFamily="2" charset="-78"/>
              </a:rPr>
              <a:t>وَلَـٰكِن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كَانُوۤا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أَنفُسَهُمۡ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یَظۡلِمُونَ</a:t>
            </a:r>
            <a:endParaRPr lang="en-US" sz="2400" dirty="0">
              <a:latin typeface="Sakkal Majalla" panose="02000000000000000000" pitchFamily="2" charset="-78"/>
              <a:cs typeface="Sakkal Majalla" panose="02000000000000000000" pitchFamily="2" charset="-78"/>
            </a:endParaRPr>
          </a:p>
        </p:txBody>
      </p:sp>
      <p:grpSp>
        <p:nvGrpSpPr>
          <p:cNvPr id="54" name="Group 53">
            <a:extLst>
              <a:ext uri="{FF2B5EF4-FFF2-40B4-BE49-F238E27FC236}">
                <a16:creationId xmlns:a16="http://schemas.microsoft.com/office/drawing/2014/main" id="{2914E9D4-0473-4597-835F-3E1A56A18512}"/>
              </a:ext>
            </a:extLst>
          </p:cNvPr>
          <p:cNvGrpSpPr/>
          <p:nvPr/>
        </p:nvGrpSpPr>
        <p:grpSpPr>
          <a:xfrm>
            <a:off x="1158239" y="2538414"/>
            <a:ext cx="4937761" cy="3562350"/>
            <a:chOff x="1158239" y="2538414"/>
            <a:chExt cx="4937761" cy="3562350"/>
          </a:xfrm>
        </p:grpSpPr>
        <p:sp>
          <p:nvSpPr>
            <p:cNvPr id="55" name="Rectangle: Rounded Corners 54">
              <a:extLst>
                <a:ext uri="{FF2B5EF4-FFF2-40B4-BE49-F238E27FC236}">
                  <a16:creationId xmlns:a16="http://schemas.microsoft.com/office/drawing/2014/main" id="{E89FDF3F-8FCA-4292-83E7-12FA27AB4685}"/>
                </a:ext>
              </a:extLst>
            </p:cNvPr>
            <p:cNvSpPr/>
            <p:nvPr/>
          </p:nvSpPr>
          <p:spPr>
            <a:xfrm flipH="1">
              <a:off x="3576320" y="2538414"/>
              <a:ext cx="1464314" cy="476250"/>
            </a:xfrm>
            <a:prstGeom prst="round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الأعراف 160</a:t>
              </a:r>
              <a:endParaRPr lang="en-US" sz="2400" dirty="0">
                <a:latin typeface="Sakkal Majalla" panose="02000000000000000000" pitchFamily="2" charset="-78"/>
                <a:cs typeface="Sakkal Majalla" panose="02000000000000000000" pitchFamily="2" charset="-78"/>
              </a:endParaRPr>
            </a:p>
          </p:txBody>
        </p:sp>
        <p:sp>
          <p:nvSpPr>
            <p:cNvPr id="56" name="Rectangle: Rounded Corners 55">
              <a:extLst>
                <a:ext uri="{FF2B5EF4-FFF2-40B4-BE49-F238E27FC236}">
                  <a16:creationId xmlns:a16="http://schemas.microsoft.com/office/drawing/2014/main" id="{ECBAEC9E-3357-4A3F-8DD7-C73E2D5A26F9}"/>
                </a:ext>
              </a:extLst>
            </p:cNvPr>
            <p:cNvSpPr/>
            <p:nvPr/>
          </p:nvSpPr>
          <p:spPr>
            <a:xfrm flipH="1">
              <a:off x="2286002" y="3124201"/>
              <a:ext cx="2754632" cy="47625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المستسقي </a:t>
              </a:r>
              <a:r>
                <a:rPr lang="ar-EG" sz="2400" dirty="0">
                  <a:solidFill>
                    <a:schemeClr val="tx1"/>
                  </a:solidFill>
                  <a:latin typeface="Sakkal Majalla" panose="02000000000000000000" pitchFamily="2" charset="-78"/>
                  <a:cs typeface="Sakkal Majalla" panose="02000000000000000000" pitchFamily="2" charset="-78"/>
                </a:rPr>
                <a:t>قومه</a:t>
              </a:r>
              <a:endParaRPr lang="en-US" sz="2400" dirty="0">
                <a:latin typeface="Sakkal Majalla" panose="02000000000000000000" pitchFamily="2" charset="-78"/>
                <a:cs typeface="Sakkal Majalla" panose="02000000000000000000" pitchFamily="2" charset="-78"/>
              </a:endParaRPr>
            </a:p>
          </p:txBody>
        </p:sp>
        <p:sp>
          <p:nvSpPr>
            <p:cNvPr id="57" name="Rectangle: Rounded Corners 56">
              <a:extLst>
                <a:ext uri="{FF2B5EF4-FFF2-40B4-BE49-F238E27FC236}">
                  <a16:creationId xmlns:a16="http://schemas.microsoft.com/office/drawing/2014/main" id="{1C284B17-0D66-4779-82CF-A7F3FD8BAE2D}"/>
                </a:ext>
              </a:extLst>
            </p:cNvPr>
            <p:cNvSpPr/>
            <p:nvPr/>
          </p:nvSpPr>
          <p:spPr>
            <a:xfrm flipH="1">
              <a:off x="1657350" y="3709988"/>
              <a:ext cx="3383284" cy="121920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rtl="1"/>
              <a:r>
                <a:rPr lang="ar-EG" sz="2400" dirty="0">
                  <a:solidFill>
                    <a:schemeClr val="tx1"/>
                  </a:solidFill>
                  <a:latin typeface="Sakkal Majalla" panose="02000000000000000000" pitchFamily="2" charset="-78"/>
                  <a:cs typeface="Sakkal Majalla" panose="02000000000000000000" pitchFamily="2" charset="-78"/>
                </a:rPr>
                <a:t>المزايا والخصال </a:t>
              </a:r>
              <a:r>
                <a:rPr lang="ar-EG" sz="2400" dirty="0">
                  <a:latin typeface="Sakkal Majalla" panose="02000000000000000000" pitchFamily="2" charset="-78"/>
                  <a:cs typeface="Sakkal Majalla" panose="02000000000000000000" pitchFamily="2" charset="-78"/>
                </a:rPr>
                <a:t>لقومه </a:t>
              </a:r>
              <a:r>
                <a:rPr lang="ar-EG" sz="2400" dirty="0">
                  <a:solidFill>
                    <a:schemeClr val="tx1"/>
                  </a:solidFill>
                  <a:latin typeface="Sakkal Majalla" panose="02000000000000000000" pitchFamily="2" charset="-78"/>
                  <a:cs typeface="Sakkal Majalla" panose="02000000000000000000" pitchFamily="2" charset="-78"/>
                </a:rPr>
                <a:t>أقل</a:t>
              </a:r>
              <a:r>
                <a:rPr lang="ar-EG" sz="2400" dirty="0">
                  <a:latin typeface="Sakkal Majalla" panose="02000000000000000000" pitchFamily="2" charset="-78"/>
                  <a:cs typeface="Sakkal Majalla" panose="02000000000000000000" pitchFamily="2" charset="-78"/>
                </a:rPr>
                <a:t> من المزايا والخصال التي لموسى عليه السلام</a:t>
              </a:r>
              <a:endParaRPr lang="en-US" sz="2400" dirty="0">
                <a:latin typeface="Sakkal Majalla" panose="02000000000000000000" pitchFamily="2" charset="-78"/>
                <a:cs typeface="Sakkal Majalla" panose="02000000000000000000" pitchFamily="2" charset="-78"/>
              </a:endParaRPr>
            </a:p>
          </p:txBody>
        </p:sp>
        <p:sp>
          <p:nvSpPr>
            <p:cNvPr id="58" name="Rectangle: Rounded Corners 57">
              <a:extLst>
                <a:ext uri="{FF2B5EF4-FFF2-40B4-BE49-F238E27FC236}">
                  <a16:creationId xmlns:a16="http://schemas.microsoft.com/office/drawing/2014/main" id="{F16727C5-8097-416C-839F-05B3A6D95F16}"/>
                </a:ext>
              </a:extLst>
            </p:cNvPr>
            <p:cNvSpPr/>
            <p:nvPr/>
          </p:nvSpPr>
          <p:spPr>
            <a:xfrm flipH="1">
              <a:off x="2245998" y="5038727"/>
              <a:ext cx="2794636" cy="47625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EG" sz="2400" dirty="0">
                  <a:solidFill>
                    <a:schemeClr val="tx1"/>
                  </a:solidFill>
                  <a:latin typeface="Sakkal Majalla" panose="02000000000000000000" pitchFamily="2" charset="-78"/>
                  <a:cs typeface="Sakkal Majalla" panose="02000000000000000000" pitchFamily="2" charset="-78"/>
                </a:rPr>
                <a:t>انبجست</a:t>
              </a:r>
              <a:r>
                <a:rPr lang="ar-EG" sz="2400" dirty="0">
                  <a:latin typeface="Sakkal Majalla" panose="02000000000000000000" pitchFamily="2" charset="-78"/>
                  <a:cs typeface="Sakkal Majalla" panose="02000000000000000000" pitchFamily="2" charset="-78"/>
                </a:rPr>
                <a:t>: أول </a:t>
              </a:r>
              <a:r>
                <a:rPr lang="ar-EG" sz="2400" dirty="0" err="1">
                  <a:latin typeface="Sakkal Majalla" panose="02000000000000000000" pitchFamily="2" charset="-78"/>
                  <a:cs typeface="Sakkal Majalla" panose="02000000000000000000" pitchFamily="2" charset="-78"/>
                </a:rPr>
                <a:t>الإندفاع</a:t>
              </a:r>
              <a:endParaRPr lang="en-US" sz="2400" dirty="0">
                <a:latin typeface="Sakkal Majalla" panose="02000000000000000000" pitchFamily="2" charset="-78"/>
                <a:cs typeface="Sakkal Majalla" panose="02000000000000000000" pitchFamily="2" charset="-78"/>
              </a:endParaRPr>
            </a:p>
          </p:txBody>
        </p:sp>
        <p:sp>
          <p:nvSpPr>
            <p:cNvPr id="59" name="Rectangle: Rounded Corners 58">
              <a:extLst>
                <a:ext uri="{FF2B5EF4-FFF2-40B4-BE49-F238E27FC236}">
                  <a16:creationId xmlns:a16="http://schemas.microsoft.com/office/drawing/2014/main" id="{1A3A1C70-BFF7-45DF-B74E-D3031D76B726}"/>
                </a:ext>
              </a:extLst>
            </p:cNvPr>
            <p:cNvSpPr/>
            <p:nvPr/>
          </p:nvSpPr>
          <p:spPr>
            <a:xfrm flipH="1">
              <a:off x="1158239" y="5624514"/>
              <a:ext cx="3882393" cy="47625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400" dirty="0">
                  <a:solidFill>
                    <a:schemeClr val="tx1"/>
                  </a:solidFill>
                  <a:latin typeface="Sakkal Majalla" panose="02000000000000000000" pitchFamily="2" charset="-78"/>
                  <a:cs typeface="Sakkal Majalla" panose="02000000000000000000" pitchFamily="2" charset="-78"/>
                </a:rPr>
                <a:t>كلوا من طيبات ما رزقناكم</a:t>
              </a:r>
              <a:r>
                <a:rPr lang="ar-EG" sz="2400" dirty="0">
                  <a:latin typeface="Sakkal Majalla" panose="02000000000000000000" pitchFamily="2" charset="-78"/>
                  <a:cs typeface="Sakkal Majalla" panose="02000000000000000000" pitchFamily="2" charset="-78"/>
                </a:rPr>
                <a:t>: الاكتفاء بالأكل</a:t>
              </a:r>
              <a:endParaRPr lang="en-US" sz="2400" dirty="0">
                <a:latin typeface="Sakkal Majalla" panose="02000000000000000000" pitchFamily="2" charset="-78"/>
                <a:cs typeface="Sakkal Majalla" panose="02000000000000000000" pitchFamily="2" charset="-78"/>
              </a:endParaRPr>
            </a:p>
          </p:txBody>
        </p:sp>
        <p:cxnSp>
          <p:nvCxnSpPr>
            <p:cNvPr id="60" name="Connector: Elbow 59">
              <a:extLst>
                <a:ext uri="{FF2B5EF4-FFF2-40B4-BE49-F238E27FC236}">
                  <a16:creationId xmlns:a16="http://schemas.microsoft.com/office/drawing/2014/main" id="{92F33B48-389E-4D28-84C0-FA40A88D34CA}"/>
                </a:ext>
              </a:extLst>
            </p:cNvPr>
            <p:cNvCxnSpPr>
              <a:cxnSpLocks/>
              <a:stCxn id="55" idx="1"/>
              <a:endCxn id="56" idx="1"/>
            </p:cNvCxnSpPr>
            <p:nvPr/>
          </p:nvCxnSpPr>
          <p:spPr>
            <a:xfrm>
              <a:off x="5040634" y="2776539"/>
              <a:ext cx="12700" cy="585787"/>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1" name="Connector: Elbow 60">
              <a:extLst>
                <a:ext uri="{FF2B5EF4-FFF2-40B4-BE49-F238E27FC236}">
                  <a16:creationId xmlns:a16="http://schemas.microsoft.com/office/drawing/2014/main" id="{57C90661-9723-47DC-AB38-D5F8FF988ACA}"/>
                </a:ext>
              </a:extLst>
            </p:cNvPr>
            <p:cNvCxnSpPr>
              <a:stCxn id="56" idx="1"/>
              <a:endCxn id="57" idx="1"/>
            </p:cNvCxnSpPr>
            <p:nvPr/>
          </p:nvCxnSpPr>
          <p:spPr>
            <a:xfrm>
              <a:off x="5040634" y="3362326"/>
              <a:ext cx="12700" cy="95726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2" name="Connector: Elbow 61">
              <a:extLst>
                <a:ext uri="{FF2B5EF4-FFF2-40B4-BE49-F238E27FC236}">
                  <a16:creationId xmlns:a16="http://schemas.microsoft.com/office/drawing/2014/main" id="{A6F7BC79-E179-4DCD-BF63-E56826526B73}"/>
                </a:ext>
              </a:extLst>
            </p:cNvPr>
            <p:cNvCxnSpPr>
              <a:stCxn id="57" idx="1"/>
              <a:endCxn id="58" idx="1"/>
            </p:cNvCxnSpPr>
            <p:nvPr/>
          </p:nvCxnSpPr>
          <p:spPr>
            <a:xfrm>
              <a:off x="5040634" y="4319589"/>
              <a:ext cx="12700" cy="957263"/>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3" name="Connector: Elbow 62">
              <a:extLst>
                <a:ext uri="{FF2B5EF4-FFF2-40B4-BE49-F238E27FC236}">
                  <a16:creationId xmlns:a16="http://schemas.microsoft.com/office/drawing/2014/main" id="{8FA4759B-3861-4328-B6CF-F8FC43F8D733}"/>
                </a:ext>
              </a:extLst>
            </p:cNvPr>
            <p:cNvCxnSpPr>
              <a:cxnSpLocks/>
              <a:stCxn id="58" idx="1"/>
              <a:endCxn id="59" idx="1"/>
            </p:cNvCxnSpPr>
            <p:nvPr/>
          </p:nvCxnSpPr>
          <p:spPr>
            <a:xfrm flipH="1">
              <a:off x="5040632" y="5276852"/>
              <a:ext cx="2" cy="585787"/>
            </a:xfrm>
            <a:prstGeom prst="bentConnector3">
              <a:avLst>
                <a:gd name="adj1" fmla="val -114300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64" name="Straight Connector 63">
              <a:extLst>
                <a:ext uri="{FF2B5EF4-FFF2-40B4-BE49-F238E27FC236}">
                  <a16:creationId xmlns:a16="http://schemas.microsoft.com/office/drawing/2014/main" id="{2C2949FB-7002-413C-9F16-D9B543D6E7F6}"/>
                </a:ext>
              </a:extLst>
            </p:cNvPr>
            <p:cNvCxnSpPr>
              <a:cxnSpLocks/>
              <a:stCxn id="53" idx="1"/>
              <a:endCxn id="57" idx="1"/>
            </p:cNvCxnSpPr>
            <p:nvPr/>
          </p:nvCxnSpPr>
          <p:spPr>
            <a:xfrm flipH="1">
              <a:off x="5040634" y="4319588"/>
              <a:ext cx="1055366" cy="1"/>
            </a:xfrm>
            <a:prstGeom prst="line">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156040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0-#ppt_w/2"/>
                                          </p:val>
                                        </p:tav>
                                        <p:tav tm="100000">
                                          <p:val>
                                            <p:strVal val="#ppt_x"/>
                                          </p:val>
                                        </p:tav>
                                      </p:tavLst>
                                    </p:anim>
                                    <p:anim calcmode="lin" valueType="num">
                                      <p:cBhvr additive="base">
                                        <p:cTn id="13"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wipe(down)">
                                      <p:cBhvr>
                                        <p:cTn id="18" dur="500"/>
                                        <p:tgtEl>
                                          <p:spTgt spid="53"/>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54"/>
                                        </p:tgtEl>
                                        <p:attrNameLst>
                                          <p:attrName>style.visibility</p:attrName>
                                        </p:attrNameLst>
                                      </p:cBhvr>
                                      <p:to>
                                        <p:strVal val="visible"/>
                                      </p:to>
                                    </p:set>
                                    <p:anim calcmode="lin" valueType="num">
                                      <p:cBhvr additive="base">
                                        <p:cTn id="23" dur="500" fill="hold"/>
                                        <p:tgtEl>
                                          <p:spTgt spid="54"/>
                                        </p:tgtEl>
                                        <p:attrNameLst>
                                          <p:attrName>ppt_x</p:attrName>
                                        </p:attrNameLst>
                                      </p:cBhvr>
                                      <p:tavLst>
                                        <p:tav tm="0">
                                          <p:val>
                                            <p:strVal val="0-#ppt_w/2"/>
                                          </p:val>
                                        </p:tav>
                                        <p:tav tm="100000">
                                          <p:val>
                                            <p:strVal val="#ppt_x"/>
                                          </p:val>
                                        </p:tav>
                                      </p:tavLst>
                                    </p:anim>
                                    <p:anim calcmode="lin" valueType="num">
                                      <p:cBhvr additive="base">
                                        <p:cTn id="24" dur="50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043042" y="3890158"/>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البصير</a:t>
            </a:r>
          </a:p>
          <a:p>
            <a:pPr algn="ctr" rtl="1"/>
            <a:r>
              <a:rPr lang="ar-EG" sz="2800" dirty="0">
                <a:latin typeface="Sakkal Majalla" panose="02000000000000000000" pitchFamily="2" charset="-78"/>
                <a:cs typeface="Sakkal Majalla" panose="02000000000000000000" pitchFamily="2" charset="-78"/>
              </a:rPr>
              <a:t>العليم</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8776342" cy="1721254"/>
            <a:chOff x="266700" y="2586479"/>
            <a:chExt cx="877634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053609"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فَٱسۡتَعِذۡ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إِنَّهُۥ</a:t>
              </a:r>
              <a:r>
                <a:rPr lang="ar-SA" sz="2800" dirty="0">
                  <a:latin typeface="Sakkal Majalla" panose="02000000000000000000" pitchFamily="2" charset="-78"/>
                  <a:cs typeface="Sakkal Majalla" panose="02000000000000000000" pitchFamily="2" charset="-78"/>
                </a:rPr>
                <a:t> هُوَ </a:t>
              </a:r>
              <a:r>
                <a:rPr lang="ar-SA" sz="2800" dirty="0" err="1">
                  <a:latin typeface="Sakkal Majalla" panose="02000000000000000000" pitchFamily="2" charset="-78"/>
                  <a:cs typeface="Sakkal Majalla" panose="02000000000000000000" pitchFamily="2" charset="-78"/>
                </a:rPr>
                <a:t>ٱلسَّمِیعُ</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ٱلۡبَصِیرُ</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غافر 56</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4" y="2905421"/>
              <a:ext cx="751248"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8776343" cy="1010512"/>
            <a:chOff x="266702" y="4165937"/>
            <a:chExt cx="877634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053609"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فَٱسۡتَعِذۡ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إِنَّهُۥ</a:t>
              </a:r>
              <a:r>
                <a:rPr lang="ar-SA" sz="2800" dirty="0">
                  <a:latin typeface="Sakkal Majalla" panose="02000000000000000000" pitchFamily="2" charset="-78"/>
                  <a:cs typeface="Sakkal Majalla" panose="02000000000000000000" pitchFamily="2" charset="-78"/>
                </a:rPr>
                <a:t> هُوَ </a:t>
              </a:r>
              <a:r>
                <a:rPr lang="ar-SA" sz="2800" dirty="0" err="1">
                  <a:latin typeface="Sakkal Majalla" panose="02000000000000000000" pitchFamily="2" charset="-78"/>
                  <a:cs typeface="Sakkal Majalla" panose="02000000000000000000" pitchFamily="2" charset="-78"/>
                </a:rPr>
                <a:t>ٱلسَّمِیعُ</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ٱلۡعَلِیمُ</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فصلت 36</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8291796" y="4165937"/>
              <a:ext cx="751249"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6804859" cy="2801420"/>
            <a:chOff x="2238184" y="3369363"/>
            <a:chExt cx="6804859"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6734958" cy="938371"/>
              <a:chOff x="2199094" y="4150589"/>
              <a:chExt cx="673495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182805" y="4619775"/>
                <a:ext cx="751247"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5983710"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لما كان الأمر بالاستعاذة في حق الآدميين، ناسب ذكر البصر لأنهم يُرَون ويشاهَدُ</a:t>
                </a:r>
                <a:r>
                  <a:rPr lang="ar-SA" sz="2800" dirty="0">
                    <a:latin typeface="Sakkal Majalla" panose="02000000000000000000" pitchFamily="2" charset="-78"/>
                    <a:cs typeface="Sakkal Majalla" panose="02000000000000000000" pitchFamily="2" charset="-78"/>
                  </a:rPr>
                  <a:t>و</a:t>
                </a:r>
                <a:r>
                  <a:rPr lang="ar-EG" sz="2800" dirty="0">
                    <a:latin typeface="Sakkal Majalla" panose="02000000000000000000" pitchFamily="2" charset="-78"/>
                    <a:cs typeface="Sakkal Majalla" panose="02000000000000000000" pitchFamily="2" charset="-78"/>
                  </a:rPr>
                  <a:t>ن</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6804859" cy="1863050"/>
              <a:chOff x="2129193" y="3367705"/>
              <a:chExt cx="6804859"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182803" y="3367705"/>
                <a:ext cx="751249"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053609"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ولما كان الأمر بالاستعاذة في حق الجن والشياطين، وهم لا يُرَون من الآدميين، ناسب ذكر العلم</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9244436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90158"/>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المبطلون</a:t>
            </a:r>
          </a:p>
          <a:p>
            <a:pPr algn="ctr" rtl="1"/>
            <a:r>
              <a:rPr lang="ar-EG" sz="2800" dirty="0">
                <a:latin typeface="Sakkal Majalla" panose="02000000000000000000" pitchFamily="2" charset="-78"/>
                <a:cs typeface="Sakkal Majalla" panose="02000000000000000000" pitchFamily="2" charset="-78"/>
              </a:rPr>
              <a:t>الكافرون</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فَإِذَا </a:t>
              </a:r>
              <a:r>
                <a:rPr lang="ar-SA" sz="2800" dirty="0" err="1">
                  <a:latin typeface="Sakkal Majalla" panose="02000000000000000000" pitchFamily="2" charset="-78"/>
                  <a:cs typeface="Sakkal Majalla" panose="02000000000000000000" pitchFamily="2" charset="-78"/>
                </a:rPr>
                <a:t>جَاۤءَ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قُضِیَ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بِٱلۡحَقِّ</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وَخَسِرَ هُنَالِكَ </a:t>
              </a:r>
              <a:r>
                <a:rPr lang="ar-SA" sz="2800" dirty="0" err="1">
                  <a:solidFill>
                    <a:schemeClr val="tx1"/>
                  </a:solidFill>
                  <a:latin typeface="Sakkal Majalla" panose="02000000000000000000" pitchFamily="2" charset="-78"/>
                  <a:cs typeface="Sakkal Majalla" panose="02000000000000000000" pitchFamily="2" charset="-78"/>
                </a:rPr>
                <a:t>ٱلۡمُبۡطِلُونَ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غافر 78</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solidFill>
                    <a:schemeClr val="tx1"/>
                  </a:solidFill>
                  <a:latin typeface="Sakkal Majalla" panose="02000000000000000000" pitchFamily="2" charset="-78"/>
                  <a:cs typeface="Sakkal Majalla" panose="02000000000000000000" pitchFamily="2" charset="-78"/>
                </a:rPr>
                <a:t>فَلَمۡ</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یَكُ</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یَنفَعُهُمۡ</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إِیمَـٰنُهُمۡ</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لَمَّا </a:t>
              </a:r>
              <a:r>
                <a:rPr lang="ar-SA" sz="2400" dirty="0" err="1">
                  <a:latin typeface="Sakkal Majalla" panose="02000000000000000000" pitchFamily="2" charset="-78"/>
                  <a:cs typeface="Sakkal Majalla" panose="02000000000000000000" pitchFamily="2" charset="-78"/>
                </a:rPr>
                <a:t>رَأَوۡا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بَأۡسَنَاۖ</a:t>
              </a:r>
              <a:r>
                <a:rPr lang="ar-SA" sz="2400" dirty="0">
                  <a:latin typeface="Sakkal Majalla" panose="02000000000000000000" pitchFamily="2" charset="-78"/>
                  <a:cs typeface="Sakkal Majalla" panose="02000000000000000000" pitchFamily="2" charset="-78"/>
                </a:rPr>
                <a:t> سُنَّتَ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ٱلَّتِی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قَدۡ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خَلَتۡ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عِبَادِهِۦۖ</a:t>
              </a:r>
              <a:r>
                <a:rPr lang="ar-SA" sz="2400" dirty="0">
                  <a:latin typeface="Sakkal Majalla" panose="02000000000000000000" pitchFamily="2" charset="-78"/>
                  <a:cs typeface="Sakkal Majalla" panose="02000000000000000000" pitchFamily="2" charset="-78"/>
                </a:rPr>
                <a:t> وَخَسِرَ هُنَالِكَ </a:t>
              </a:r>
              <a:r>
                <a:rPr lang="ar-SA" sz="2400" dirty="0" err="1">
                  <a:solidFill>
                    <a:schemeClr val="tx1"/>
                  </a:solidFill>
                  <a:latin typeface="Sakkal Majalla" panose="02000000000000000000" pitchFamily="2" charset="-78"/>
                  <a:cs typeface="Sakkal Majalla" panose="02000000000000000000" pitchFamily="2" charset="-78"/>
                </a:rPr>
                <a:t>ٱلۡكَـٰفِرُونَ</a:t>
              </a:r>
              <a:endParaRPr lang="en-US" sz="2400" u="sng"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غافر 85</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7281109" cy="2801420"/>
            <a:chOff x="2238184" y="3369363"/>
            <a:chExt cx="7281109"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7211208" cy="938371"/>
              <a:chOff x="2199094" y="4150589"/>
              <a:chExt cx="721120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675971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سبق </a:t>
                </a:r>
                <a:r>
                  <a:rPr lang="ar-EG" sz="2800" dirty="0">
                    <a:solidFill>
                      <a:schemeClr val="tx1"/>
                    </a:solidFill>
                    <a:latin typeface="Sakkal Majalla" panose="02000000000000000000" pitchFamily="2" charset="-78"/>
                    <a:cs typeface="Sakkal Majalla" panose="02000000000000000000" pitchFamily="2" charset="-78"/>
                  </a:rPr>
                  <a:t>المبطلون</a:t>
                </a:r>
                <a:r>
                  <a:rPr lang="ar-EG" sz="2800" dirty="0">
                    <a:latin typeface="Sakkal Majalla" panose="02000000000000000000" pitchFamily="2" charset="-78"/>
                    <a:cs typeface="Sakkal Majalla" panose="02000000000000000000" pitchFamily="2" charset="-78"/>
                  </a:rPr>
                  <a:t> قوله تعالى </a:t>
                </a:r>
                <a:r>
                  <a:rPr lang="ar-EG" sz="2800" dirty="0">
                    <a:solidFill>
                      <a:schemeClr val="tx1"/>
                    </a:solidFill>
                    <a:latin typeface="Sakkal Majalla" panose="02000000000000000000" pitchFamily="2" charset="-78"/>
                    <a:cs typeface="Sakkal Majalla" panose="02000000000000000000" pitchFamily="2" charset="-78"/>
                  </a:rPr>
                  <a:t>(قضي بالحق)</a:t>
                </a:r>
                <a:r>
                  <a:rPr lang="ar-EG" sz="2800" dirty="0">
                    <a:latin typeface="Sakkal Majalla" panose="02000000000000000000" pitchFamily="2" charset="-78"/>
                    <a:cs typeface="Sakkal Majalla" panose="02000000000000000000" pitchFamily="2" charset="-78"/>
                  </a:rPr>
                  <a:t> والحق ضد الباطل</a:t>
                </a:r>
                <a:endParaRPr lang="en-US" sz="2800" dirty="0">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7281109" cy="1863050"/>
              <a:chOff x="2129193" y="3367705"/>
              <a:chExt cx="7281109"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3"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سبق </a:t>
                </a:r>
                <a:r>
                  <a:rPr lang="ar-EG" sz="2800" dirty="0">
                    <a:solidFill>
                      <a:schemeClr val="tx1"/>
                    </a:solidFill>
                    <a:latin typeface="Sakkal Majalla" panose="02000000000000000000" pitchFamily="2" charset="-78"/>
                    <a:cs typeface="Sakkal Majalla" panose="02000000000000000000" pitchFamily="2" charset="-78"/>
                  </a:rPr>
                  <a:t>الكافرون</a:t>
                </a:r>
                <a:r>
                  <a:rPr lang="ar-EG" sz="2800" dirty="0">
                    <a:latin typeface="Sakkal Majalla" panose="02000000000000000000" pitchFamily="2" charset="-78"/>
                    <a:cs typeface="Sakkal Majalla" panose="02000000000000000000" pitchFamily="2" charset="-78"/>
                  </a:rPr>
                  <a:t> قوله تعالى </a:t>
                </a:r>
                <a:r>
                  <a:rPr lang="ar-EG" sz="2800" dirty="0">
                    <a:solidFill>
                      <a:schemeClr val="tx1"/>
                    </a:solidFill>
                    <a:latin typeface="Sakkal Majalla" panose="02000000000000000000" pitchFamily="2" charset="-78"/>
                    <a:cs typeface="Sakkal Majalla" panose="02000000000000000000" pitchFamily="2" charset="-78"/>
                  </a:rPr>
                  <a:t>(فلم </a:t>
                </a:r>
                <a:r>
                  <a:rPr lang="ar-EG" sz="2800" dirty="0" err="1">
                    <a:solidFill>
                      <a:schemeClr val="tx1"/>
                    </a:solidFill>
                    <a:latin typeface="Sakkal Majalla" panose="02000000000000000000" pitchFamily="2" charset="-78"/>
                    <a:cs typeface="Sakkal Majalla" panose="02000000000000000000" pitchFamily="2" charset="-78"/>
                  </a:rPr>
                  <a:t>يك</a:t>
                </a:r>
                <a:r>
                  <a:rPr lang="ar-EG" sz="2800" dirty="0">
                    <a:solidFill>
                      <a:schemeClr val="tx1"/>
                    </a:solidFill>
                    <a:latin typeface="Sakkal Majalla" panose="02000000000000000000" pitchFamily="2" charset="-78"/>
                    <a:cs typeface="Sakkal Majalla" panose="02000000000000000000" pitchFamily="2" charset="-78"/>
                  </a:rPr>
                  <a:t> ينفعهم إيمانهم)</a:t>
                </a:r>
                <a:r>
                  <a:rPr lang="ar-EG" sz="2800" dirty="0">
                    <a:latin typeface="Sakkal Majalla" panose="02000000000000000000" pitchFamily="2" charset="-78"/>
                    <a:cs typeface="Sakkal Majalla" panose="02000000000000000000" pitchFamily="2" charset="-78"/>
                  </a:rPr>
                  <a:t>، وضد الإيمان الكفر</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1400986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90158"/>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الصالحين</a:t>
            </a:r>
          </a:p>
          <a:p>
            <a:pPr algn="ctr" rtl="1"/>
            <a:r>
              <a:rPr lang="ar-EG" sz="2800" dirty="0">
                <a:latin typeface="Sakkal Majalla" panose="02000000000000000000" pitchFamily="2" charset="-78"/>
                <a:cs typeface="Sakkal Majalla" panose="02000000000000000000" pitchFamily="2" charset="-78"/>
              </a:rPr>
              <a:t>الصابرين</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سَتَجِدُنِیۤ</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شَاۤءَ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مِنَ </a:t>
              </a:r>
              <a:r>
                <a:rPr lang="ar-SA" sz="2800" dirty="0" err="1">
                  <a:solidFill>
                    <a:schemeClr val="tx1"/>
                  </a:solidFill>
                  <a:latin typeface="Sakkal Majalla" panose="02000000000000000000" pitchFamily="2" charset="-78"/>
                  <a:cs typeface="Sakkal Majalla" panose="02000000000000000000" pitchFamily="2" charset="-78"/>
                </a:rPr>
                <a:t>ٱلصَّـٰلِحِینَ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القصص 27</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سَتَجِدُنِیۤ</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شَاۤءَ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مِنَ </a:t>
              </a:r>
              <a:r>
                <a:rPr lang="ar-SA" sz="2800" dirty="0" err="1">
                  <a:solidFill>
                    <a:schemeClr val="tx1"/>
                  </a:solidFill>
                  <a:latin typeface="Sakkal Majalla" panose="02000000000000000000" pitchFamily="2" charset="-78"/>
                  <a:cs typeface="Sakkal Majalla" panose="02000000000000000000" pitchFamily="2" charset="-78"/>
                </a:rPr>
                <a:t>ٱلصَّـٰبِرِینَ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الصافات 102</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942976" y="3369363"/>
            <a:ext cx="8576317" cy="2801420"/>
            <a:chOff x="942976" y="3369363"/>
            <a:chExt cx="8576317"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1752600" y="3369363"/>
              <a:ext cx="7766693" cy="938371"/>
              <a:chOff x="1643609" y="4150589"/>
              <a:chExt cx="7766693"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1643609" y="4150589"/>
                <a:ext cx="7315199"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سبقت في ذكر قصة موسى عليه السلام مع شعيب صاحب مدين، وفيها بيان من شعيب أنه صالح في نفسه ووعدِه مع موسى عليه السلام</a:t>
                </a:r>
                <a:endParaRPr lang="en-US" sz="2800" dirty="0">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942976" y="4307733"/>
              <a:ext cx="8576316" cy="1863050"/>
              <a:chOff x="833985" y="3367705"/>
              <a:chExt cx="8576316"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2"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833985" y="4256506"/>
                <a:ext cx="8124824"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جاءت في قصة إبراهيم مع إسماعيل عليهما السلام، وفيها بين من الله أن إسماعيل سيصبر على موعود ربه حين ذكر له إبراهيم أنه رأى في المنام أنه سيذبحه</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545285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90158"/>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أفلا </a:t>
            </a:r>
            <a:r>
              <a:rPr lang="ar-EG" sz="2800" dirty="0">
                <a:solidFill>
                  <a:schemeClr val="tx1"/>
                </a:solidFill>
                <a:latin typeface="Sakkal Majalla" panose="02000000000000000000" pitchFamily="2" charset="-78"/>
                <a:cs typeface="Sakkal Majalla" panose="02000000000000000000" pitchFamily="2" charset="-78"/>
              </a:rPr>
              <a:t>تسمعون</a:t>
            </a:r>
          </a:p>
          <a:p>
            <a:pPr algn="ctr" rtl="1"/>
            <a:r>
              <a:rPr lang="ar-EG" sz="2800" dirty="0">
                <a:latin typeface="Sakkal Majalla" panose="02000000000000000000" pitchFamily="2" charset="-78"/>
                <a:cs typeface="Sakkal Majalla" panose="02000000000000000000" pitchFamily="2" charset="-78"/>
              </a:rPr>
              <a:t>أفلا </a:t>
            </a:r>
            <a:r>
              <a:rPr lang="ar-EG" sz="2800" dirty="0">
                <a:solidFill>
                  <a:schemeClr val="tx1"/>
                </a:solidFill>
                <a:latin typeface="Sakkal Majalla" panose="02000000000000000000" pitchFamily="2" charset="-78"/>
                <a:cs typeface="Sakkal Majalla" panose="02000000000000000000" pitchFamily="2" charset="-78"/>
              </a:rPr>
              <a:t>تبصرون</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قُلۡ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أَرَءَیۡتُمۡ</a:t>
              </a:r>
              <a:r>
                <a:rPr lang="ar-SA" sz="2400" dirty="0">
                  <a:latin typeface="Sakkal Majalla" panose="02000000000000000000" pitchFamily="2" charset="-78"/>
                  <a:cs typeface="Sakkal Majalla" panose="02000000000000000000" pitchFamily="2" charset="-78"/>
                </a:rPr>
                <a:t> إِن جَعَلَ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عَلَیۡكُمُ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ٱلَّیۡلَ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سَرۡمَدًا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إِلَىٰ</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یَوۡمِ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ٱلۡقِیَـٰمَةِ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إِلَـٰهٌ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غَیۡرُ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یَأۡتِیكُم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بِضِیَاۤءٍۚ</a:t>
              </a:r>
              <a:r>
                <a:rPr lang="ar-SA" sz="2400" dirty="0">
                  <a:latin typeface="Sakkal Majalla" panose="02000000000000000000" pitchFamily="2" charset="-78"/>
                  <a:cs typeface="Sakkal Majalla" panose="02000000000000000000" pitchFamily="2" charset="-78"/>
                </a:rPr>
                <a:t> أَفَلَا </a:t>
              </a:r>
              <a:r>
                <a:rPr lang="ar-SA" sz="2400" dirty="0" err="1">
                  <a:solidFill>
                    <a:schemeClr val="tx1"/>
                  </a:solidFill>
                  <a:latin typeface="Sakkal Majalla" panose="02000000000000000000" pitchFamily="2" charset="-78"/>
                  <a:cs typeface="Sakkal Majalla" panose="02000000000000000000" pitchFamily="2" charset="-78"/>
                </a:rPr>
                <a:t>تَسۡمَعُونَ</a:t>
              </a:r>
              <a:endParaRPr lang="en-US" sz="24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القصص 71</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قُلۡ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أَرَءَیۡتُمۡ</a:t>
              </a:r>
              <a:r>
                <a:rPr lang="ar-SA" sz="2400" dirty="0">
                  <a:latin typeface="Sakkal Majalla" panose="02000000000000000000" pitchFamily="2" charset="-78"/>
                  <a:cs typeface="Sakkal Majalla" panose="02000000000000000000" pitchFamily="2" charset="-78"/>
                </a:rPr>
                <a:t> إِن جَعَلَ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عَلَیۡكُمُ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ٱلنَّهَارَ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سَرۡمَدًا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إِلَىٰ</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یَوۡمِ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ٱلۡقِیَـٰمَةِ</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إِلَـٰهٌ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غَیۡرُ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یَأۡتِیكُم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بِلَیۡل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تَسۡكُنُونَ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فِیهِۚ</a:t>
              </a:r>
              <a:r>
                <a:rPr lang="ar-SA" sz="2400" dirty="0">
                  <a:latin typeface="Sakkal Majalla" panose="02000000000000000000" pitchFamily="2" charset="-78"/>
                  <a:cs typeface="Sakkal Majalla" panose="02000000000000000000" pitchFamily="2" charset="-78"/>
                </a:rPr>
                <a:t> أَفَلَا </a:t>
              </a:r>
              <a:r>
                <a:rPr lang="ar-SA" sz="2400" dirty="0" err="1">
                  <a:solidFill>
                    <a:schemeClr val="tx1"/>
                  </a:solidFill>
                  <a:latin typeface="Sakkal Majalla" panose="02000000000000000000" pitchFamily="2" charset="-78"/>
                  <a:cs typeface="Sakkal Majalla" panose="02000000000000000000" pitchFamily="2" charset="-78"/>
                </a:rPr>
                <a:t>تُبۡصِرُونَ</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القصص 72</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7281109" cy="2801420"/>
            <a:chOff x="2238184" y="3369363"/>
            <a:chExt cx="7281109"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7211208" cy="938371"/>
              <a:chOff x="2199094" y="4150589"/>
              <a:chExt cx="721120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675971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الآية تتحدث عن الظلام وذهاب الله بالنور وديمومته على هذه الحال، ولا شك أن أقوى الحواس –والحالة كذلك- السمع</a:t>
                </a:r>
                <a:endParaRPr lang="en-US" sz="2800" dirty="0">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7281109" cy="1863050"/>
              <a:chOff x="2129193" y="3367705"/>
              <a:chExt cx="7281109"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3"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الحديث عن النور وديمومة النهار إلى يوم القيامة وكذلك –والحالة هذه – أن تكون أقوى الحواس البصر، لذا قُرِّعوا بعدم سمعهم وأبصارهم</a:t>
                </a:r>
                <a:endParaRPr lang="en-US" sz="2400" dirty="0">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3680426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الحادية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077574" y="2285999"/>
            <a:ext cx="4082468" cy="3775094"/>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قد تكون العلاقة في بعض الأحيان بين الكلمة المتشابهة واسم السورة بالحركات فمعرفة ذلك والربط بينهما مما يسعف ويعين على الضبط</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3031958" y="3679095"/>
            <a:ext cx="2467572" cy="2381998"/>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ربط الكلمة المتشابهة مع اسم السورة بالحركات</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4344311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4.375E-6 -4.81481E-6 C 0.06901 -4.81481E-6 0.125 0.05602 0.125 0.125 C 0.125 0.19399 0.06901 0.25 4.375E-6 0.25 C -0.06901 0.25 -0.125 0.19399 -0.125 0.125 C -0.125 0.05602 -0.06901 -4.81481E-6 4.375E-6 -4.81481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28817" y="4076576"/>
            <a:ext cx="2005958"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فليتوكل </a:t>
            </a:r>
            <a:r>
              <a:rPr lang="ar-EG" sz="2800" dirty="0">
                <a:solidFill>
                  <a:schemeClr val="tx1"/>
                </a:solidFill>
                <a:latin typeface="Sakkal Majalla" panose="02000000000000000000" pitchFamily="2" charset="-78"/>
                <a:cs typeface="Sakkal Majalla" panose="02000000000000000000" pitchFamily="2" charset="-78"/>
              </a:rPr>
              <a:t>المؤمنون</a:t>
            </a:r>
          </a:p>
          <a:p>
            <a:pPr algn="ctr" rtl="1"/>
            <a:r>
              <a:rPr lang="ar-EG" sz="2800" dirty="0">
                <a:latin typeface="Sakkal Majalla" panose="02000000000000000000" pitchFamily="2" charset="-78"/>
                <a:cs typeface="Sakkal Majalla" panose="02000000000000000000" pitchFamily="2" charset="-78"/>
              </a:rPr>
              <a:t>فليتوكل </a:t>
            </a:r>
            <a:r>
              <a:rPr lang="ar-EG" sz="2800" dirty="0">
                <a:solidFill>
                  <a:schemeClr val="tx1"/>
                </a:solidFill>
                <a:latin typeface="Sakkal Majalla" panose="02000000000000000000" pitchFamily="2" charset="-78"/>
                <a:cs typeface="Sakkal Majalla" panose="02000000000000000000" pitchFamily="2" charset="-78"/>
              </a:rPr>
              <a:t>المتوكلون</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326292" y="2586478"/>
            <a:ext cx="9202526" cy="1907674"/>
            <a:chOff x="326292" y="2586478"/>
            <a:chExt cx="9202526" cy="190767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8"/>
              <a:ext cx="6829615" cy="123413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قَالَتۡ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رُسُلُهُمۡ</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إِلَّا بَشَرࣱ </a:t>
              </a:r>
              <a:r>
                <a:rPr lang="ar-SA" sz="2800" dirty="0" err="1">
                  <a:latin typeface="Sakkal Majalla" panose="02000000000000000000" pitchFamily="2" charset="-78"/>
                  <a:cs typeface="Sakkal Majalla" panose="02000000000000000000" pitchFamily="2" charset="-78"/>
                </a:rPr>
                <a:t>مِّثۡلُكُمۡ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وَلَـٰكِنَّ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یَشَاۤءُ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عِبَادِهِۦۖ</a:t>
              </a:r>
              <a:r>
                <a:rPr lang="ar-SA" sz="2800" dirty="0">
                  <a:latin typeface="Sakkal Majalla" panose="02000000000000000000" pitchFamily="2" charset="-78"/>
                  <a:cs typeface="Sakkal Majalla" panose="02000000000000000000" pitchFamily="2" charset="-78"/>
                </a:rPr>
                <a:t> وَمَا كَانَ </a:t>
              </a:r>
              <a:r>
                <a:rPr lang="ar-SA" sz="2800" dirty="0" err="1">
                  <a:latin typeface="Sakkal Majalla" panose="02000000000000000000" pitchFamily="2" charset="-78"/>
                  <a:cs typeface="Sakkal Majalla" panose="02000000000000000000" pitchFamily="2" charset="-78"/>
                </a:rPr>
                <a:t>لَنَاۤ</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نَّأۡتِیَكُم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بِسُلۡطَـٰنٍ</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بِإِذۡنِ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وَعَلَى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فَلۡیَتَوَكَّلِ</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ٱلۡمُؤۡمِنُونَ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83131" y="3203544"/>
              <a:ext cx="355055" cy="3677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6292" y="3340457"/>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إبراهيم 11</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1" y="3203545"/>
              <a:ext cx="461017" cy="129060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326292" y="4021399"/>
            <a:ext cx="9202525" cy="1066015"/>
            <a:chOff x="326294" y="3879603"/>
            <a:chExt cx="9202525" cy="1066015"/>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3879603"/>
              <a:ext cx="6829615" cy="9455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وَمَا </a:t>
              </a:r>
              <a:r>
                <a:rPr lang="ar-SA" sz="2800" dirty="0" err="1">
                  <a:latin typeface="Sakkal Majalla" panose="02000000000000000000" pitchFamily="2" charset="-78"/>
                  <a:cs typeface="Sakkal Majalla" panose="02000000000000000000" pitchFamily="2" charset="-78"/>
                </a:rPr>
                <a:t>لَنَاۤ</a:t>
              </a:r>
              <a:r>
                <a:rPr lang="ar-SA" sz="2800" dirty="0">
                  <a:latin typeface="Sakkal Majalla" panose="02000000000000000000" pitchFamily="2" charset="-78"/>
                  <a:cs typeface="Sakkal Majalla" panose="02000000000000000000" pitchFamily="2" charset="-78"/>
                </a:rPr>
                <a:t> أَلَّا نَتَوَكَّلَ عَلَى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هَدَىٰنَا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سُبُلَنَاۚ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وَلَنَصۡبِرَنَّ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ءَاذَیۡتُمُونَاۚ</a:t>
              </a:r>
              <a:r>
                <a:rPr lang="ar-SA" sz="2800" dirty="0">
                  <a:latin typeface="Sakkal Majalla" panose="02000000000000000000" pitchFamily="2" charset="-78"/>
                  <a:cs typeface="Sakkal Majalla" panose="02000000000000000000" pitchFamily="2" charset="-78"/>
                </a:rPr>
                <a:t> وَعَلَى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فَلۡیَتَوَكَّلِ</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ٱلۡمُتَوَكِّلُونَ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83132" y="4352356"/>
              <a:ext cx="355054" cy="36243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326294" y="4483953"/>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إبراهيم 12</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1" y="4352354"/>
              <a:ext cx="461018" cy="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494151"/>
            <a:ext cx="7290633" cy="1676632"/>
            <a:chOff x="2129193" y="3554123"/>
            <a:chExt cx="7290633" cy="1676632"/>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8" y="3554123"/>
              <a:ext cx="461018" cy="1189508"/>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الضابط معنوي جاء بعد التأمل (فالإيمان سابق التوكل) ومن ثم قدمه في الآية الأولى</a:t>
              </a:r>
            </a:p>
          </p:txBody>
        </p:sp>
      </p:grpSp>
    </p:spTree>
    <p:extLst>
      <p:ext uri="{BB962C8B-B14F-4D97-AF65-F5344CB8AC3E}">
        <p14:creationId xmlns:p14="http://schemas.microsoft.com/office/powerpoint/2010/main" val="11650826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28817" y="4076576"/>
            <a:ext cx="2005958"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رحمة </a:t>
            </a:r>
            <a:r>
              <a:rPr lang="ar-EG" sz="2800" dirty="0">
                <a:solidFill>
                  <a:schemeClr val="tx1"/>
                </a:solidFill>
                <a:latin typeface="Sakkal Majalla" panose="02000000000000000000" pitchFamily="2" charset="-78"/>
                <a:cs typeface="Sakkal Majalla" panose="02000000000000000000" pitchFamily="2" charset="-78"/>
              </a:rPr>
              <a:t>من عندنا</a:t>
            </a:r>
          </a:p>
          <a:p>
            <a:pPr algn="ctr" rtl="1"/>
            <a:r>
              <a:rPr lang="ar-EG" sz="2800" dirty="0">
                <a:latin typeface="Sakkal Majalla" panose="02000000000000000000" pitchFamily="2" charset="-78"/>
                <a:cs typeface="Sakkal Majalla" panose="02000000000000000000" pitchFamily="2" charset="-78"/>
              </a:rPr>
              <a:t>رحمة </a:t>
            </a:r>
            <a:r>
              <a:rPr lang="ar-EG" sz="2800" dirty="0">
                <a:solidFill>
                  <a:schemeClr val="tx1"/>
                </a:solidFill>
                <a:latin typeface="Sakkal Majalla" panose="02000000000000000000" pitchFamily="2" charset="-78"/>
                <a:cs typeface="Sakkal Majalla" panose="02000000000000000000" pitchFamily="2" charset="-78"/>
              </a:rPr>
              <a:t>منا</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326292" y="2586478"/>
            <a:ext cx="9202526" cy="1907674"/>
            <a:chOff x="326292" y="2586478"/>
            <a:chExt cx="9202526" cy="190767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8"/>
              <a:ext cx="6829615" cy="123413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فَٱسۡتَجَبۡنَا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فَكَشَفۡنَا</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ضُرࣲّۖ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وَءَاتَیۡنَـٰهُ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أَهۡلَهُۥ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وَمِثۡلَهُم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مَّعَهُمۡ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رَحۡمَة</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مِّنۡ</a:t>
              </a:r>
              <a:r>
                <a:rPr lang="ar-SA" sz="2800" dirty="0">
                  <a:solidFill>
                    <a:schemeClr val="tx1"/>
                  </a:solidFill>
                  <a:latin typeface="Sakkal Majalla" panose="02000000000000000000" pitchFamily="2" charset="-78"/>
                  <a:cs typeface="Sakkal Majalla" panose="02000000000000000000" pitchFamily="2" charset="-78"/>
                </a:rPr>
                <a:t> عِندِنَا </a:t>
              </a:r>
              <a:r>
                <a:rPr lang="ar-SA" sz="2800" dirty="0" err="1">
                  <a:latin typeface="Sakkal Majalla" panose="02000000000000000000" pitchFamily="2" charset="-78"/>
                  <a:cs typeface="Sakkal Majalla" panose="02000000000000000000" pitchFamily="2" charset="-78"/>
                </a:rPr>
                <a:t>وَذِكۡرَىٰ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لِلۡعَـٰبِدِینَ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83131" y="3203544"/>
              <a:ext cx="355055" cy="3677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326292" y="3340457"/>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الأنبياء 84</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1" y="3203545"/>
              <a:ext cx="461017" cy="1290607"/>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326292" y="4021399"/>
            <a:ext cx="9202525" cy="1066015"/>
            <a:chOff x="326294" y="3879603"/>
            <a:chExt cx="9202525" cy="1066015"/>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3879603"/>
              <a:ext cx="6829615" cy="9455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وَوَهَبۡنَا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أَهۡلَهُۥ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وَمِثۡلَهُم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مَّعَهُمۡ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رَحۡمَة</a:t>
              </a:r>
              <a:r>
                <a:rPr lang="ar-SA" sz="2800" dirty="0">
                  <a:solidFill>
                    <a:schemeClr val="tx1"/>
                  </a:solidFill>
                  <a:latin typeface="Sakkal Majalla" panose="02000000000000000000" pitchFamily="2" charset="-78"/>
                  <a:cs typeface="Sakkal Majalla" panose="02000000000000000000" pitchFamily="2" charset="-78"/>
                </a:rPr>
                <a:t>ࣰ مِّنَّا </a:t>
              </a:r>
              <a:r>
                <a:rPr lang="ar-SA" sz="2800" dirty="0" err="1">
                  <a:latin typeface="Sakkal Majalla" panose="02000000000000000000" pitchFamily="2" charset="-78"/>
                  <a:cs typeface="Sakkal Majalla" panose="02000000000000000000" pitchFamily="2" charset="-78"/>
                </a:rPr>
                <a:t>وَذِكۡرَىٰ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لِأُو۟لِی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ٱلۡأَلۡبَـٰبِ</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83132" y="4352356"/>
              <a:ext cx="355054" cy="36243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326294" y="4483953"/>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ص 43</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1" y="4352354"/>
              <a:ext cx="461018" cy="1"/>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494151"/>
            <a:ext cx="7290633" cy="1676632"/>
            <a:chOff x="2129193" y="3554123"/>
            <a:chExt cx="7290633" cy="1676632"/>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8" y="3554123"/>
              <a:ext cx="461018" cy="1189508"/>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أنه لما بالغ في التضرع في الأنبياء ناسب الزيادة القولية فيها</a:t>
              </a:r>
            </a:p>
          </p:txBody>
        </p:sp>
      </p:grpSp>
    </p:spTree>
    <p:extLst>
      <p:ext uri="{BB962C8B-B14F-4D97-AF65-F5344CB8AC3E}">
        <p14:creationId xmlns:p14="http://schemas.microsoft.com/office/powerpoint/2010/main" val="42003048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3"/>
                                        </p:tgtEl>
                                        <p:attrNameLst>
                                          <p:attrName>style.visibility</p:attrName>
                                        </p:attrNameLst>
                                      </p:cBhvr>
                                      <p:to>
                                        <p:strVal val="visible"/>
                                      </p:to>
                                    </p:set>
                                    <p:anim calcmode="lin" valueType="num">
                                      <p:cBhvr additive="base">
                                        <p:cTn id="24" dur="500" fill="hold"/>
                                        <p:tgtEl>
                                          <p:spTgt spid="43"/>
                                        </p:tgtEl>
                                        <p:attrNameLst>
                                          <p:attrName>ppt_x</p:attrName>
                                        </p:attrNameLst>
                                      </p:cBhvr>
                                      <p:tavLst>
                                        <p:tav tm="0">
                                          <p:val>
                                            <p:strVal val="#ppt_x"/>
                                          </p:val>
                                        </p:tav>
                                        <p:tav tm="100000">
                                          <p:val>
                                            <p:strVal val="#ppt_x"/>
                                          </p:val>
                                        </p:tav>
                                      </p:tavLst>
                                    </p:anim>
                                    <p:anim calcmode="lin" valueType="num">
                                      <p:cBhvr additive="base">
                                        <p:cTn id="25"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1" y="3890158"/>
            <a:ext cx="2358383"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ولما بلغ أشده</a:t>
            </a:r>
            <a:endParaRPr lang="ar-EG" sz="2800" dirty="0">
              <a:solidFill>
                <a:schemeClr val="tx1"/>
              </a:solidFill>
              <a:latin typeface="Sakkal Majalla" panose="02000000000000000000" pitchFamily="2" charset="-78"/>
              <a:cs typeface="Sakkal Majalla" panose="02000000000000000000" pitchFamily="2" charset="-78"/>
            </a:endParaRPr>
          </a:p>
          <a:p>
            <a:pPr algn="ctr" rtl="1"/>
            <a:r>
              <a:rPr lang="ar-EG" sz="2800" dirty="0">
                <a:latin typeface="Sakkal Majalla" panose="02000000000000000000" pitchFamily="2" charset="-78"/>
                <a:cs typeface="Sakkal Majalla" panose="02000000000000000000" pitchFamily="2" charset="-78"/>
              </a:rPr>
              <a:t>ولما بلغ أشده واستوى</a:t>
            </a:r>
            <a:endParaRPr lang="ar-EG" sz="2800" dirty="0">
              <a:solidFill>
                <a:schemeClr val="tx1"/>
              </a:solidFill>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وَلَمَّا بَلَغَ </a:t>
              </a:r>
              <a:r>
                <a:rPr lang="ar-SA" sz="2800" dirty="0" err="1">
                  <a:latin typeface="Sakkal Majalla" panose="02000000000000000000" pitchFamily="2" charset="-78"/>
                  <a:cs typeface="Sakkal Majalla" panose="02000000000000000000" pitchFamily="2" charset="-78"/>
                </a:rPr>
                <a:t>أَشُدَّهُۥۤ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ءَاتَیۡنَـٰهُ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حُكۡمࣰا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وَعِلۡمࣰاۚ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نَجۡزِی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ٱلۡمُحۡسِنِینَ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يوسف 22</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1" y="2905421"/>
              <a:ext cx="451491"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1" cy="1010512"/>
            <a:chOff x="266702" y="4165937"/>
            <a:chExt cx="9252591"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وَلَمَّا بَلَغَ </a:t>
              </a:r>
              <a:r>
                <a:rPr lang="ar-SA" sz="2800" dirty="0" err="1">
                  <a:latin typeface="Sakkal Majalla" panose="02000000000000000000" pitchFamily="2" charset="-78"/>
                  <a:cs typeface="Sakkal Majalla" panose="02000000000000000000" pitchFamily="2" charset="-78"/>
                </a:rPr>
                <a:t>أَشُدَّهُۥ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وَٱسۡتَوَىٰۤ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ءَاتَیۡنَـٰهُ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حُكۡمࣰا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وَعِلۡمࣰاۚ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نَجۡزِی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ٱلۡمُحۡسِنِینَ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القصص 14</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1" y="4165937"/>
              <a:ext cx="451492"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7281107" cy="2801420"/>
            <a:chOff x="2238184" y="3369363"/>
            <a:chExt cx="7281107"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7211206" cy="938371"/>
              <a:chOff x="2199094" y="4150589"/>
              <a:chExt cx="7211206"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8" y="4619775"/>
                <a:ext cx="451492"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675971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جاء ذلك في يوسف عليه السلام بدون </a:t>
                </a:r>
                <a:r>
                  <a:rPr lang="ar-EG" sz="2800" dirty="0">
                    <a:solidFill>
                      <a:schemeClr val="tx1"/>
                    </a:solidFill>
                    <a:latin typeface="Sakkal Majalla" panose="02000000000000000000" pitchFamily="2" charset="-78"/>
                    <a:cs typeface="Sakkal Majalla" panose="02000000000000000000" pitchFamily="2" charset="-78"/>
                  </a:rPr>
                  <a:t>(واستوى)</a:t>
                </a:r>
                <a:r>
                  <a:rPr lang="ar-EG" sz="2800" dirty="0">
                    <a:latin typeface="Sakkal Majalla" panose="02000000000000000000" pitchFamily="2" charset="-78"/>
                    <a:cs typeface="Sakkal Majalla" panose="02000000000000000000" pitchFamily="2" charset="-78"/>
                  </a:rPr>
                  <a:t>،لأن يوسف عليه السلام اُوحيَ إليه في الصِّغر</a:t>
                </a:r>
                <a:endParaRPr lang="en-US" sz="2800" dirty="0">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7281107" cy="1863050"/>
              <a:chOff x="2129193" y="3367705"/>
              <a:chExt cx="7281107"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8" y="3367705"/>
                <a:ext cx="451492"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وموسى عليه السلام أُوحيَ بعد أربعين سنة، فقوله </a:t>
                </a:r>
                <a:r>
                  <a:rPr lang="ar-EG" sz="2800" dirty="0">
                    <a:solidFill>
                      <a:schemeClr val="tx1"/>
                    </a:solidFill>
                    <a:latin typeface="Sakkal Majalla" panose="02000000000000000000" pitchFamily="2" charset="-78"/>
                    <a:cs typeface="Sakkal Majalla" panose="02000000000000000000" pitchFamily="2" charset="-78"/>
                  </a:rPr>
                  <a:t>(واستوى) </a:t>
                </a:r>
                <a:r>
                  <a:rPr lang="ar-EG" sz="2800" dirty="0">
                    <a:latin typeface="Sakkal Majalla" panose="02000000000000000000" pitchFamily="2" charset="-78"/>
                    <a:cs typeface="Sakkal Majalla" panose="02000000000000000000" pitchFamily="2" charset="-78"/>
                  </a:rPr>
                  <a:t>إشارة الى تلك الزيادة</a:t>
                </a:r>
                <a:endParaRPr lang="en-US" sz="2800" dirty="0">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27975948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90158"/>
            <a:ext cx="1863084"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فاحشة </a:t>
            </a:r>
            <a:r>
              <a:rPr lang="ar-EG" sz="2800" dirty="0">
                <a:solidFill>
                  <a:schemeClr val="tx1"/>
                </a:solidFill>
                <a:latin typeface="Sakkal Majalla" panose="02000000000000000000" pitchFamily="2" charset="-78"/>
                <a:cs typeface="Sakkal Majalla" panose="02000000000000000000" pitchFamily="2" charset="-78"/>
              </a:rPr>
              <a:t>ومقتًا</a:t>
            </a:r>
          </a:p>
          <a:p>
            <a:pPr algn="ctr" rtl="1"/>
            <a:r>
              <a:rPr lang="ar-EG" sz="2800" dirty="0">
                <a:latin typeface="Sakkal Majalla" panose="02000000000000000000" pitchFamily="2" charset="-78"/>
                <a:cs typeface="Sakkal Majalla" panose="02000000000000000000" pitchFamily="2" charset="-78"/>
              </a:rPr>
              <a:t>فاحشة</a:t>
            </a: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480562"/>
            <a:ext cx="9252592" cy="1827171"/>
            <a:chOff x="266700" y="2480562"/>
            <a:chExt cx="9252592" cy="1827171"/>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480562"/>
              <a:ext cx="6829615" cy="74380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وَلَا تَنكِحُوا۟ مَا نَكَحَ </a:t>
              </a:r>
              <a:r>
                <a:rPr lang="ar-SA" sz="2400" dirty="0" err="1">
                  <a:latin typeface="Sakkal Majalla" panose="02000000000000000000" pitchFamily="2" charset="-78"/>
                  <a:cs typeface="Sakkal Majalla" panose="02000000000000000000" pitchFamily="2" charset="-78"/>
                </a:rPr>
                <a:t>ءَابَاۤؤُكُم</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ٱلنِّسَاۤءِ</a:t>
              </a:r>
              <a:r>
                <a:rPr lang="ar-SA" sz="2400" dirty="0">
                  <a:latin typeface="Sakkal Majalla" panose="02000000000000000000" pitchFamily="2" charset="-78"/>
                  <a:cs typeface="Sakkal Majalla" panose="02000000000000000000" pitchFamily="2" charset="-78"/>
                </a:rPr>
                <a:t> إِلَّا مَا </a:t>
              </a:r>
              <a:r>
                <a:rPr lang="ar-SA" sz="2400" dirty="0" err="1">
                  <a:latin typeface="Sakkal Majalla" panose="02000000000000000000" pitchFamily="2" charset="-78"/>
                  <a:cs typeface="Sakkal Majalla" panose="02000000000000000000" pitchFamily="2" charset="-78"/>
                </a:rPr>
                <a:t>قَدۡ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سَلَفَۚ</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إِنَّهُۥ</a:t>
              </a:r>
              <a:r>
                <a:rPr lang="ar-SA" sz="2400" dirty="0">
                  <a:latin typeface="Sakkal Majalla" panose="02000000000000000000" pitchFamily="2" charset="-78"/>
                  <a:cs typeface="Sakkal Majalla" panose="02000000000000000000" pitchFamily="2" charset="-78"/>
                </a:rPr>
                <a:t> كَانَ </a:t>
              </a:r>
              <a:r>
                <a:rPr lang="ar-SA" sz="2400" dirty="0" err="1">
                  <a:solidFill>
                    <a:schemeClr val="tx1"/>
                  </a:solidFill>
                  <a:latin typeface="Sakkal Majalla" panose="02000000000000000000" pitchFamily="2" charset="-78"/>
                  <a:cs typeface="Sakkal Majalla" panose="02000000000000000000" pitchFamily="2" charset="-78"/>
                </a:rPr>
                <a:t>فَـٰحِشَة</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وَمَقۡتࣰا</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وَسَاۤءَ</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سَبِیلًا</a:t>
              </a:r>
              <a:endParaRPr lang="en-US" sz="24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852463"/>
              <a:ext cx="414647" cy="371900"/>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النساء 22</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852463"/>
              <a:ext cx="451492" cy="145527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وَلَا </a:t>
              </a:r>
              <a:r>
                <a:rPr lang="ar-SA" sz="2800" dirty="0" err="1">
                  <a:latin typeface="Sakkal Majalla" panose="02000000000000000000" pitchFamily="2" charset="-78"/>
                  <a:cs typeface="Sakkal Majalla" panose="02000000000000000000" pitchFamily="2" charset="-78"/>
                </a:rPr>
                <a:t>تَقۡرَبُوا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ٱلزِّنَىٰۤۖ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إِنَّهُۥ</a:t>
              </a:r>
              <a:r>
                <a:rPr lang="ar-SA" sz="2800" dirty="0">
                  <a:latin typeface="Sakkal Majalla" panose="02000000000000000000" pitchFamily="2" charset="-78"/>
                  <a:cs typeface="Sakkal Majalla" panose="02000000000000000000" pitchFamily="2" charset="-78"/>
                </a:rPr>
                <a:t> كَانَ </a:t>
              </a:r>
              <a:r>
                <a:rPr lang="ar-SA" sz="2800" dirty="0" err="1">
                  <a:solidFill>
                    <a:schemeClr val="tx1"/>
                  </a:solidFill>
                  <a:latin typeface="Sakkal Majalla" panose="02000000000000000000" pitchFamily="2" charset="-78"/>
                  <a:cs typeface="Sakkal Majalla" panose="02000000000000000000" pitchFamily="2" charset="-78"/>
                </a:rPr>
                <a:t>فَـٰحِشَة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وَسَاۤءَ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سَبِیلࣰا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الإسراء 32</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7281109" cy="2801420"/>
            <a:chOff x="2238184" y="3369363"/>
            <a:chExt cx="7281109"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7211208" cy="938371"/>
              <a:chOff x="2199094" y="4150589"/>
              <a:chExt cx="721120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675971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آية النساء زادت على الفحش بالمقت، لأنه زنا بالمحارم وهن زوجات الآباء، وهذا أعظم سوءًا وذنبًا</a:t>
                </a:r>
                <a:endParaRPr lang="en-US" sz="2800" dirty="0">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7281109" cy="1863050"/>
              <a:chOff x="2129193" y="3367705"/>
              <a:chExt cx="7281109"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3"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آية الإسراء في الزنا بعامة، وهو أمر عظيم، بدليل وصفه بالفحش</a:t>
                </a:r>
                <a:endParaRPr lang="en-US" sz="2800" dirty="0">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3677350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762376"/>
            <a:ext cx="2558408" cy="1090714"/>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تقديم كلمة التوحيد وتأخيرها في سورتي الأنعام وغافر</a:t>
            </a: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ذَ لِكُمُ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رَبُّكُمۡۖ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لَاۤ</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إِلَـٰهَ</a:t>
              </a:r>
              <a:r>
                <a:rPr lang="ar-SA" sz="2400" dirty="0">
                  <a:solidFill>
                    <a:schemeClr val="tx1"/>
                  </a:solidFill>
                  <a:latin typeface="Sakkal Majalla" panose="02000000000000000000" pitchFamily="2" charset="-78"/>
                  <a:cs typeface="Sakkal Majalla" panose="02000000000000000000" pitchFamily="2" charset="-78"/>
                </a:rPr>
                <a:t> إِلَّا </a:t>
              </a:r>
              <a:r>
                <a:rPr lang="ar-SA" sz="2400" dirty="0" err="1">
                  <a:solidFill>
                    <a:schemeClr val="tx1"/>
                  </a:solidFill>
                  <a:latin typeface="Sakkal Majalla" panose="02000000000000000000" pitchFamily="2" charset="-78"/>
                  <a:cs typeface="Sakkal Majalla" panose="02000000000000000000" pitchFamily="2" charset="-78"/>
                </a:rPr>
                <a:t>هُوَۖ</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خَـٰلِقُ</a:t>
              </a:r>
              <a:r>
                <a:rPr lang="ar-SA" sz="2400" dirty="0">
                  <a:solidFill>
                    <a:schemeClr val="tx1"/>
                  </a:solidFill>
                  <a:latin typeface="Sakkal Majalla" panose="02000000000000000000" pitchFamily="2" charset="-78"/>
                  <a:cs typeface="Sakkal Majalla" panose="02000000000000000000" pitchFamily="2" charset="-78"/>
                </a:rPr>
                <a:t> كُلِّ </a:t>
              </a:r>
              <a:r>
                <a:rPr lang="ar-SA" sz="2400" dirty="0" err="1">
                  <a:solidFill>
                    <a:schemeClr val="tx1"/>
                  </a:solidFill>
                  <a:latin typeface="Sakkal Majalla" panose="02000000000000000000" pitchFamily="2" charset="-78"/>
                  <a:cs typeface="Sakkal Majalla" panose="02000000000000000000" pitchFamily="2" charset="-78"/>
                </a:rPr>
                <a:t>شَیۡء</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فَٱعۡبُدُوهُۚ</a:t>
              </a:r>
              <a:r>
                <a:rPr lang="ar-SA" sz="2400" dirty="0">
                  <a:latin typeface="Sakkal Majalla" panose="02000000000000000000" pitchFamily="2" charset="-78"/>
                  <a:cs typeface="Sakkal Majalla" panose="02000000000000000000" pitchFamily="2" charset="-78"/>
                </a:rPr>
                <a:t> وَهُوَ </a:t>
              </a:r>
              <a:r>
                <a:rPr lang="ar-SA" sz="2400" dirty="0" err="1">
                  <a:latin typeface="Sakkal Majalla" panose="02000000000000000000" pitchFamily="2" charset="-78"/>
                  <a:cs typeface="Sakkal Majalla" panose="02000000000000000000" pitchFamily="2" charset="-78"/>
                </a:rPr>
                <a:t>عَلَىٰ</a:t>
              </a:r>
              <a:r>
                <a:rPr lang="ar-SA" sz="2400" dirty="0">
                  <a:latin typeface="Sakkal Majalla" panose="02000000000000000000" pitchFamily="2" charset="-78"/>
                  <a:cs typeface="Sakkal Majalla" panose="02000000000000000000" pitchFamily="2" charset="-78"/>
                </a:rPr>
                <a:t> كُلِّ </a:t>
              </a:r>
              <a:r>
                <a:rPr lang="ar-SA" sz="2400" dirty="0" err="1">
                  <a:latin typeface="Sakkal Majalla" panose="02000000000000000000" pitchFamily="2" charset="-78"/>
                  <a:cs typeface="Sakkal Majalla" panose="02000000000000000000" pitchFamily="2" charset="-78"/>
                </a:rPr>
                <a:t>شَیۡء</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وَكِیل</a:t>
              </a:r>
              <a:r>
                <a:rPr lang="ar-SA" sz="2400" dirty="0">
                  <a:latin typeface="Sakkal Majalla" panose="02000000000000000000" pitchFamily="2" charset="-78"/>
                  <a:cs typeface="Sakkal Majalla" panose="02000000000000000000" pitchFamily="2" charset="-78"/>
                </a:rPr>
                <a:t>ࣱ</a:t>
              </a:r>
              <a:endParaRPr lang="en-US" sz="24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الأنعام 102</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ذَ ⁠لِكُمُ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رَبُّكُمۡ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خَـٰلِقُ</a:t>
              </a:r>
              <a:r>
                <a:rPr lang="ar-SA" sz="2800" dirty="0">
                  <a:solidFill>
                    <a:schemeClr val="tx1"/>
                  </a:solidFill>
                  <a:latin typeface="Sakkal Majalla" panose="02000000000000000000" pitchFamily="2" charset="-78"/>
                  <a:cs typeface="Sakkal Majalla" panose="02000000000000000000" pitchFamily="2" charset="-78"/>
                </a:rPr>
                <a:t> كُلِّ </a:t>
              </a:r>
              <a:r>
                <a:rPr lang="ar-SA" sz="2800" dirty="0" err="1">
                  <a:solidFill>
                    <a:schemeClr val="tx1"/>
                  </a:solidFill>
                  <a:latin typeface="Sakkal Majalla" panose="02000000000000000000" pitchFamily="2" charset="-78"/>
                  <a:cs typeface="Sakkal Majalla" panose="02000000000000000000" pitchFamily="2" charset="-78"/>
                </a:rPr>
                <a:t>شَیۡء</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إِلَـٰهَ</a:t>
              </a:r>
              <a:r>
                <a:rPr lang="ar-SA" sz="2800" dirty="0">
                  <a:solidFill>
                    <a:schemeClr val="tx1"/>
                  </a:solidFill>
                  <a:latin typeface="Sakkal Majalla" panose="02000000000000000000" pitchFamily="2" charset="-78"/>
                  <a:cs typeface="Sakkal Majalla" panose="02000000000000000000" pitchFamily="2" charset="-78"/>
                </a:rPr>
                <a:t> إِلَّا </a:t>
              </a:r>
              <a:r>
                <a:rPr lang="ar-SA" sz="2800" dirty="0" err="1">
                  <a:solidFill>
                    <a:schemeClr val="tx1"/>
                  </a:solidFill>
                  <a:latin typeface="Sakkal Majalla" panose="02000000000000000000" pitchFamily="2" charset="-78"/>
                  <a:cs typeface="Sakkal Majalla" panose="02000000000000000000" pitchFamily="2" charset="-78"/>
                </a:rPr>
                <a:t>هُوَۖ</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فَأَنَّىٰ</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تُؤۡفَكُونَ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غافر 62</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047875" y="3369363"/>
            <a:ext cx="7471418" cy="2801420"/>
            <a:chOff x="2047875" y="3369363"/>
            <a:chExt cx="7471418"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047875" y="3369363"/>
              <a:ext cx="7471418" cy="938371"/>
              <a:chOff x="1938884" y="4150589"/>
              <a:chExt cx="747141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1938884" y="4150589"/>
                <a:ext cx="701992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لما تقدم في سورة الأنعام</a:t>
                </a:r>
                <a:r>
                  <a:rPr lang="ar-EG" sz="2400" dirty="0">
                    <a:solidFill>
                      <a:schemeClr val="tx1"/>
                    </a:solidFill>
                    <a:latin typeface="Sakkal Majalla" panose="02000000000000000000" pitchFamily="2" charset="-78"/>
                    <a:cs typeface="Sakkal Majalla" panose="02000000000000000000" pitchFamily="2" charset="-78"/>
                  </a:rPr>
                  <a:t>(وجعلوا لله شركاء الجن وخلقهم)</a:t>
                </a:r>
                <a:r>
                  <a:rPr lang="ar-EG" sz="2400" dirty="0">
                    <a:latin typeface="Sakkal Majalla" panose="02000000000000000000" pitchFamily="2" charset="-78"/>
                    <a:cs typeface="Sakkal Majalla" panose="02000000000000000000" pitchFamily="2" charset="-78"/>
                  </a:rPr>
                  <a:t> ناسب تقديم كلمة التوحيد النافية للشرك (لا إله إلا هو) ردًا عليهم، تم ذكر الخلق </a:t>
                </a:r>
                <a:r>
                  <a:rPr lang="ar-EG" sz="2400" dirty="0">
                    <a:solidFill>
                      <a:schemeClr val="tx1"/>
                    </a:solidFill>
                    <a:latin typeface="Sakkal Majalla" panose="02000000000000000000" pitchFamily="2" charset="-78"/>
                    <a:cs typeface="Sakkal Majalla" panose="02000000000000000000" pitchFamily="2" charset="-78"/>
                  </a:rPr>
                  <a:t>(خالق كل شيء)</a:t>
                </a:r>
                <a:endParaRPr lang="en-US" sz="24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047876" y="4307733"/>
              <a:ext cx="7471416" cy="1863050"/>
              <a:chOff x="1938885" y="3367705"/>
              <a:chExt cx="7471416"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2"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1938885" y="4256506"/>
                <a:ext cx="7019924"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لما تقدم في سورة غافر </a:t>
                </a:r>
                <a:r>
                  <a:rPr lang="ar-EG" sz="2400" dirty="0">
                    <a:solidFill>
                      <a:schemeClr val="tx1"/>
                    </a:solidFill>
                    <a:latin typeface="Sakkal Majalla" panose="02000000000000000000" pitchFamily="2" charset="-78"/>
                    <a:cs typeface="Sakkal Majalla" panose="02000000000000000000" pitchFamily="2" charset="-78"/>
                  </a:rPr>
                  <a:t>(لخلق السموات والأرض أكبر من خلص الناس)</a:t>
                </a:r>
                <a:r>
                  <a:rPr lang="ar-EG" sz="2400" dirty="0">
                    <a:latin typeface="Sakkal Majalla" panose="02000000000000000000" pitchFamily="2" charset="-78"/>
                    <a:cs typeface="Sakkal Majalla" panose="02000000000000000000" pitchFamily="2" charset="-78"/>
                  </a:rPr>
                  <a:t> ناسب تقديم ذكر الخالق </a:t>
                </a:r>
                <a:r>
                  <a:rPr lang="ar-EG" sz="2400" dirty="0">
                    <a:solidFill>
                      <a:schemeClr val="tx1"/>
                    </a:solidFill>
                    <a:latin typeface="Sakkal Majalla" panose="02000000000000000000" pitchFamily="2" charset="-78"/>
                    <a:cs typeface="Sakkal Majalla" panose="02000000000000000000" pitchFamily="2" charset="-78"/>
                  </a:rPr>
                  <a:t>(خالق كل شي)</a:t>
                </a:r>
                <a:r>
                  <a:rPr lang="ar-EG" sz="2400" dirty="0">
                    <a:latin typeface="Sakkal Majalla" panose="02000000000000000000" pitchFamily="2" charset="-78"/>
                    <a:cs typeface="Sakkal Majalla" panose="02000000000000000000" pitchFamily="2" charset="-78"/>
                  </a:rPr>
                  <a:t>، ثم كلمة التوحيد </a:t>
                </a:r>
                <a:r>
                  <a:rPr lang="ar-EG" sz="2400" dirty="0">
                    <a:solidFill>
                      <a:schemeClr val="tx1"/>
                    </a:solidFill>
                    <a:latin typeface="Sakkal Majalla" panose="02000000000000000000" pitchFamily="2" charset="-78"/>
                    <a:cs typeface="Sakkal Majalla" panose="02000000000000000000" pitchFamily="2" charset="-78"/>
                  </a:rPr>
                  <a:t>(لا إله إلا هو)</a:t>
                </a:r>
                <a:endParaRPr lang="en-US" sz="24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2775960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بالتأمل للمعنى في الموضع المتشابه</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76675"/>
            <a:ext cx="2558408" cy="86211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فكأين من قرية </a:t>
            </a:r>
            <a:r>
              <a:rPr lang="ar-EG" sz="2400" dirty="0">
                <a:solidFill>
                  <a:schemeClr val="tx1"/>
                </a:solidFill>
                <a:latin typeface="Sakkal Majalla" panose="02000000000000000000" pitchFamily="2" charset="-78"/>
                <a:cs typeface="Sakkal Majalla" panose="02000000000000000000" pitchFamily="2" charset="-78"/>
              </a:rPr>
              <a:t>اهلكناها</a:t>
            </a:r>
          </a:p>
          <a:p>
            <a:pPr algn="ctr" rtl="1"/>
            <a:r>
              <a:rPr lang="ar-EG" sz="2400" dirty="0">
                <a:latin typeface="Sakkal Majalla" panose="02000000000000000000" pitchFamily="2" charset="-78"/>
                <a:cs typeface="Sakkal Majalla" panose="02000000000000000000" pitchFamily="2" charset="-78"/>
              </a:rPr>
              <a:t>وكأين من قرية </a:t>
            </a:r>
            <a:r>
              <a:rPr lang="ar-EG" sz="2400" dirty="0">
                <a:solidFill>
                  <a:schemeClr val="tx1"/>
                </a:solidFill>
                <a:latin typeface="Sakkal Majalla" panose="02000000000000000000" pitchFamily="2" charset="-78"/>
                <a:cs typeface="Sakkal Majalla" panose="02000000000000000000" pitchFamily="2" charset="-78"/>
              </a:rPr>
              <a:t>أمليت</a:t>
            </a:r>
            <a:r>
              <a:rPr lang="ar-EG" sz="2400" dirty="0">
                <a:latin typeface="Sakkal Majalla" panose="02000000000000000000" pitchFamily="2" charset="-78"/>
                <a:cs typeface="Sakkal Majalla" panose="02000000000000000000" pitchFamily="2" charset="-78"/>
              </a:rPr>
              <a:t> </a:t>
            </a:r>
            <a:r>
              <a:rPr lang="ar-EG" sz="2400" dirty="0">
                <a:solidFill>
                  <a:schemeClr val="tx1"/>
                </a:solidFill>
                <a:latin typeface="Sakkal Majalla" panose="02000000000000000000" pitchFamily="2" charset="-78"/>
                <a:cs typeface="Sakkal Majalla" panose="02000000000000000000" pitchFamily="2" charset="-78"/>
              </a:rPr>
              <a:t>لها</a:t>
            </a: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فَكَأَیِّن</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قَرۡیَةٍ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أَهۡلَكۡنَـٰهَا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وَهِیَ</a:t>
              </a:r>
              <a:r>
                <a:rPr lang="ar-SA" sz="2800" dirty="0">
                  <a:latin typeface="Sakkal Majalla" panose="02000000000000000000" pitchFamily="2" charset="-78"/>
                  <a:cs typeface="Sakkal Majalla" panose="02000000000000000000" pitchFamily="2" charset="-78"/>
                </a:rPr>
                <a:t> ظَالِمَةࣱ </a:t>
              </a:r>
              <a:r>
                <a:rPr lang="ar-SA" sz="2800" dirty="0" err="1">
                  <a:latin typeface="Sakkal Majalla" panose="02000000000000000000" pitchFamily="2" charset="-78"/>
                  <a:cs typeface="Sakkal Majalla" panose="02000000000000000000" pitchFamily="2" charset="-78"/>
                </a:rPr>
                <a:t>فَهِیَ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خَاوِیَةٌ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عَلَىٰ</a:t>
              </a:r>
              <a:r>
                <a:rPr lang="ar-SA" sz="2800" dirty="0">
                  <a:latin typeface="Sakkal Majalla" panose="02000000000000000000" pitchFamily="2" charset="-78"/>
                  <a:cs typeface="Sakkal Majalla" panose="02000000000000000000" pitchFamily="2" charset="-78"/>
                </a:rPr>
                <a:t> عُرُوشِهَا</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الحج 45</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وَكَأَیِّن</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قَرۡیَةٍ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أَمۡلَیۡتُ</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لَهَا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وَهِیَ</a:t>
              </a:r>
              <a:r>
                <a:rPr lang="ar-SA" sz="2800" dirty="0">
                  <a:latin typeface="Sakkal Majalla" panose="02000000000000000000" pitchFamily="2" charset="-78"/>
                  <a:cs typeface="Sakkal Majalla" panose="02000000000000000000" pitchFamily="2" charset="-78"/>
                </a:rPr>
                <a:t> ظَالِمَةࣱ ثُمَّ </a:t>
              </a:r>
              <a:r>
                <a:rPr lang="ar-SA" sz="2800" dirty="0" err="1">
                  <a:latin typeface="Sakkal Majalla" panose="02000000000000000000" pitchFamily="2" charset="-78"/>
                  <a:cs typeface="Sakkal Majalla" panose="02000000000000000000" pitchFamily="2" charset="-78"/>
                </a:rPr>
                <a:t>أَخَذۡتُهَا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وَإِلَیَّ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ٱلۡمَصِیرُ</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الحج 48</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047875" y="3369363"/>
            <a:ext cx="7471418" cy="2801420"/>
            <a:chOff x="2047875" y="3369363"/>
            <a:chExt cx="7471418"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047875" y="3369363"/>
              <a:ext cx="7471418" cy="938371"/>
              <a:chOff x="1938884" y="4150589"/>
              <a:chExt cx="747141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1938884" y="4150589"/>
                <a:ext cx="701992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خص هنا بذكر بـ</a:t>
                </a:r>
                <a:r>
                  <a:rPr lang="ar-EG" sz="2800" dirty="0">
                    <a:solidFill>
                      <a:schemeClr val="tx1"/>
                    </a:solidFill>
                    <a:latin typeface="Sakkal Majalla" panose="02000000000000000000" pitchFamily="2" charset="-78"/>
                    <a:cs typeface="Sakkal Majalla" panose="02000000000000000000" pitchFamily="2" charset="-78"/>
                  </a:rPr>
                  <a:t>(الإهلاك) </a:t>
                </a:r>
                <a:r>
                  <a:rPr lang="ar-EG" sz="2800" dirty="0">
                    <a:latin typeface="Sakkal Majalla" panose="02000000000000000000" pitchFamily="2" charset="-78"/>
                    <a:cs typeface="Sakkal Majalla" panose="02000000000000000000" pitchFamily="2" charset="-78"/>
                  </a:rPr>
                  <a:t>لأنه سبق قوله تعالى </a:t>
                </a:r>
                <a:r>
                  <a:rPr lang="ar-EG" sz="2800" dirty="0">
                    <a:solidFill>
                      <a:schemeClr val="tx1"/>
                    </a:solidFill>
                    <a:latin typeface="Sakkal Majalla" panose="02000000000000000000" pitchFamily="2" charset="-78"/>
                    <a:cs typeface="Sakkal Majalla" panose="02000000000000000000" pitchFamily="2" charset="-78"/>
                  </a:rPr>
                  <a:t>(فأمليتُ للكافرين ثم أخذتهم)</a:t>
                </a:r>
                <a:r>
                  <a:rPr lang="ar-EG" sz="2800" dirty="0">
                    <a:latin typeface="Sakkal Majalla" panose="02000000000000000000" pitchFamily="2" charset="-78"/>
                    <a:cs typeface="Sakkal Majalla" panose="02000000000000000000" pitchFamily="2" charset="-78"/>
                  </a:rPr>
                  <a:t> أي :أهلكتهم</a:t>
                </a:r>
                <a:endParaRPr lang="en-US" sz="2800" dirty="0">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047876" y="4307733"/>
              <a:ext cx="7471416" cy="1863050"/>
              <a:chOff x="1938885" y="3367705"/>
              <a:chExt cx="7471416"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2"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1938885" y="4256506"/>
                <a:ext cx="7019924"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وخص هنا بـ </a:t>
                </a:r>
                <a:r>
                  <a:rPr lang="ar-EG" sz="2800" dirty="0">
                    <a:solidFill>
                      <a:schemeClr val="tx1"/>
                    </a:solidFill>
                    <a:latin typeface="Sakkal Majalla" panose="02000000000000000000" pitchFamily="2" charset="-78"/>
                    <a:cs typeface="Sakkal Majalla" panose="02000000000000000000" pitchFamily="2" charset="-78"/>
                  </a:rPr>
                  <a:t>(الإملاء)</a:t>
                </a:r>
                <a:r>
                  <a:rPr lang="ar-EG" sz="2800" dirty="0">
                    <a:latin typeface="Sakkal Majalla" panose="02000000000000000000" pitchFamily="2" charset="-78"/>
                    <a:cs typeface="Sakkal Majalla" panose="02000000000000000000" pitchFamily="2" charset="-78"/>
                  </a:rPr>
                  <a:t>: لأنه قبلها </a:t>
                </a:r>
                <a:r>
                  <a:rPr lang="ar-EG" sz="2800" dirty="0">
                    <a:solidFill>
                      <a:schemeClr val="tx1"/>
                    </a:solidFill>
                    <a:latin typeface="Sakkal Majalla" panose="02000000000000000000" pitchFamily="2" charset="-78"/>
                    <a:cs typeface="Sakkal Majalla" panose="02000000000000000000" pitchFamily="2" charset="-78"/>
                  </a:rPr>
                  <a:t>(ويستعجلونك بالعذاب) </a:t>
                </a:r>
                <a:r>
                  <a:rPr lang="ar-EG" sz="2800" dirty="0">
                    <a:latin typeface="Sakkal Majalla" panose="02000000000000000000" pitchFamily="2" charset="-78"/>
                    <a:cs typeface="Sakkal Majalla" panose="02000000000000000000" pitchFamily="2" charset="-78"/>
                  </a:rPr>
                  <a:t>فناسب لفظ </a:t>
                </a:r>
                <a:r>
                  <a:rPr lang="ar-EG" sz="2800" dirty="0">
                    <a:solidFill>
                      <a:schemeClr val="tx1"/>
                    </a:solidFill>
                    <a:latin typeface="Sakkal Majalla" panose="02000000000000000000" pitchFamily="2" charset="-78"/>
                    <a:cs typeface="Sakkal Majalla" panose="02000000000000000000" pitchFamily="2" charset="-78"/>
                  </a:rPr>
                  <a:t>(أمليت)</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885187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a:t>
            </a:r>
            <a:r>
              <a:rPr lang="ar-EG" dirty="0">
                <a:latin typeface="Sakkal Majalla" panose="02000000000000000000" pitchFamily="2" charset="-78"/>
                <a:cs typeface="Sakkal Majalla" panose="02000000000000000000" pitchFamily="2" charset="-78"/>
              </a:rPr>
              <a:t>السادسة</a:t>
            </a:r>
            <a:r>
              <a:rPr lang="ar-SA" dirty="0">
                <a:latin typeface="Sakkal Majalla" panose="02000000000000000000" pitchFamily="2" charset="-78"/>
                <a:cs typeface="Sakkal Majalla" panose="02000000000000000000" pitchFamily="2" charset="-78"/>
              </a:rPr>
              <a:t>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هذه القواعد التي معنا خاصة بنسخة مجمع الملك فهد (مصحف المدينة) ومن ثم فإن من أفضل القواعد المعينة –بإذن الله – معرفة موقع الآية وهذا مما يساعد على الضبط والاتقان</a:t>
            </a: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الضبط بمعرفة موضع الآية في المصحف</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371215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بمعرفة موضع الآية في المصحف</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043042" y="4026569"/>
            <a:ext cx="1853556" cy="5623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نفعًا وضرًا</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4780547" y="2586479"/>
            <a:ext cx="4262495" cy="1721254"/>
            <a:chOff x="4780547" y="2586479"/>
            <a:chExt cx="4262495"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4780547" y="2586479"/>
              <a:ext cx="3511247"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نفعًا قبل ضرًا</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4" y="2905421"/>
              <a:ext cx="751248"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4780547" y="4307733"/>
            <a:ext cx="4262496" cy="779680"/>
            <a:chOff x="4780549" y="4165937"/>
            <a:chExt cx="4262496" cy="779680"/>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4780549" y="4307733"/>
              <a:ext cx="3511246"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ضرًا قبل نفعًا</a:t>
              </a:r>
              <a:endParaRPr lang="en-US" sz="2800"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8291796" y="4165937"/>
              <a:ext cx="751249"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4395535" y="3369363"/>
            <a:ext cx="4647508" cy="2801420"/>
            <a:chOff x="4395535" y="3369363"/>
            <a:chExt cx="4647508"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4395537" y="3369363"/>
              <a:ext cx="4647506" cy="938371"/>
              <a:chOff x="4286546" y="4150589"/>
              <a:chExt cx="4647506"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182805" y="4619775"/>
                <a:ext cx="751247"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4286546" y="4150589"/>
                <a:ext cx="3896258"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تأتي في الوجه الأيمن</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4395535" y="4307733"/>
              <a:ext cx="4647508" cy="1863050"/>
              <a:chOff x="4286544" y="3367705"/>
              <a:chExt cx="4647508"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182803" y="3367705"/>
                <a:ext cx="751249"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4286544" y="4256506"/>
                <a:ext cx="3896258"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تأتي في الوجه الأيسر</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6784926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بمعرفة موضع الآية في المصحف</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043042" y="4026569"/>
            <a:ext cx="1853556" cy="5623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سورة هود</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4780547" y="2586479"/>
            <a:ext cx="4262495" cy="1721254"/>
            <a:chOff x="4780547" y="2586479"/>
            <a:chExt cx="4262495"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4780547" y="2586479"/>
              <a:ext cx="3511247"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فلما جاء أمرنا</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4" y="2905421"/>
              <a:ext cx="751248"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4780547" y="4307733"/>
            <a:ext cx="4262496" cy="779680"/>
            <a:chOff x="4780549" y="4165937"/>
            <a:chExt cx="4262496" cy="779680"/>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4780549" y="4307733"/>
              <a:ext cx="3511246"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ولما جاء أمرنا</a:t>
              </a:r>
              <a:endParaRPr lang="en-US" sz="2800"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8291796" y="4165937"/>
              <a:ext cx="751249"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4395535" y="3369363"/>
            <a:ext cx="4647508" cy="2801420"/>
            <a:chOff x="4395535" y="3369363"/>
            <a:chExt cx="4647508"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4395537" y="3369363"/>
              <a:ext cx="4647506" cy="938371"/>
              <a:chOff x="4286546" y="4150589"/>
              <a:chExt cx="4647506"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182805" y="4619775"/>
                <a:ext cx="751247"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4286546" y="4150589"/>
                <a:ext cx="3896258"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تأتي في الوجه الأيمن</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4395535" y="4307733"/>
              <a:ext cx="4647508" cy="1863050"/>
              <a:chOff x="4286544" y="3367705"/>
              <a:chExt cx="4647508"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182803" y="3367705"/>
                <a:ext cx="751249"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4286544" y="4256506"/>
                <a:ext cx="3896258"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تأتي في الوجه الأيسر</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29641214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بمعرفة موضع الآية في المصحف</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043042" y="4026569"/>
            <a:ext cx="1853556" cy="56232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سورة التوبة</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4780547" y="2586479"/>
            <a:ext cx="4262495" cy="1721254"/>
            <a:chOff x="4780547" y="2586479"/>
            <a:chExt cx="4262495"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4780547" y="2586479"/>
              <a:ext cx="3511247"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ذلك الفوز العظيم</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4" y="2905421"/>
              <a:ext cx="751248"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4780547" y="4307733"/>
            <a:ext cx="4262496" cy="779680"/>
            <a:chOff x="4780549" y="4165937"/>
            <a:chExt cx="4262496" cy="779680"/>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4780549" y="4307733"/>
              <a:ext cx="3511246"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ذلك هو الفوز العظيم</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8291796" y="4165937"/>
              <a:ext cx="751249"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4395535" y="3369363"/>
            <a:ext cx="4647508" cy="2801420"/>
            <a:chOff x="4395535" y="3369363"/>
            <a:chExt cx="4647508"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4395537" y="3369363"/>
              <a:ext cx="4647506" cy="938371"/>
              <a:chOff x="4286546" y="4150589"/>
              <a:chExt cx="4647506"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182805" y="4619775"/>
                <a:ext cx="751247"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4286546" y="4150589"/>
                <a:ext cx="3896258"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تأتي في الوجه الأيمن</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4395535" y="4307733"/>
              <a:ext cx="4647508" cy="1863050"/>
              <a:chOff x="4286544" y="3367705"/>
              <a:chExt cx="4647508"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182803" y="3367705"/>
                <a:ext cx="751249"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4286544" y="4256506"/>
                <a:ext cx="3896258"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تأتي في الوجه الأيسر</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11993438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ربط الكلمة المتشابهة مع اسم السورة بالحركات</a:t>
            </a: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954247" y="2879291"/>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يُن</a:t>
            </a:r>
            <a:r>
              <a:rPr lang="ar-SA" sz="2800" dirty="0">
                <a:solidFill>
                  <a:schemeClr val="tx1"/>
                </a:solidFill>
                <a:latin typeface="Sakkal Majalla" panose="02000000000000000000" pitchFamily="2" charset="-78"/>
                <a:cs typeface="Sakkal Majalla" panose="02000000000000000000" pitchFamily="2" charset="-78"/>
              </a:rPr>
              <a:t>زَ</a:t>
            </a:r>
            <a:r>
              <a:rPr lang="ar-SA" sz="2800" dirty="0">
                <a:latin typeface="Sakkal Majalla" panose="02000000000000000000" pitchFamily="2" charset="-78"/>
                <a:cs typeface="Sakkal Majalla" panose="02000000000000000000" pitchFamily="2" charset="-78"/>
              </a:rPr>
              <a:t>فون</a:t>
            </a:r>
          </a:p>
          <a:p>
            <a:pPr algn="ctr" rtl="1"/>
            <a:r>
              <a:rPr lang="ar-SA" sz="2800" dirty="0">
                <a:latin typeface="Sakkal Majalla" panose="02000000000000000000" pitchFamily="2" charset="-78"/>
                <a:cs typeface="Sakkal Majalla" panose="02000000000000000000" pitchFamily="2" charset="-78"/>
              </a:rPr>
              <a:t>ال</a:t>
            </a:r>
            <a:r>
              <a:rPr lang="ar-SA" sz="2800" dirty="0">
                <a:solidFill>
                  <a:schemeClr val="tx1"/>
                </a:solidFill>
                <a:latin typeface="Sakkal Majalla" panose="02000000000000000000" pitchFamily="2" charset="-78"/>
                <a:cs typeface="Sakkal Majalla" panose="02000000000000000000" pitchFamily="2" charset="-78"/>
              </a:rPr>
              <a:t>ص</a:t>
            </a:r>
            <a:r>
              <a:rPr lang="ar-SA" sz="2800" dirty="0">
                <a:latin typeface="Sakkal Majalla" panose="02000000000000000000" pitchFamily="2" charset="-78"/>
                <a:cs typeface="Sakkal Majalla" panose="02000000000000000000" pitchFamily="2" charset="-78"/>
              </a:rPr>
              <a:t>افات</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681349" y="2586479"/>
            <a:ext cx="8272898" cy="874080"/>
            <a:chOff x="681349" y="2586479"/>
            <a:chExt cx="8272898" cy="874080"/>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11063" y="2586479"/>
              <a:ext cx="5580732"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لَا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غَوۡل</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عَنۡهَا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یُنزَفُونَ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38187" y="2905421"/>
              <a:ext cx="472876" cy="32430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81349" y="299889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الصافات 47</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5" y="2905422"/>
              <a:ext cx="662452" cy="39144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50" name="Rectangle: Rounded Corners 49">
            <a:extLst>
              <a:ext uri="{FF2B5EF4-FFF2-40B4-BE49-F238E27FC236}">
                <a16:creationId xmlns:a16="http://schemas.microsoft.com/office/drawing/2014/main" id="{5676F6EF-2816-4101-99DC-FE57C2E89121}"/>
              </a:ext>
            </a:extLst>
          </p:cNvPr>
          <p:cNvSpPr/>
          <p:nvPr/>
        </p:nvSpPr>
        <p:spPr>
          <a:xfrm>
            <a:off x="8954247" y="4574410"/>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ين</a:t>
            </a:r>
            <a:r>
              <a:rPr lang="ar-SA" sz="2800" dirty="0">
                <a:solidFill>
                  <a:schemeClr val="tx1"/>
                </a:solidFill>
                <a:latin typeface="Sakkal Majalla" panose="02000000000000000000" pitchFamily="2" charset="-78"/>
                <a:cs typeface="Sakkal Majalla" panose="02000000000000000000" pitchFamily="2" charset="-78"/>
              </a:rPr>
              <a:t>زِ</a:t>
            </a:r>
            <a:r>
              <a:rPr lang="ar-SA" sz="2800" dirty="0">
                <a:latin typeface="Sakkal Majalla" panose="02000000000000000000" pitchFamily="2" charset="-78"/>
                <a:cs typeface="Sakkal Majalla" panose="02000000000000000000" pitchFamily="2" charset="-78"/>
              </a:rPr>
              <a:t>فون</a:t>
            </a:r>
          </a:p>
          <a:p>
            <a:pPr algn="ctr" rtl="1"/>
            <a:r>
              <a:rPr lang="ar-SA" sz="2800" dirty="0">
                <a:latin typeface="Sakkal Majalla" panose="02000000000000000000" pitchFamily="2" charset="-78"/>
                <a:cs typeface="Sakkal Majalla" panose="02000000000000000000" pitchFamily="2" charset="-78"/>
              </a:rPr>
              <a:t>الوا</a:t>
            </a:r>
            <a:r>
              <a:rPr lang="ar-SA" sz="2800" dirty="0">
                <a:solidFill>
                  <a:schemeClr val="tx1"/>
                </a:solidFill>
                <a:latin typeface="Sakkal Majalla" panose="02000000000000000000" pitchFamily="2" charset="-78"/>
                <a:cs typeface="Sakkal Majalla" panose="02000000000000000000" pitchFamily="2" charset="-78"/>
              </a:rPr>
              <a:t>قِ</a:t>
            </a:r>
            <a:r>
              <a:rPr lang="ar-SA" sz="2800" dirty="0">
                <a:latin typeface="Sakkal Majalla" panose="02000000000000000000" pitchFamily="2" charset="-78"/>
                <a:cs typeface="Sakkal Majalla" panose="02000000000000000000" pitchFamily="2" charset="-78"/>
              </a:rPr>
              <a:t>عة</a:t>
            </a:r>
            <a:endParaRPr lang="en-US" sz="2800" dirty="0">
              <a:latin typeface="Sakkal Majalla" panose="02000000000000000000" pitchFamily="2" charset="-78"/>
              <a:cs typeface="Sakkal Majalla" panose="02000000000000000000" pitchFamily="2" charset="-78"/>
            </a:endParaRPr>
          </a:p>
        </p:txBody>
      </p:sp>
      <p:grpSp>
        <p:nvGrpSpPr>
          <p:cNvPr id="63" name="Group 62">
            <a:extLst>
              <a:ext uri="{FF2B5EF4-FFF2-40B4-BE49-F238E27FC236}">
                <a16:creationId xmlns:a16="http://schemas.microsoft.com/office/drawing/2014/main" id="{01FEDDBE-2A7F-40F4-BF10-FAF1A684ECF0}"/>
              </a:ext>
            </a:extLst>
          </p:cNvPr>
          <p:cNvGrpSpPr/>
          <p:nvPr/>
        </p:nvGrpSpPr>
        <p:grpSpPr>
          <a:xfrm>
            <a:off x="681349" y="4307733"/>
            <a:ext cx="8272898" cy="874080"/>
            <a:chOff x="681349" y="4307733"/>
            <a:chExt cx="8272898" cy="874080"/>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711063" y="4307733"/>
              <a:ext cx="5580732"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لَّا </a:t>
              </a:r>
              <a:r>
                <a:rPr lang="ar-SA" sz="2800" dirty="0" err="1">
                  <a:latin typeface="Sakkal Majalla" panose="02000000000000000000" pitchFamily="2" charset="-78"/>
                  <a:cs typeface="Sakkal Majalla" panose="02000000000000000000" pitchFamily="2" charset="-78"/>
                </a:rPr>
                <a:t>یُصَدَّعُونَ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عَنۡهَا</a:t>
              </a:r>
              <a:r>
                <a:rPr lang="ar-SA" sz="2800" dirty="0">
                  <a:latin typeface="Sakkal Majalla" panose="02000000000000000000" pitchFamily="2" charset="-78"/>
                  <a:cs typeface="Sakkal Majalla" panose="02000000000000000000" pitchFamily="2" charset="-78"/>
                </a:rPr>
                <a:t> وَلَا </a:t>
              </a:r>
              <a:r>
                <a:rPr lang="ar-SA" sz="2800" dirty="0" err="1">
                  <a:solidFill>
                    <a:schemeClr val="tx1"/>
                  </a:solidFill>
                  <a:latin typeface="Sakkal Majalla" panose="02000000000000000000" pitchFamily="2" charset="-78"/>
                  <a:cs typeface="Sakkal Majalla" panose="02000000000000000000" pitchFamily="2" charset="-78"/>
                </a:rPr>
                <a:t>یُنزِفُونَ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2238187" y="4626675"/>
              <a:ext cx="472876" cy="32430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681349" y="4720148"/>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الواقعة 19</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50" idx="1"/>
              <a:endCxn id="46" idx="3"/>
            </p:cNvCxnSpPr>
            <p:nvPr/>
          </p:nvCxnSpPr>
          <p:spPr>
            <a:xfrm rot="10800000">
              <a:off x="8291795" y="4626675"/>
              <a:ext cx="662452" cy="36531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711063" y="3296865"/>
            <a:ext cx="6243184" cy="2431636"/>
            <a:chOff x="2711063" y="3296865"/>
            <a:chExt cx="6243184" cy="2431636"/>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711063" y="3296865"/>
              <a:ext cx="6243184" cy="710382"/>
              <a:chOff x="2602072" y="4078091"/>
              <a:chExt cx="6243184" cy="710382"/>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4" y="4078091"/>
                <a:ext cx="662452" cy="39143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150589"/>
                <a:ext cx="5580732"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فتحة الزاي وفتحة الصاد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711063" y="4991985"/>
              <a:ext cx="6243184" cy="736516"/>
              <a:chOff x="2602072" y="4051957"/>
              <a:chExt cx="6243184" cy="736516"/>
            </a:xfrm>
          </p:grpSpPr>
          <p:cxnSp>
            <p:nvCxnSpPr>
              <p:cNvPr id="44" name="Connector: Curved 43">
                <a:extLst>
                  <a:ext uri="{FF2B5EF4-FFF2-40B4-BE49-F238E27FC236}">
                    <a16:creationId xmlns:a16="http://schemas.microsoft.com/office/drawing/2014/main" id="{3C99FC30-E404-4B72-9384-4894635C749D}"/>
                  </a:ext>
                </a:extLst>
              </p:cNvPr>
              <p:cNvCxnSpPr>
                <a:cxnSpLocks/>
                <a:stCxn id="50" idx="1"/>
                <a:endCxn id="45" idx="3"/>
              </p:cNvCxnSpPr>
              <p:nvPr/>
            </p:nvCxnSpPr>
            <p:spPr>
              <a:xfrm rot="10800000" flipV="1">
                <a:off x="8182804" y="4051957"/>
                <a:ext cx="662452" cy="41757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602072" y="4150589"/>
                <a:ext cx="5580732"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كسرة الزاي و كسرة القاف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26015518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0-#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circle(in)">
                                      <p:cBhvr>
                                        <p:cTn id="29"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a:t>
            </a:r>
            <a:r>
              <a:rPr lang="ar-EG" dirty="0">
                <a:latin typeface="Sakkal Majalla" panose="02000000000000000000" pitchFamily="2" charset="-78"/>
                <a:cs typeface="Sakkal Majalla" panose="02000000000000000000" pitchFamily="2" charset="-78"/>
              </a:rPr>
              <a:t>السابعة</a:t>
            </a:r>
            <a:r>
              <a:rPr lang="ar-SA" dirty="0">
                <a:latin typeface="Sakkal Majalla" panose="02000000000000000000" pitchFamily="2" charset="-78"/>
                <a:cs typeface="Sakkal Majalla" panose="02000000000000000000" pitchFamily="2" charset="-78"/>
              </a:rPr>
              <a:t>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إن بعض الآيات التي تشكل علينا –ونخص منها تلك التي في أقسام وأجزاء – يكون ضبطها في الغالب التصور الذهني لها </a:t>
            </a: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الضبط بالصورة الذهنية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609793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بالصورة الذهنية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1652337" y="2711116"/>
            <a:ext cx="9545919" cy="1747148"/>
            <a:chOff x="1652337" y="2711116"/>
            <a:chExt cx="9545919" cy="1747148"/>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52337" y="2711116"/>
              <a:ext cx="6630031" cy="10607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أَفَرَءَیۡتُم</a:t>
              </a:r>
              <a:r>
                <a:rPr lang="ar-SA" sz="2800" dirty="0">
                  <a:latin typeface="Sakkal Majalla" panose="02000000000000000000" pitchFamily="2" charset="-78"/>
                  <a:cs typeface="Sakkal Majalla" panose="02000000000000000000" pitchFamily="2" charset="-78"/>
                </a:rPr>
                <a:t> مَّا </a:t>
              </a:r>
              <a:r>
                <a:rPr lang="ar-SA" sz="2800" dirty="0" err="1">
                  <a:latin typeface="Sakkal Majalla" panose="02000000000000000000" pitchFamily="2" charset="-78"/>
                  <a:cs typeface="Sakkal Majalla" panose="02000000000000000000" pitchFamily="2" charset="-78"/>
                </a:rPr>
                <a:t>تُمۡنُونَ</a:t>
              </a:r>
              <a:r>
                <a:rPr lang="ar-EG" sz="2800" dirty="0">
                  <a:latin typeface="Sakkal Majalla" panose="02000000000000000000" pitchFamily="2" charset="-78"/>
                  <a:cs typeface="Sakkal Majalla" panose="02000000000000000000" pitchFamily="2" charset="-78"/>
                </a:rPr>
                <a:t>(58).. </a:t>
              </a:r>
              <a:r>
                <a:rPr lang="ar-EG" sz="2800" dirty="0" err="1">
                  <a:latin typeface="Sakkal Majalla" panose="02000000000000000000" pitchFamily="2" charset="-78"/>
                  <a:cs typeface="Sakkal Majalla" panose="02000000000000000000" pitchFamily="2" charset="-78"/>
                </a:rPr>
                <a:t>أَفَرَءَیۡتُم</a:t>
              </a:r>
              <a:r>
                <a:rPr lang="ar-EG" sz="2800" dirty="0">
                  <a:latin typeface="Sakkal Majalla" panose="02000000000000000000" pitchFamily="2" charset="-78"/>
                  <a:cs typeface="Sakkal Majalla" panose="02000000000000000000" pitchFamily="2" charset="-78"/>
                </a:rPr>
                <a:t> مَّا </a:t>
              </a:r>
              <a:r>
                <a:rPr lang="ar-EG" sz="2800" dirty="0" err="1">
                  <a:latin typeface="Sakkal Majalla" panose="02000000000000000000" pitchFamily="2" charset="-78"/>
                  <a:cs typeface="Sakkal Majalla" panose="02000000000000000000" pitchFamily="2" charset="-78"/>
                </a:rPr>
                <a:t>تَحۡرُثُونَ</a:t>
              </a:r>
              <a:r>
                <a:rPr lang="ar-EG" sz="2800" dirty="0">
                  <a:latin typeface="Sakkal Majalla" panose="02000000000000000000" pitchFamily="2" charset="-78"/>
                  <a:cs typeface="Sakkal Majalla" panose="02000000000000000000" pitchFamily="2" charset="-78"/>
                </a:rPr>
                <a:t>(63).. </a:t>
              </a:r>
              <a:r>
                <a:rPr lang="ar-EG" sz="2800" dirty="0" err="1">
                  <a:latin typeface="Sakkal Majalla" panose="02000000000000000000" pitchFamily="2" charset="-78"/>
                  <a:cs typeface="Sakkal Majalla" panose="02000000000000000000" pitchFamily="2" charset="-78"/>
                </a:rPr>
                <a:t>أَفَرَءَیۡتُمُ</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ٱلۡمَاۤءَ</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ٱلَّذِی</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تَشۡرَبُونَ</a:t>
              </a:r>
              <a:r>
                <a:rPr lang="ar-EG" sz="2800" dirty="0">
                  <a:latin typeface="Sakkal Majalla" panose="02000000000000000000" pitchFamily="2" charset="-78"/>
                  <a:cs typeface="Sakkal Majalla" panose="02000000000000000000" pitchFamily="2" charset="-78"/>
                </a:rPr>
                <a:t>(68).. </a:t>
              </a:r>
              <a:r>
                <a:rPr lang="ar-EG" sz="2800" dirty="0" err="1">
                  <a:latin typeface="Sakkal Majalla" panose="02000000000000000000" pitchFamily="2" charset="-78"/>
                  <a:cs typeface="Sakkal Majalla" panose="02000000000000000000" pitchFamily="2" charset="-78"/>
                </a:rPr>
                <a:t>أَفَرَءَیۡتُمُ</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ٱلنَّارَ</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ٱلَّتِی</a:t>
              </a:r>
              <a:r>
                <a:rPr lang="ar-EG" sz="2800" dirty="0">
                  <a:latin typeface="Sakkal Majalla" panose="02000000000000000000" pitchFamily="2" charset="-78"/>
                  <a:cs typeface="Sakkal Majalla" panose="02000000000000000000" pitchFamily="2" charset="-78"/>
                </a:rPr>
                <a:t> تُورُونَ(71)</a:t>
              </a:r>
              <a:endParaRPr lang="en-US" sz="2800" u="sng" dirty="0">
                <a:solidFill>
                  <a:schemeClr val="tx1"/>
                </a:solidFill>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8282369" y="3241508"/>
              <a:ext cx="2915887" cy="1216756"/>
              <a:chOff x="8282369" y="3241508"/>
              <a:chExt cx="2915887" cy="1216756"/>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9256295" y="3868984"/>
                <a:ext cx="1941961"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الواقعة</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241508"/>
                <a:ext cx="973927" cy="92211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1652337" y="4085663"/>
            <a:ext cx="7603959" cy="1790205"/>
            <a:chOff x="2039737" y="4228599"/>
            <a:chExt cx="7603959" cy="1790205"/>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669769" y="4306560"/>
              <a:ext cx="973927" cy="81714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039737" y="4228599"/>
              <a:ext cx="6630031" cy="179020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قال الإسكافي: خلق الإنسان من نطفة، والنعمة في ذلك قبل النعمة في الثلاثة الأُخَر التي بعده فوجب تقديمه، ثم بعده ما به قوام الإنسان من فائدة الحرق وهي الطعام الذي لا يستغني عنه الجسد الحي، وذلك الحَب الذي يختبز فيحتاج بعد حصوله إلى حصول ما يعجن به وهو الماء، ثم إلى النار التي تعيده خبزا</a:t>
              </a:r>
              <a:endParaRPr lang="en-US" sz="24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3242248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بالصورة الذهنية</a:t>
            </a:r>
            <a:endParaRPr lang="en-US" dirty="0">
              <a:latin typeface="Sakkal Majalla" panose="02000000000000000000" pitchFamily="2" charset="-78"/>
              <a:cs typeface="Sakkal Majalla" panose="02000000000000000000" pitchFamily="2" charset="-78"/>
            </a:endParaRPr>
          </a:p>
        </p:txBody>
      </p:sp>
      <p:grpSp>
        <p:nvGrpSpPr>
          <p:cNvPr id="24" name="Group 23">
            <a:extLst>
              <a:ext uri="{FF2B5EF4-FFF2-40B4-BE49-F238E27FC236}">
                <a16:creationId xmlns:a16="http://schemas.microsoft.com/office/drawing/2014/main" id="{106DBFE5-C53C-4F02-A9BE-A88EBA72FF2E}"/>
              </a:ext>
            </a:extLst>
          </p:cNvPr>
          <p:cNvGrpSpPr/>
          <p:nvPr/>
        </p:nvGrpSpPr>
        <p:grpSpPr>
          <a:xfrm>
            <a:off x="1652337" y="2711116"/>
            <a:ext cx="9545919" cy="1747148"/>
            <a:chOff x="1652337" y="2711116"/>
            <a:chExt cx="9545919" cy="1747148"/>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1652337" y="2711116"/>
              <a:ext cx="6630031" cy="10607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a:t>
              </a:r>
              <a:r>
                <a:rPr lang="ar-SA" sz="2800" dirty="0" err="1">
                  <a:latin typeface="Sakkal Majalla" panose="02000000000000000000" pitchFamily="2" charset="-78"/>
                  <a:cs typeface="Sakkal Majalla" panose="02000000000000000000" pitchFamily="2" charset="-78"/>
                </a:rPr>
                <a:t>وَفِی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ءَایَـٰت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لِّلۡمُوقِنِینَ</a:t>
              </a:r>
              <a:r>
                <a:rPr lang="ar-SA" sz="2800" dirty="0">
                  <a:latin typeface="Sakkal Majalla" panose="02000000000000000000" pitchFamily="2" charset="-78"/>
                  <a:cs typeface="Sakkal Majalla" panose="02000000000000000000" pitchFamily="2" charset="-78"/>
                </a:rPr>
                <a:t> (٢٠) </a:t>
              </a:r>
              <a:r>
                <a:rPr lang="ar-SA" sz="2800" dirty="0" err="1">
                  <a:latin typeface="Sakkal Majalla" panose="02000000000000000000" pitchFamily="2" charset="-78"/>
                  <a:cs typeface="Sakkal Majalla" panose="02000000000000000000" pitchFamily="2" charset="-78"/>
                </a:rPr>
                <a:t>وَفِیۤ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أَنفُسِكُمۡۚ</a:t>
              </a:r>
              <a:r>
                <a:rPr lang="ar-SA" sz="2800" dirty="0">
                  <a:latin typeface="Sakkal Majalla" panose="02000000000000000000" pitchFamily="2" charset="-78"/>
                  <a:cs typeface="Sakkal Majalla" panose="02000000000000000000" pitchFamily="2" charset="-78"/>
                </a:rPr>
                <a:t> أَفَلَا </a:t>
              </a:r>
              <a:r>
                <a:rPr lang="ar-SA" sz="2800" dirty="0" err="1">
                  <a:latin typeface="Sakkal Majalla" panose="02000000000000000000" pitchFamily="2" charset="-78"/>
                  <a:cs typeface="Sakkal Majalla" panose="02000000000000000000" pitchFamily="2" charset="-78"/>
                </a:rPr>
                <a:t>تُبۡصِرُونَ</a:t>
              </a:r>
              <a:r>
                <a:rPr lang="ar-SA" sz="2800" dirty="0">
                  <a:latin typeface="Sakkal Majalla" panose="02000000000000000000" pitchFamily="2" charset="-78"/>
                  <a:cs typeface="Sakkal Majalla" panose="02000000000000000000" pitchFamily="2" charset="-78"/>
                </a:rPr>
                <a:t> (٢١) </a:t>
              </a:r>
              <a:r>
                <a:rPr lang="ar-SA" sz="2800" dirty="0" err="1">
                  <a:latin typeface="Sakkal Majalla" panose="02000000000000000000" pitchFamily="2" charset="-78"/>
                  <a:cs typeface="Sakkal Majalla" panose="02000000000000000000" pitchFamily="2" charset="-78"/>
                </a:rPr>
                <a:t>وَفِی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ٱلسَّمَاۤءِ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رِزۡقُكُمۡ</a:t>
              </a:r>
              <a:r>
                <a:rPr lang="ar-SA" sz="2800" dirty="0">
                  <a:latin typeface="Sakkal Majalla" panose="02000000000000000000" pitchFamily="2" charset="-78"/>
                  <a:cs typeface="Sakkal Majalla" panose="02000000000000000000" pitchFamily="2" charset="-78"/>
                </a:rPr>
                <a:t> وَمَا تُوعَدُونَ (٢٢)﴾</a:t>
              </a:r>
              <a:endParaRPr lang="en-US" sz="2800" dirty="0">
                <a:latin typeface="Sakkal Majalla" panose="02000000000000000000" pitchFamily="2" charset="-78"/>
                <a:cs typeface="Sakkal Majalla" panose="02000000000000000000" pitchFamily="2" charset="-78"/>
              </a:endParaRPr>
            </a:p>
          </p:txBody>
        </p:sp>
        <p:grpSp>
          <p:nvGrpSpPr>
            <p:cNvPr id="22" name="Group 21">
              <a:extLst>
                <a:ext uri="{FF2B5EF4-FFF2-40B4-BE49-F238E27FC236}">
                  <a16:creationId xmlns:a16="http://schemas.microsoft.com/office/drawing/2014/main" id="{A8E211DD-3FC5-46C1-854E-F06D0463AAC4}"/>
                </a:ext>
              </a:extLst>
            </p:cNvPr>
            <p:cNvGrpSpPr/>
            <p:nvPr/>
          </p:nvGrpSpPr>
          <p:grpSpPr>
            <a:xfrm>
              <a:off x="8282369" y="3241508"/>
              <a:ext cx="2915887" cy="1216756"/>
              <a:chOff x="8282369" y="3241508"/>
              <a:chExt cx="2915887" cy="1216756"/>
            </a:xfrm>
          </p:grpSpPr>
          <p:sp>
            <p:nvSpPr>
              <p:cNvPr id="4" name="Rectangle: Rounded Corners 3">
                <a:extLst>
                  <a:ext uri="{FF2B5EF4-FFF2-40B4-BE49-F238E27FC236}">
                    <a16:creationId xmlns:a16="http://schemas.microsoft.com/office/drawing/2014/main" id="{7044A0DE-5D81-44AA-A6FA-3F9BED3628E5}"/>
                  </a:ext>
                </a:extLst>
              </p:cNvPr>
              <p:cNvSpPr/>
              <p:nvPr/>
            </p:nvSpPr>
            <p:spPr>
              <a:xfrm>
                <a:off x="9256295" y="3868984"/>
                <a:ext cx="1941961"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400" dirty="0">
                    <a:latin typeface="Sakkal Majalla" panose="02000000000000000000" pitchFamily="2" charset="-78"/>
                    <a:cs typeface="Sakkal Majalla" panose="02000000000000000000" pitchFamily="2" charset="-78"/>
                  </a:rPr>
                  <a:t>الذاريات</a:t>
                </a:r>
                <a:endParaRPr lang="en-US" sz="24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2369" y="3241508"/>
                <a:ext cx="973927" cy="92211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grpSp>
        <p:nvGrpSpPr>
          <p:cNvPr id="25" name="Group 24">
            <a:extLst>
              <a:ext uri="{FF2B5EF4-FFF2-40B4-BE49-F238E27FC236}">
                <a16:creationId xmlns:a16="http://schemas.microsoft.com/office/drawing/2014/main" id="{61CF92FE-A1E6-428C-9909-C38E5954FF4C}"/>
              </a:ext>
            </a:extLst>
          </p:cNvPr>
          <p:cNvGrpSpPr/>
          <p:nvPr/>
        </p:nvGrpSpPr>
        <p:grpSpPr>
          <a:xfrm>
            <a:off x="1652337" y="4085663"/>
            <a:ext cx="7603959" cy="1790205"/>
            <a:chOff x="2039737" y="4228599"/>
            <a:chExt cx="7603959" cy="1790205"/>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669769" y="4306560"/>
              <a:ext cx="973927" cy="817142"/>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039737" y="4228599"/>
              <a:ext cx="6630031" cy="1790205"/>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ابتدأ الله سبحانه و تعالى أولًا عن الأرض، ثم الأرفع منها وهو الإنسان، ثم الأرفع وهي السماء، فبهذا التصور نستطيع تذك الآية والترتيب الذي جاء فيها</a:t>
              </a:r>
              <a:endParaRPr lang="en-US" sz="2800" dirty="0">
                <a:solidFill>
                  <a:schemeClr val="tx1"/>
                </a:solidFill>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962720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80">
                                          <p:stCondLst>
                                            <p:cond delay="0"/>
                                          </p:stCondLst>
                                        </p:cTn>
                                        <p:tgtEl>
                                          <p:spTgt spid="24"/>
                                        </p:tgtEl>
                                      </p:cBhvr>
                                    </p:animEffect>
                                    <p:anim calcmode="lin" valueType="num">
                                      <p:cBhvr>
                                        <p:cTn id="8" dur="1822" tmFilter="0,0; 0.14,0.36; 0.43,0.73; 0.71,0.91; 1.0,1.0">
                                          <p:stCondLst>
                                            <p:cond delay="0"/>
                                          </p:stCondLst>
                                        </p:cTn>
                                        <p:tgtEl>
                                          <p:spTgt spid="2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4"/>
                                        </p:tgtEl>
                                        <p:attrNameLst>
                                          <p:attrName>ppt_y</p:attrName>
                                        </p:attrNameLst>
                                      </p:cBhvr>
                                      <p:tavLst>
                                        <p:tav tm="0" fmla="#ppt_y-sin(pi*$)/81">
                                          <p:val>
                                            <p:fltVal val="0"/>
                                          </p:val>
                                        </p:tav>
                                        <p:tav tm="100000">
                                          <p:val>
                                            <p:fltVal val="1"/>
                                          </p:val>
                                        </p:tav>
                                      </p:tavLst>
                                    </p:anim>
                                    <p:animScale>
                                      <p:cBhvr>
                                        <p:cTn id="13" dur="26">
                                          <p:stCondLst>
                                            <p:cond delay="650"/>
                                          </p:stCondLst>
                                        </p:cTn>
                                        <p:tgtEl>
                                          <p:spTgt spid="24"/>
                                        </p:tgtEl>
                                      </p:cBhvr>
                                      <p:to x="100000" y="60000"/>
                                    </p:animScale>
                                    <p:animScale>
                                      <p:cBhvr>
                                        <p:cTn id="14" dur="166" decel="50000">
                                          <p:stCondLst>
                                            <p:cond delay="676"/>
                                          </p:stCondLst>
                                        </p:cTn>
                                        <p:tgtEl>
                                          <p:spTgt spid="24"/>
                                        </p:tgtEl>
                                      </p:cBhvr>
                                      <p:to x="100000" y="100000"/>
                                    </p:animScale>
                                    <p:animScale>
                                      <p:cBhvr>
                                        <p:cTn id="15" dur="26">
                                          <p:stCondLst>
                                            <p:cond delay="1312"/>
                                          </p:stCondLst>
                                        </p:cTn>
                                        <p:tgtEl>
                                          <p:spTgt spid="24"/>
                                        </p:tgtEl>
                                      </p:cBhvr>
                                      <p:to x="100000" y="80000"/>
                                    </p:animScale>
                                    <p:animScale>
                                      <p:cBhvr>
                                        <p:cTn id="16" dur="166" decel="50000">
                                          <p:stCondLst>
                                            <p:cond delay="1338"/>
                                          </p:stCondLst>
                                        </p:cTn>
                                        <p:tgtEl>
                                          <p:spTgt spid="24"/>
                                        </p:tgtEl>
                                      </p:cBhvr>
                                      <p:to x="100000" y="100000"/>
                                    </p:animScale>
                                    <p:animScale>
                                      <p:cBhvr>
                                        <p:cTn id="17" dur="26">
                                          <p:stCondLst>
                                            <p:cond delay="1642"/>
                                          </p:stCondLst>
                                        </p:cTn>
                                        <p:tgtEl>
                                          <p:spTgt spid="24"/>
                                        </p:tgtEl>
                                      </p:cBhvr>
                                      <p:to x="100000" y="90000"/>
                                    </p:animScale>
                                    <p:animScale>
                                      <p:cBhvr>
                                        <p:cTn id="18" dur="166" decel="50000">
                                          <p:stCondLst>
                                            <p:cond delay="1668"/>
                                          </p:stCondLst>
                                        </p:cTn>
                                        <p:tgtEl>
                                          <p:spTgt spid="24"/>
                                        </p:tgtEl>
                                      </p:cBhvr>
                                      <p:to x="100000" y="100000"/>
                                    </p:animScale>
                                    <p:animScale>
                                      <p:cBhvr>
                                        <p:cTn id="19" dur="26">
                                          <p:stCondLst>
                                            <p:cond delay="1808"/>
                                          </p:stCondLst>
                                        </p:cTn>
                                        <p:tgtEl>
                                          <p:spTgt spid="24"/>
                                        </p:tgtEl>
                                      </p:cBhvr>
                                      <p:to x="100000" y="95000"/>
                                    </p:animScale>
                                    <p:animScale>
                                      <p:cBhvr>
                                        <p:cTn id="20" dur="166" decel="50000">
                                          <p:stCondLst>
                                            <p:cond delay="1834"/>
                                          </p:stCondLst>
                                        </p:cTn>
                                        <p:tgtEl>
                                          <p:spTgt spid="2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additive="base">
                                        <p:cTn id="25" dur="900" fill="hold"/>
                                        <p:tgtEl>
                                          <p:spTgt spid="25"/>
                                        </p:tgtEl>
                                        <p:attrNameLst>
                                          <p:attrName>ppt_x</p:attrName>
                                        </p:attrNameLst>
                                      </p:cBhvr>
                                      <p:tavLst>
                                        <p:tav tm="0">
                                          <p:val>
                                            <p:strVal val="0-#ppt_w/2"/>
                                          </p:val>
                                        </p:tav>
                                        <p:tav tm="100000">
                                          <p:val>
                                            <p:strVal val="#ppt_x"/>
                                          </p:val>
                                        </p:tav>
                                      </p:tavLst>
                                    </p:anim>
                                    <p:anim calcmode="lin" valueType="num">
                                      <p:cBhvr additive="base">
                                        <p:cTn id="26" dur="9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a:t>
            </a:r>
            <a:r>
              <a:rPr lang="ar-EG" dirty="0">
                <a:latin typeface="Sakkal Majalla" panose="02000000000000000000" pitchFamily="2" charset="-78"/>
                <a:cs typeface="Sakkal Majalla" panose="02000000000000000000" pitchFamily="2" charset="-78"/>
              </a:rPr>
              <a:t>الثامنة</a:t>
            </a:r>
            <a:r>
              <a:rPr lang="ar-SA" dirty="0">
                <a:latin typeface="Sakkal Majalla" panose="02000000000000000000" pitchFamily="2" charset="-78"/>
                <a:cs typeface="Sakkal Majalla" panose="02000000000000000000" pitchFamily="2" charset="-78"/>
              </a:rPr>
              <a:t>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إذا ورد موضع مشكل، فإننا ننظر قبل وبعد في الآية أو الكلمة أو السورة المجاورة، فنربط بينهما إما بحرف مشترك أو كلمة متشابهة أو غير ذلك</a:t>
            </a: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الضبط بالمجاورة والموافقة</a:t>
            </a:r>
            <a:endParaRPr lang="en-US" sz="28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577990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a:xfrm>
            <a:off x="1295402" y="982132"/>
            <a:ext cx="9601196" cy="1303867"/>
          </a:xfrm>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9642764" y="4229100"/>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المثال 1</a:t>
            </a:r>
            <a:endParaRPr lang="en-US" sz="2800" dirty="0">
              <a:latin typeface="Sakkal Majalla" panose="02000000000000000000" pitchFamily="2" charset="-78"/>
              <a:cs typeface="Sakkal Majalla" panose="02000000000000000000" pitchFamily="2" charset="-78"/>
            </a:endParaRPr>
          </a:p>
        </p:txBody>
      </p:sp>
      <p:grpSp>
        <p:nvGrpSpPr>
          <p:cNvPr id="46" name="Group 45">
            <a:extLst>
              <a:ext uri="{FF2B5EF4-FFF2-40B4-BE49-F238E27FC236}">
                <a16:creationId xmlns:a16="http://schemas.microsoft.com/office/drawing/2014/main" id="{CBA7A6A9-DF48-44F4-B083-B357835E1557}"/>
              </a:ext>
            </a:extLst>
          </p:cNvPr>
          <p:cNvGrpSpPr/>
          <p:nvPr/>
        </p:nvGrpSpPr>
        <p:grpSpPr>
          <a:xfrm>
            <a:off x="1835347" y="3204369"/>
            <a:ext cx="8006762" cy="1439141"/>
            <a:chOff x="1295403" y="3293918"/>
            <a:chExt cx="8006762" cy="1439141"/>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293918"/>
              <a:ext cx="6175662" cy="143914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ثُمَّ </a:t>
              </a:r>
              <a:r>
                <a:rPr lang="ar-SA" sz="2400" dirty="0" err="1">
                  <a:latin typeface="Sakkal Majalla" panose="02000000000000000000" pitchFamily="2" charset="-78"/>
                  <a:cs typeface="Sakkal Majalla" panose="02000000000000000000" pitchFamily="2" charset="-78"/>
                </a:rPr>
                <a:t>نُنَجِّی</a:t>
              </a:r>
              <a:r>
                <a:rPr lang="ar-SA" sz="2400" dirty="0">
                  <a:latin typeface="Sakkal Majalla" panose="02000000000000000000" pitchFamily="2" charset="-78"/>
                  <a:cs typeface="Sakkal Majalla" panose="02000000000000000000" pitchFamily="2" charset="-78"/>
                </a:rPr>
                <a:t> رُسُلَنَا </a:t>
              </a:r>
              <a:r>
                <a:rPr lang="ar-SA" sz="2400" dirty="0" err="1">
                  <a:latin typeface="Sakkal Majalla" panose="02000000000000000000" pitchFamily="2" charset="-78"/>
                  <a:cs typeface="Sakkal Majalla" panose="02000000000000000000" pitchFamily="2" charset="-78"/>
                </a:rPr>
                <a:t>وَٱلَّذِینَ</a:t>
              </a:r>
              <a:r>
                <a:rPr lang="ar-SA" sz="2400" dirty="0">
                  <a:latin typeface="Sakkal Majalla" panose="02000000000000000000" pitchFamily="2" charset="-78"/>
                  <a:cs typeface="Sakkal Majalla" panose="02000000000000000000" pitchFamily="2" charset="-78"/>
                </a:rPr>
                <a:t> ءَامَنُوا۟ </a:t>
              </a:r>
              <a:r>
                <a:rPr lang="ar-SA" sz="2400" dirty="0" err="1">
                  <a:latin typeface="Sakkal Majalla" panose="02000000000000000000" pitchFamily="2" charset="-78"/>
                  <a:cs typeface="Sakkal Majalla" panose="02000000000000000000" pitchFamily="2" charset="-78"/>
                </a:rPr>
                <a:t>كَذَ</a:t>
              </a:r>
              <a:r>
                <a:rPr lang="ar-SA" sz="2400" dirty="0">
                  <a:latin typeface="Sakkal Majalla" panose="02000000000000000000" pitchFamily="2" charset="-78"/>
                  <a:cs typeface="Sakkal Majalla" panose="02000000000000000000" pitchFamily="2" charset="-78"/>
                </a:rPr>
                <a:t> ⁠لِكَ حَقًّا </a:t>
              </a:r>
              <a:r>
                <a:rPr lang="ar-SA" sz="2400" dirty="0" err="1">
                  <a:latin typeface="Sakkal Majalla" panose="02000000000000000000" pitchFamily="2" charset="-78"/>
                  <a:cs typeface="Sakkal Majalla" panose="02000000000000000000" pitchFamily="2" charset="-78"/>
                </a:rPr>
                <a:t>عَلَیۡنَا</a:t>
              </a:r>
              <a:r>
                <a:rPr lang="ar-SA" sz="2400" dirty="0">
                  <a:latin typeface="Sakkal Majalla" panose="02000000000000000000" pitchFamily="2" charset="-78"/>
                  <a:cs typeface="Sakkal Majalla" panose="02000000000000000000" pitchFamily="2" charset="-78"/>
                </a:rPr>
                <a:t> نُنجِ </a:t>
              </a:r>
              <a:r>
                <a:rPr lang="ar-SA" sz="2400" dirty="0" err="1">
                  <a:solidFill>
                    <a:schemeClr val="tx1"/>
                  </a:solidFill>
                  <a:latin typeface="Sakkal Majalla" panose="02000000000000000000" pitchFamily="2" charset="-78"/>
                  <a:cs typeface="Sakkal Majalla" panose="02000000000000000000" pitchFamily="2" charset="-78"/>
                </a:rPr>
                <a:t>ٱلۡمُؤۡمِنِینَ</a:t>
              </a:r>
              <a:r>
                <a:rPr lang="ar-SA" sz="2400" dirty="0">
                  <a:latin typeface="Sakkal Majalla" panose="02000000000000000000" pitchFamily="2" charset="-78"/>
                  <a:cs typeface="Sakkal Majalla" panose="02000000000000000000" pitchFamily="2" charset="-78"/>
                </a:rPr>
                <a:t>﴿</a:t>
              </a:r>
              <a:r>
                <a:rPr lang="ar-EG" sz="2400" dirty="0">
                  <a:latin typeface="Sakkal Majalla" panose="02000000000000000000" pitchFamily="2" charset="-78"/>
                  <a:cs typeface="Sakkal Majalla" panose="02000000000000000000" pitchFamily="2" charset="-78"/>
                </a:rPr>
                <a:t>103</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قُلۡ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یَـٰۤأَیُّهَا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ٱلنَّاسُ</a:t>
              </a:r>
              <a:r>
                <a:rPr lang="ar-SA" sz="2400" dirty="0">
                  <a:latin typeface="Sakkal Majalla" panose="02000000000000000000" pitchFamily="2" charset="-78"/>
                  <a:cs typeface="Sakkal Majalla" panose="02000000000000000000" pitchFamily="2" charset="-78"/>
                </a:rPr>
                <a:t> إِن </a:t>
              </a:r>
              <a:r>
                <a:rPr lang="ar-SA" sz="2400" dirty="0" err="1">
                  <a:latin typeface="Sakkal Majalla" panose="02000000000000000000" pitchFamily="2" charset="-78"/>
                  <a:cs typeface="Sakkal Majalla" panose="02000000000000000000" pitchFamily="2" charset="-78"/>
                </a:rPr>
                <a:t>كُنتُمۡ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شَكࣲّ مِّن </a:t>
              </a:r>
              <a:r>
                <a:rPr lang="ar-SA" sz="2400" dirty="0" err="1">
                  <a:latin typeface="Sakkal Majalla" panose="02000000000000000000" pitchFamily="2" charset="-78"/>
                  <a:cs typeface="Sakkal Majalla" panose="02000000000000000000" pitchFamily="2" charset="-78"/>
                </a:rPr>
                <a:t>دِینِی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فَلَاۤ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أَعۡبُدُ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ٱلَّذِینَ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تَعۡبُدُونَ</a:t>
              </a:r>
              <a:r>
                <a:rPr lang="ar-SA" sz="2400" dirty="0">
                  <a:latin typeface="Sakkal Majalla" panose="02000000000000000000" pitchFamily="2" charset="-78"/>
                  <a:cs typeface="Sakkal Majalla" panose="02000000000000000000" pitchFamily="2" charset="-78"/>
                </a:rPr>
                <a:t> مِن دُونِ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وَلَـٰكِنۡ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أَعۡبُدُ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ٱلَّذِی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یَتَوَفَّىٰكُمۡۖ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وَأُمِرۡتُ</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أَنۡ</a:t>
              </a:r>
              <a:r>
                <a:rPr lang="ar-SA" sz="2400" dirty="0">
                  <a:solidFill>
                    <a:schemeClr val="tx1"/>
                  </a:solidFill>
                  <a:latin typeface="Sakkal Majalla" panose="02000000000000000000" pitchFamily="2" charset="-78"/>
                  <a:cs typeface="Sakkal Majalla" panose="02000000000000000000" pitchFamily="2" charset="-78"/>
                </a:rPr>
                <a:t> أَكُونَ مِنَ </a:t>
              </a:r>
              <a:r>
                <a:rPr lang="ar-SA" sz="2400" dirty="0" err="1">
                  <a:solidFill>
                    <a:schemeClr val="tx1"/>
                  </a:solidFill>
                  <a:latin typeface="Sakkal Majalla" panose="02000000000000000000" pitchFamily="2" charset="-78"/>
                  <a:cs typeface="Sakkal Majalla" panose="02000000000000000000" pitchFamily="2" charset="-78"/>
                </a:rPr>
                <a:t>ٱلۡمُؤۡمِنِینَ</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138562" y="3345993"/>
              <a:ext cx="496107" cy="18310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47" name="Group 46">
            <a:extLst>
              <a:ext uri="{FF2B5EF4-FFF2-40B4-BE49-F238E27FC236}">
                <a16:creationId xmlns:a16="http://schemas.microsoft.com/office/drawing/2014/main" id="{925E2682-29A6-4859-AF34-8904FE2E3F96}"/>
              </a:ext>
            </a:extLst>
          </p:cNvPr>
          <p:cNvGrpSpPr/>
          <p:nvPr/>
        </p:nvGrpSpPr>
        <p:grpSpPr>
          <a:xfrm>
            <a:off x="1835347" y="3923940"/>
            <a:ext cx="6188362" cy="2134047"/>
            <a:chOff x="1308103" y="3923940"/>
            <a:chExt cx="6188362" cy="2134047"/>
          </a:xfrm>
        </p:grpSpPr>
        <p:sp>
          <p:nvSpPr>
            <p:cNvPr id="12" name="Rectangle: Rounded Corners 11">
              <a:extLst>
                <a:ext uri="{FF2B5EF4-FFF2-40B4-BE49-F238E27FC236}">
                  <a16:creationId xmlns:a16="http://schemas.microsoft.com/office/drawing/2014/main" id="{58E616CE-E8EE-4D25-9F80-F04D92A7F346}"/>
                </a:ext>
              </a:extLst>
            </p:cNvPr>
            <p:cNvSpPr/>
            <p:nvPr/>
          </p:nvSpPr>
          <p:spPr>
            <a:xfrm>
              <a:off x="1308103" y="4924005"/>
              <a:ext cx="6175662" cy="113398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فلا تقلْ</a:t>
              </a:r>
              <a:r>
                <a:rPr lang="ar-EG" sz="2400" dirty="0">
                  <a:solidFill>
                    <a:schemeClr val="tx1"/>
                  </a:solidFill>
                  <a:latin typeface="Sakkal Majalla" panose="02000000000000000000" pitchFamily="2" charset="-78"/>
                  <a:cs typeface="Sakkal Majalla" panose="02000000000000000000" pitchFamily="2" charset="-78"/>
                </a:rPr>
                <a:t>(</a:t>
              </a:r>
              <a:r>
                <a:rPr lang="ar-SA" sz="2400" dirty="0" err="1">
                  <a:solidFill>
                    <a:schemeClr val="tx1"/>
                  </a:solidFill>
                  <a:latin typeface="Sakkal Majalla" panose="02000000000000000000" pitchFamily="2" charset="-78"/>
                  <a:cs typeface="Sakkal Majalla" panose="02000000000000000000" pitchFamily="2" charset="-78"/>
                </a:rPr>
                <a:t>وَأُمِرۡتُ</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أَنۡ</a:t>
              </a:r>
              <a:r>
                <a:rPr lang="ar-SA" sz="2400" dirty="0">
                  <a:solidFill>
                    <a:schemeClr val="tx1"/>
                  </a:solidFill>
                  <a:latin typeface="Sakkal Majalla" panose="02000000000000000000" pitchFamily="2" charset="-78"/>
                  <a:cs typeface="Sakkal Majalla" panose="02000000000000000000" pitchFamily="2" charset="-78"/>
                </a:rPr>
                <a:t> أَكُونَ مِنَ </a:t>
              </a:r>
              <a:r>
                <a:rPr lang="ar-SA" sz="2400" dirty="0" err="1">
                  <a:solidFill>
                    <a:schemeClr val="tx1"/>
                  </a:solidFill>
                  <a:latin typeface="Sakkal Majalla" panose="02000000000000000000" pitchFamily="2" charset="-78"/>
                  <a:cs typeface="Sakkal Majalla" panose="02000000000000000000" pitchFamily="2" charset="-78"/>
                </a:rPr>
                <a:t>ٱلۡم</a:t>
              </a:r>
              <a:r>
                <a:rPr lang="ar-EG" sz="2400" dirty="0">
                  <a:solidFill>
                    <a:schemeClr val="tx1"/>
                  </a:solidFill>
                  <a:latin typeface="Sakkal Majalla" panose="02000000000000000000" pitchFamily="2" charset="-78"/>
                  <a:cs typeface="Sakkal Majalla" panose="02000000000000000000" pitchFamily="2" charset="-78"/>
                </a:rPr>
                <a:t>سلمين) </a:t>
              </a:r>
              <a:r>
                <a:rPr lang="ar-EG" sz="2400" dirty="0">
                  <a:latin typeface="Sakkal Majalla" panose="02000000000000000000" pitchFamily="2" charset="-78"/>
                  <a:cs typeface="Sakkal Majalla" panose="02000000000000000000" pitchFamily="2" charset="-78"/>
                </a:rPr>
                <a:t>تذّكرًا لما قبلها (ك</a:t>
              </a:r>
              <a:r>
                <a:rPr lang="ar-SA" sz="2400" dirty="0">
                  <a:latin typeface="Sakkal Majalla" panose="02000000000000000000" pitchFamily="2" charset="-78"/>
                  <a:cs typeface="Sakkal Majalla" panose="02000000000000000000" pitchFamily="2" charset="-78"/>
                </a:rPr>
                <a:t>ذَ ⁠لِكَ حَقًّا </a:t>
              </a:r>
              <a:r>
                <a:rPr lang="ar-SA" sz="2400" dirty="0" err="1">
                  <a:latin typeface="Sakkal Majalla" panose="02000000000000000000" pitchFamily="2" charset="-78"/>
                  <a:cs typeface="Sakkal Majalla" panose="02000000000000000000" pitchFamily="2" charset="-78"/>
                </a:rPr>
                <a:t>عَلَیۡنَا</a:t>
              </a:r>
              <a:r>
                <a:rPr lang="ar-SA" sz="2400" dirty="0">
                  <a:latin typeface="Sakkal Majalla" panose="02000000000000000000" pitchFamily="2" charset="-78"/>
                  <a:cs typeface="Sakkal Majalla" panose="02000000000000000000" pitchFamily="2" charset="-78"/>
                </a:rPr>
                <a:t> نُنجِ </a:t>
              </a:r>
              <a:r>
                <a:rPr lang="ar-SA" sz="2400" dirty="0" err="1">
                  <a:solidFill>
                    <a:schemeClr val="tx1"/>
                  </a:solidFill>
                  <a:latin typeface="Sakkal Majalla" panose="02000000000000000000" pitchFamily="2" charset="-78"/>
                  <a:cs typeface="Sakkal Majalla" panose="02000000000000000000" pitchFamily="2" charset="-78"/>
                </a:rPr>
                <a:t>ٱلۡمُؤۡمِنِینَ</a:t>
              </a:r>
              <a:r>
                <a:rPr lang="ar-EG" sz="2400" dirty="0">
                  <a:latin typeface="Sakkal Majalla" panose="02000000000000000000" pitchFamily="2" charset="-78"/>
                  <a:cs typeface="Sakkal Majalla" panose="02000000000000000000" pitchFamily="2" charset="-78"/>
                </a:rPr>
                <a:t>)، بالإضافة الى أن لفظ الايمان وما اشتق منه تكرر عشر مرات في هذا الوجه فقط، وهذا مما يعين على التذكر</a:t>
              </a:r>
              <a:endParaRPr lang="en-US" sz="2400" dirty="0">
                <a:latin typeface="Sakkal Majalla" panose="02000000000000000000" pitchFamily="2" charset="-78"/>
                <a:cs typeface="Sakkal Majalla" panose="02000000000000000000" pitchFamily="2" charset="-78"/>
              </a:endParaRPr>
            </a:p>
          </p:txBody>
        </p:sp>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7483765" y="3923940"/>
              <a:ext cx="12700" cy="1567056"/>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16" name="Group 15">
            <a:extLst>
              <a:ext uri="{FF2B5EF4-FFF2-40B4-BE49-F238E27FC236}">
                <a16:creationId xmlns:a16="http://schemas.microsoft.com/office/drawing/2014/main" id="{567EEFF8-C005-4101-B513-0AA4849C9436}"/>
              </a:ext>
            </a:extLst>
          </p:cNvPr>
          <p:cNvGrpSpPr/>
          <p:nvPr/>
        </p:nvGrpSpPr>
        <p:grpSpPr>
          <a:xfrm>
            <a:off x="5133976" y="2520174"/>
            <a:ext cx="5189394" cy="1708926"/>
            <a:chOff x="5133976" y="2520174"/>
            <a:chExt cx="5189394" cy="1708926"/>
          </a:xfrm>
        </p:grpSpPr>
        <p:cxnSp>
          <p:nvCxnSpPr>
            <p:cNvPr id="19" name="Connector: Curved 18">
              <a:extLst>
                <a:ext uri="{FF2B5EF4-FFF2-40B4-BE49-F238E27FC236}">
                  <a16:creationId xmlns:a16="http://schemas.microsoft.com/office/drawing/2014/main" id="{897616DD-779B-429F-85C2-1A4D07424219}"/>
                </a:ext>
              </a:extLst>
            </p:cNvPr>
            <p:cNvCxnSpPr>
              <a:cxnSpLocks/>
              <a:stCxn id="7" idx="0"/>
              <a:endCxn id="10" idx="3"/>
            </p:cNvCxnSpPr>
            <p:nvPr/>
          </p:nvCxnSpPr>
          <p:spPr>
            <a:xfrm rot="16200000" flipV="1">
              <a:off x="8983250" y="2888980"/>
              <a:ext cx="1439141" cy="12410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10" name="Rectangle: Rounded Corners 9">
              <a:extLst>
                <a:ext uri="{FF2B5EF4-FFF2-40B4-BE49-F238E27FC236}">
                  <a16:creationId xmlns:a16="http://schemas.microsoft.com/office/drawing/2014/main" id="{BF917506-8BEE-4A59-B097-6474B51D8AC9}"/>
                </a:ext>
              </a:extLst>
            </p:cNvPr>
            <p:cNvSpPr/>
            <p:nvPr/>
          </p:nvSpPr>
          <p:spPr>
            <a:xfrm>
              <a:off x="5133976" y="2520174"/>
              <a:ext cx="3948294"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وأمرت أن أكون من المؤمنين/المسلمين</a:t>
              </a:r>
              <a:endParaRPr lang="en-US" sz="2800" dirty="0">
                <a:latin typeface="Sakkal Majalla" panose="02000000000000000000" pitchFamily="2" charset="-78"/>
                <a:cs typeface="Sakkal Majalla" panose="02000000000000000000" pitchFamily="2" charset="-78"/>
              </a:endParaRPr>
            </a:p>
          </p:txBody>
        </p:sp>
      </p:grpSp>
      <p:cxnSp>
        <p:nvCxnSpPr>
          <p:cNvPr id="14" name="Connector: Elbow 13">
            <a:extLst>
              <a:ext uri="{FF2B5EF4-FFF2-40B4-BE49-F238E27FC236}">
                <a16:creationId xmlns:a16="http://schemas.microsoft.com/office/drawing/2014/main" id="{B887C312-739D-4E5F-A88A-8D48DFCD2DCF}"/>
              </a:ext>
            </a:extLst>
          </p:cNvPr>
          <p:cNvCxnSpPr>
            <a:cxnSpLocks/>
            <a:stCxn id="9" idx="1"/>
            <a:endCxn id="15" idx="3"/>
          </p:cNvCxnSpPr>
          <p:nvPr/>
        </p:nvCxnSpPr>
        <p:spPr>
          <a:xfrm rot="10800000" flipV="1">
            <a:off x="1451903" y="3923940"/>
            <a:ext cx="383445" cy="23083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5" name="TextBox 14">
            <a:extLst>
              <a:ext uri="{FF2B5EF4-FFF2-40B4-BE49-F238E27FC236}">
                <a16:creationId xmlns:a16="http://schemas.microsoft.com/office/drawing/2014/main" id="{EDF9FBA2-13AD-470B-A5C3-F6D2EC0B77A9}"/>
              </a:ext>
            </a:extLst>
          </p:cNvPr>
          <p:cNvSpPr txBox="1"/>
          <p:nvPr/>
        </p:nvSpPr>
        <p:spPr>
          <a:xfrm>
            <a:off x="-104936" y="3923939"/>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يونس 104</a:t>
            </a:r>
            <a:endParaRPr lang="en-US"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4128271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46"/>
                                        </p:tgtEl>
                                        <p:attrNameLst>
                                          <p:attrName>style.visibility</p:attrName>
                                        </p:attrNameLst>
                                      </p:cBhvr>
                                      <p:to>
                                        <p:strVal val="visible"/>
                                      </p:to>
                                    </p:set>
                                    <p:anim calcmode="lin" valueType="num">
                                      <p:cBhvr additive="base">
                                        <p:cTn id="21" dur="500" fill="hold"/>
                                        <p:tgtEl>
                                          <p:spTgt spid="46"/>
                                        </p:tgtEl>
                                        <p:attrNameLst>
                                          <p:attrName>ppt_x</p:attrName>
                                        </p:attrNameLst>
                                      </p:cBhvr>
                                      <p:tavLst>
                                        <p:tav tm="0">
                                          <p:val>
                                            <p:strVal val="0-#ppt_w/2"/>
                                          </p:val>
                                        </p:tav>
                                        <p:tav tm="100000">
                                          <p:val>
                                            <p:strVal val="#ppt_x"/>
                                          </p:val>
                                        </p:tav>
                                      </p:tavLst>
                                    </p:anim>
                                    <p:anim calcmode="lin" valueType="num">
                                      <p:cBhvr additive="base">
                                        <p:cTn id="22" dur="500" fill="hold"/>
                                        <p:tgtEl>
                                          <p:spTgt spid="46"/>
                                        </p:tgtEl>
                                        <p:attrNameLst>
                                          <p:attrName>ppt_y</p:attrName>
                                        </p:attrNameLst>
                                      </p:cBhvr>
                                      <p:tavLst>
                                        <p:tav tm="0">
                                          <p:val>
                                            <p:strVal val="#ppt_y"/>
                                          </p:val>
                                        </p:tav>
                                        <p:tav tm="100000">
                                          <p:val>
                                            <p:strVal val="#ppt_y"/>
                                          </p:val>
                                        </p:tav>
                                      </p:tavLst>
                                    </p:anim>
                                  </p:childTnLst>
                                </p:cTn>
                              </p:par>
                              <p:par>
                                <p:cTn id="23" presetID="2" presetClass="entr" presetSubtype="8"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15"/>
                                        </p:tgtEl>
                                        <p:attrNameLst>
                                          <p:attrName>style.visibility</p:attrName>
                                        </p:attrNameLst>
                                      </p:cBhvr>
                                      <p:to>
                                        <p:strVal val="visible"/>
                                      </p:to>
                                    </p:set>
                                    <p:anim calcmode="lin" valueType="num">
                                      <p:cBhvr additive="base">
                                        <p:cTn id="29" dur="500" fill="hold"/>
                                        <p:tgtEl>
                                          <p:spTgt spid="15"/>
                                        </p:tgtEl>
                                        <p:attrNameLst>
                                          <p:attrName>ppt_x</p:attrName>
                                        </p:attrNameLst>
                                      </p:cBhvr>
                                      <p:tavLst>
                                        <p:tav tm="0">
                                          <p:val>
                                            <p:strVal val="0-#ppt_w/2"/>
                                          </p:val>
                                        </p:tav>
                                        <p:tav tm="100000">
                                          <p:val>
                                            <p:strVal val="#ppt_x"/>
                                          </p:val>
                                        </p:tav>
                                      </p:tavLst>
                                    </p:anim>
                                    <p:anim calcmode="lin" valueType="num">
                                      <p:cBhvr additive="base">
                                        <p:cTn id="3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nodeType="clickEffect">
                                  <p:stCondLst>
                                    <p:cond delay="0"/>
                                  </p:stCondLst>
                                  <p:childTnLst>
                                    <p:set>
                                      <p:cBhvr>
                                        <p:cTn id="34" dur="1" fill="hold">
                                          <p:stCondLst>
                                            <p:cond delay="0"/>
                                          </p:stCondLst>
                                        </p:cTn>
                                        <p:tgtEl>
                                          <p:spTgt spid="47"/>
                                        </p:tgtEl>
                                        <p:attrNameLst>
                                          <p:attrName>style.visibility</p:attrName>
                                        </p:attrNameLst>
                                      </p:cBhvr>
                                      <p:to>
                                        <p:strVal val="visible"/>
                                      </p:to>
                                    </p:set>
                                    <p:anim calcmode="lin" valueType="num">
                                      <p:cBhvr additive="base">
                                        <p:cTn id="35" dur="500" fill="hold"/>
                                        <p:tgtEl>
                                          <p:spTgt spid="47"/>
                                        </p:tgtEl>
                                        <p:attrNameLst>
                                          <p:attrName>ppt_x</p:attrName>
                                        </p:attrNameLst>
                                      </p:cBhvr>
                                      <p:tavLst>
                                        <p:tav tm="0">
                                          <p:val>
                                            <p:strVal val="1+#ppt_w/2"/>
                                          </p:val>
                                        </p:tav>
                                        <p:tav tm="100000">
                                          <p:val>
                                            <p:strVal val="#ppt_x"/>
                                          </p:val>
                                        </p:tav>
                                      </p:tavLst>
                                    </p:anim>
                                    <p:anim calcmode="lin" valueType="num">
                                      <p:cBhvr additive="base">
                                        <p:cTn id="36"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المثال </a:t>
            </a:r>
            <a:r>
              <a:rPr lang="ar-SA" sz="2800" dirty="0">
                <a:latin typeface="Sakkal Majalla" panose="02000000000000000000" pitchFamily="2" charset="-78"/>
                <a:cs typeface="Sakkal Majalla" panose="02000000000000000000" pitchFamily="2" charset="-78"/>
              </a:rPr>
              <a:t>2</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2" y="2269672"/>
            <a:ext cx="1976213" cy="1919700"/>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977929" y="1971630"/>
            <a:ext cx="2986269"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SA" sz="2400" dirty="0" err="1">
                <a:latin typeface="Sakkal Majalla" panose="02000000000000000000" pitchFamily="2" charset="-78"/>
                <a:cs typeface="Sakkal Majalla" panose="02000000000000000000" pitchFamily="2" charset="-78"/>
              </a:rPr>
              <a:t>مُسۡرِف</a:t>
            </a:r>
            <a:r>
              <a:rPr lang="ar-SA" sz="2400" dirty="0">
                <a:latin typeface="Sakkal Majalla" panose="02000000000000000000" pitchFamily="2" charset="-78"/>
                <a:cs typeface="Sakkal Majalla" panose="02000000000000000000" pitchFamily="2" charset="-78"/>
              </a:rPr>
              <a:t>ࣱ كَذَّابࣱ</a:t>
            </a:r>
            <a:r>
              <a:rPr lang="ar-EG" sz="2400" dirty="0">
                <a:latin typeface="Sakkal Majalla" panose="02000000000000000000" pitchFamily="2" charset="-78"/>
                <a:cs typeface="Sakkal Majalla" panose="02000000000000000000" pitchFamily="2" charset="-78"/>
              </a:rPr>
              <a:t>/</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مُسۡرِف</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مُّرۡتَابٌ</a:t>
            </a:r>
            <a:endParaRPr lang="en-US" sz="24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وَإِن </a:t>
                    </a:r>
                    <a:r>
                      <a:rPr lang="ar-SA" sz="2800" dirty="0" err="1">
                        <a:latin typeface="Sakkal Majalla" panose="02000000000000000000" pitchFamily="2" charset="-78"/>
                        <a:cs typeface="Sakkal Majalla" panose="02000000000000000000" pitchFamily="2" charset="-78"/>
                      </a:rPr>
                      <a:t>یَكُ</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كَـٰذِبࣰا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فَعَلَیۡهِ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كَذِبُهُۥۖ</a:t>
                    </a:r>
                    <a:r>
                      <a:rPr lang="ar-SA" sz="2800" dirty="0">
                        <a:latin typeface="Sakkal Majalla" panose="02000000000000000000" pitchFamily="2" charset="-78"/>
                        <a:cs typeface="Sakkal Majalla" panose="02000000000000000000" pitchFamily="2" charset="-78"/>
                      </a:rPr>
                      <a:t> وَإِن </a:t>
                    </a:r>
                    <a:r>
                      <a:rPr lang="ar-SA" sz="2800" dirty="0" err="1">
                        <a:latin typeface="Sakkal Majalla" panose="02000000000000000000" pitchFamily="2" charset="-78"/>
                        <a:cs typeface="Sakkal Majalla" panose="02000000000000000000" pitchFamily="2" charset="-78"/>
                      </a:rPr>
                      <a:t>یَكُ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صَادِقࣰا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یُصِبۡكُم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یَعِدُكُمۡۖ</a:t>
                    </a:r>
                    <a:r>
                      <a:rPr lang="ar-SA" sz="2800" dirty="0">
                        <a:latin typeface="Sakkal Majalla" panose="02000000000000000000" pitchFamily="2" charset="-78"/>
                        <a:cs typeface="Sakkal Majalla" panose="02000000000000000000" pitchFamily="2" charset="-78"/>
                      </a:rPr>
                      <a:t> إِنَّ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لَا </a:t>
                    </a:r>
                    <a:r>
                      <a:rPr lang="ar-SA" sz="2800" dirty="0" err="1">
                        <a:latin typeface="Sakkal Majalla" panose="02000000000000000000" pitchFamily="2" charset="-78"/>
                        <a:cs typeface="Sakkal Majalla" panose="02000000000000000000" pitchFamily="2" charset="-78"/>
                      </a:rPr>
                      <a:t>یَهۡدِی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هُوَ </a:t>
                    </a:r>
                    <a:r>
                      <a:rPr lang="ar-SA" sz="2800" dirty="0" err="1">
                        <a:solidFill>
                          <a:schemeClr val="tx1"/>
                        </a:solidFill>
                        <a:latin typeface="Sakkal Majalla" panose="02000000000000000000" pitchFamily="2" charset="-78"/>
                        <a:cs typeface="Sakkal Majalla" panose="02000000000000000000" pitchFamily="2" charset="-78"/>
                      </a:rPr>
                      <a:t>مُسۡرِف</a:t>
                    </a:r>
                    <a:r>
                      <a:rPr lang="ar-SA" sz="2800" dirty="0">
                        <a:solidFill>
                          <a:schemeClr val="tx1"/>
                        </a:solidFill>
                        <a:latin typeface="Sakkal Majalla" panose="02000000000000000000" pitchFamily="2" charset="-78"/>
                        <a:cs typeface="Sakkal Majalla" panose="02000000000000000000" pitchFamily="2" charset="-78"/>
                      </a:rPr>
                      <a:t>ࣱ كَذَّاب</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err="1">
                      <a:latin typeface="Sakkal Majalla" panose="02000000000000000000" pitchFamily="2" charset="-78"/>
                      <a:cs typeface="Sakkal Majalla" panose="02000000000000000000" pitchFamily="2" charset="-78"/>
                    </a:rPr>
                    <a:t>وَلَقَدۡ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جَاۤءَكُمۡ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یُوسُفُ</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قَبۡلُ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بِٱلۡبَیِّنَـٰتِ</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فَمَا </a:t>
                  </a:r>
                  <a:r>
                    <a:rPr lang="ar-SA" sz="2400" dirty="0" err="1">
                      <a:solidFill>
                        <a:schemeClr val="tx1"/>
                      </a:solidFill>
                      <a:latin typeface="Sakkal Majalla" panose="02000000000000000000" pitchFamily="2" charset="-78"/>
                      <a:cs typeface="Sakkal Majalla" panose="02000000000000000000" pitchFamily="2" charset="-78"/>
                    </a:rPr>
                    <a:t>زِلۡتُمۡ</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فِی</a:t>
                  </a:r>
                  <a:r>
                    <a:rPr lang="ar-SA" sz="2400" dirty="0">
                      <a:solidFill>
                        <a:schemeClr val="tx1"/>
                      </a:solidFill>
                      <a:latin typeface="Sakkal Majalla" panose="02000000000000000000" pitchFamily="2" charset="-78"/>
                      <a:cs typeface="Sakkal Majalla" panose="02000000000000000000" pitchFamily="2" charset="-78"/>
                    </a:rPr>
                    <a:t> شَكࣲّ</a:t>
                  </a:r>
                  <a:r>
                    <a:rPr lang="ar-SA" sz="2400" dirty="0">
                      <a:latin typeface="Sakkal Majalla" panose="02000000000000000000" pitchFamily="2" charset="-78"/>
                      <a:cs typeface="Sakkal Majalla" panose="02000000000000000000" pitchFamily="2" charset="-78"/>
                    </a:rPr>
                    <a:t> مِّمَّا </a:t>
                  </a:r>
                  <a:r>
                    <a:rPr lang="ar-SA" sz="2400" dirty="0" err="1">
                      <a:latin typeface="Sakkal Majalla" panose="02000000000000000000" pitchFamily="2" charset="-78"/>
                      <a:cs typeface="Sakkal Majalla" panose="02000000000000000000" pitchFamily="2" charset="-78"/>
                    </a:rPr>
                    <a:t>جَاۤءَكُم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بِهِۦۖ</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حَتَّىٰۤ</a:t>
                  </a:r>
                  <a:r>
                    <a:rPr lang="ar-SA" sz="2400" dirty="0">
                      <a:latin typeface="Sakkal Majalla" panose="02000000000000000000" pitchFamily="2" charset="-78"/>
                      <a:cs typeface="Sakkal Majalla" panose="02000000000000000000" pitchFamily="2" charset="-78"/>
                    </a:rPr>
                    <a:t> إِذَا هَلَكَ </a:t>
                  </a:r>
                  <a:r>
                    <a:rPr lang="ar-SA" sz="2400" dirty="0" err="1">
                      <a:latin typeface="Sakkal Majalla" panose="02000000000000000000" pitchFamily="2" charset="-78"/>
                      <a:cs typeface="Sakkal Majalla" panose="02000000000000000000" pitchFamily="2" charset="-78"/>
                    </a:rPr>
                    <a:t>قُلۡتُمۡ</a:t>
                  </a:r>
                  <a:r>
                    <a:rPr lang="ar-SA" sz="2400" dirty="0">
                      <a:latin typeface="Sakkal Majalla" panose="02000000000000000000" pitchFamily="2" charset="-78"/>
                      <a:cs typeface="Sakkal Majalla" panose="02000000000000000000" pitchFamily="2" charset="-78"/>
                    </a:rPr>
                    <a:t> لَن </a:t>
                  </a:r>
                  <a:r>
                    <a:rPr lang="ar-SA" sz="2400" dirty="0" err="1">
                      <a:latin typeface="Sakkal Majalla" panose="02000000000000000000" pitchFamily="2" charset="-78"/>
                      <a:cs typeface="Sakkal Majalla" panose="02000000000000000000" pitchFamily="2" charset="-78"/>
                    </a:rPr>
                    <a:t>یَبۡعَثَ</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بَعۡدِهِۦ</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رَسُولࣰاۚ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كَذَ</a:t>
                  </a:r>
                  <a:r>
                    <a:rPr lang="ar-SA" sz="2400" dirty="0">
                      <a:latin typeface="Sakkal Majalla" panose="02000000000000000000" pitchFamily="2" charset="-78"/>
                      <a:cs typeface="Sakkal Majalla" panose="02000000000000000000" pitchFamily="2" charset="-78"/>
                    </a:rPr>
                    <a:t> ⁠لِكَ </a:t>
                  </a:r>
                  <a:r>
                    <a:rPr lang="ar-SA" sz="2400" dirty="0" err="1">
                      <a:latin typeface="Sakkal Majalla" panose="02000000000000000000" pitchFamily="2" charset="-78"/>
                      <a:cs typeface="Sakkal Majalla" panose="02000000000000000000" pitchFamily="2" charset="-78"/>
                    </a:rPr>
                    <a:t>یُضِلُّ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ٱللَّهُ</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هُوَ </a:t>
                  </a:r>
                  <a:r>
                    <a:rPr lang="ar-SA" sz="2400" dirty="0" err="1">
                      <a:solidFill>
                        <a:schemeClr val="tx1"/>
                      </a:solidFill>
                      <a:latin typeface="Sakkal Majalla" panose="02000000000000000000" pitchFamily="2" charset="-78"/>
                      <a:cs typeface="Sakkal Majalla" panose="02000000000000000000" pitchFamily="2" charset="-78"/>
                    </a:rPr>
                    <a:t>مُسۡرِف</a:t>
                  </a:r>
                  <a:r>
                    <a:rPr lang="ar-SA" sz="2400" dirty="0">
                      <a:solidFill>
                        <a:schemeClr val="tx1"/>
                      </a:solidFill>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مُّرۡتَابٌ</a:t>
                  </a:r>
                  <a:endParaRPr lang="en-US" sz="24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708880" y="3213125"/>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غافر</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7"/>
            <a:ext cx="7095568" cy="2091223"/>
            <a:chOff x="1308102" y="3964137"/>
            <a:chExt cx="7095568" cy="1269107"/>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292906"/>
              <a:ext cx="7095568" cy="9403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أنه في الآية الأولى </a:t>
              </a:r>
              <a:r>
                <a:rPr lang="ar-EG" sz="2800" dirty="0">
                  <a:solidFill>
                    <a:schemeClr val="tx1"/>
                  </a:solidFill>
                  <a:latin typeface="Sakkal Majalla" panose="02000000000000000000" pitchFamily="2" charset="-78"/>
                  <a:cs typeface="Sakkal Majalla" panose="02000000000000000000" pitchFamily="2" charset="-78"/>
                </a:rPr>
                <a:t>(كذبًا، كذبه) </a:t>
              </a:r>
              <a:r>
                <a:rPr lang="ar-EG" sz="2800" dirty="0">
                  <a:latin typeface="Sakkal Majalla" panose="02000000000000000000" pitchFamily="2" charset="-78"/>
                  <a:cs typeface="Sakkal Majalla" panose="02000000000000000000" pitchFamily="2" charset="-78"/>
                </a:rPr>
                <a:t>إذًا </a:t>
              </a:r>
              <a:r>
                <a:rPr lang="ar-EG" sz="2800" dirty="0">
                  <a:solidFill>
                    <a:schemeClr val="tx1"/>
                  </a:solidFill>
                  <a:latin typeface="Sakkal Majalla" panose="02000000000000000000" pitchFamily="2" charset="-78"/>
                  <a:cs typeface="Sakkal Majalla" panose="02000000000000000000" pitchFamily="2" charset="-78"/>
                </a:rPr>
                <a:t>(مسرفٌ كذاب)</a:t>
              </a:r>
              <a:r>
                <a:rPr lang="ar-EG" sz="2800" dirty="0">
                  <a:latin typeface="Sakkal Majalla" panose="02000000000000000000" pitchFamily="2" charset="-78"/>
                  <a:cs typeface="Sakkal Majalla" panose="02000000000000000000" pitchFamily="2" charset="-78"/>
                </a:rPr>
                <a:t> للمناسبة والمجاورة، وأما الثانية فالربط ما جاء في أول الآية </a:t>
              </a:r>
              <a:r>
                <a:rPr lang="ar-EG" sz="2800" dirty="0">
                  <a:solidFill>
                    <a:schemeClr val="tx1"/>
                  </a:solidFill>
                  <a:latin typeface="Sakkal Majalla" panose="02000000000000000000" pitchFamily="2" charset="-78"/>
                  <a:cs typeface="Sakkal Majalla" panose="02000000000000000000" pitchFamily="2" charset="-78"/>
                </a:rPr>
                <a:t>(فما زلتم في شك)</a:t>
              </a:r>
              <a:r>
                <a:rPr lang="ar-EG" sz="2800" dirty="0">
                  <a:latin typeface="Sakkal Majalla" panose="02000000000000000000" pitchFamily="2" charset="-78"/>
                  <a:cs typeface="Sakkal Majalla" panose="02000000000000000000" pitchFamily="2" charset="-78"/>
                </a:rPr>
                <a:t> حيث الشك بمعنى الارتياب </a:t>
              </a:r>
              <a:endParaRPr lang="en-US" sz="2800" dirty="0">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98938"/>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5441755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المثال 3</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3" y="2269672"/>
            <a:ext cx="1976213" cy="19196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715001" y="1971630"/>
            <a:ext cx="3249198"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400" dirty="0">
                <a:latin typeface="Sakkal Majalla" panose="02000000000000000000" pitchFamily="2" charset="-78"/>
                <a:cs typeface="Sakkal Majalla" panose="02000000000000000000" pitchFamily="2" charset="-78"/>
              </a:rPr>
              <a:t>وما كانوا ليؤمنوا/فما كانوا ليؤمنوا</a:t>
            </a:r>
            <a:endParaRPr lang="en-US" sz="24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وَلَقَدۡ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أَهۡلَكۡنَا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ٱلۡقُرُونَ</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قَبۡلِكُمۡ</a:t>
                    </a:r>
                    <a:r>
                      <a:rPr lang="ar-SA" sz="2800" dirty="0">
                        <a:latin typeface="Sakkal Majalla" panose="02000000000000000000" pitchFamily="2" charset="-78"/>
                        <a:cs typeface="Sakkal Majalla" panose="02000000000000000000" pitchFamily="2" charset="-78"/>
                      </a:rPr>
                      <a:t> لَمَّا ظَلَمُوا۟ </a:t>
                    </a:r>
                    <a:r>
                      <a:rPr lang="ar-SA" sz="2800" dirty="0" err="1">
                        <a:solidFill>
                          <a:schemeClr val="tx1"/>
                        </a:solidFill>
                        <a:latin typeface="Sakkal Majalla" panose="02000000000000000000" pitchFamily="2" charset="-78"/>
                        <a:cs typeface="Sakkal Majalla" panose="02000000000000000000" pitchFamily="2" charset="-78"/>
                      </a:rPr>
                      <a:t>وَجَاۤءَتۡهُمۡ</a:t>
                    </a:r>
                    <a:r>
                      <a:rPr lang="ar-SA" sz="2800" dirty="0">
                        <a:latin typeface="Sakkal Majalla" panose="02000000000000000000" pitchFamily="2" charset="-78"/>
                        <a:cs typeface="Sakkal Majalla" panose="02000000000000000000" pitchFamily="2" charset="-78"/>
                      </a:rPr>
                      <a:t> رُسُلُهُم </a:t>
                    </a:r>
                    <a:r>
                      <a:rPr lang="ar-SA" sz="2800" dirty="0" err="1">
                        <a:latin typeface="Sakkal Majalla" panose="02000000000000000000" pitchFamily="2" charset="-78"/>
                        <a:cs typeface="Sakkal Majalla" panose="02000000000000000000" pitchFamily="2" charset="-78"/>
                      </a:rPr>
                      <a:t>بِٱلۡبَیِّنَـٰتِ</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وَمَا كَانُوا۟ </a:t>
                    </a:r>
                    <a:r>
                      <a:rPr lang="ar-SA" sz="2800" dirty="0" err="1">
                        <a:solidFill>
                          <a:schemeClr val="tx1"/>
                        </a:solidFill>
                        <a:latin typeface="Sakkal Majalla" panose="02000000000000000000" pitchFamily="2" charset="-78"/>
                        <a:cs typeface="Sakkal Majalla" panose="02000000000000000000" pitchFamily="2" charset="-78"/>
                      </a:rPr>
                      <a:t>لِیُؤۡمِنُوا</a:t>
                    </a:r>
                    <a:r>
                      <a:rPr lang="ar-SA" sz="2800" dirty="0" err="1">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نَجۡزِی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ٱلۡمُجۡرِمِینَ</a:t>
                    </a:r>
                    <a:endParaRPr lang="en-US" sz="2800" dirty="0">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ثُمَّ </a:t>
                  </a:r>
                  <a:r>
                    <a:rPr lang="ar-SA" sz="2400" dirty="0" err="1">
                      <a:latin typeface="Sakkal Majalla" panose="02000000000000000000" pitchFamily="2" charset="-78"/>
                      <a:cs typeface="Sakkal Majalla" panose="02000000000000000000" pitchFamily="2" charset="-78"/>
                    </a:rPr>
                    <a:t>بَعَثۡنَا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مِنۢ</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بَعۡدِهِۦ</a:t>
                  </a:r>
                  <a:r>
                    <a:rPr lang="ar-SA" sz="2400" dirty="0">
                      <a:latin typeface="Sakkal Majalla" panose="02000000000000000000" pitchFamily="2" charset="-78"/>
                      <a:cs typeface="Sakkal Majalla" panose="02000000000000000000" pitchFamily="2" charset="-78"/>
                    </a:rPr>
                    <a:t> رُسُلًا </a:t>
                  </a:r>
                  <a:r>
                    <a:rPr lang="ar-SA" sz="2400" dirty="0" err="1">
                      <a:latin typeface="Sakkal Majalla" panose="02000000000000000000" pitchFamily="2" charset="-78"/>
                      <a:cs typeface="Sakkal Majalla" panose="02000000000000000000" pitchFamily="2" charset="-78"/>
                    </a:rPr>
                    <a:t>إِلَىٰ</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قَوۡمِهِمۡ</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فَجَاۤءُوهُم</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بِٱلۡبَیِّنَـٰتِ</a:t>
                  </a:r>
                  <a:r>
                    <a:rPr lang="ar-SA" sz="2400" dirty="0">
                      <a:latin typeface="Sakkal Majalla" panose="02000000000000000000" pitchFamily="2" charset="-78"/>
                      <a:cs typeface="Sakkal Majalla" panose="02000000000000000000" pitchFamily="2" charset="-78"/>
                    </a:rPr>
                    <a:t> </a:t>
                  </a:r>
                  <a:r>
                    <a:rPr lang="ar-SA" sz="2400" dirty="0">
                      <a:solidFill>
                        <a:schemeClr val="tx1"/>
                      </a:solidFill>
                      <a:latin typeface="Sakkal Majalla" panose="02000000000000000000" pitchFamily="2" charset="-78"/>
                      <a:cs typeface="Sakkal Majalla" panose="02000000000000000000" pitchFamily="2" charset="-78"/>
                    </a:rPr>
                    <a:t>فَمَا كَانُوا۟ </a:t>
                  </a:r>
                  <a:r>
                    <a:rPr lang="ar-SA" sz="2400" dirty="0" err="1">
                      <a:solidFill>
                        <a:schemeClr val="tx1"/>
                      </a:solidFill>
                      <a:latin typeface="Sakkal Majalla" panose="02000000000000000000" pitchFamily="2" charset="-78"/>
                      <a:cs typeface="Sakkal Majalla" panose="02000000000000000000" pitchFamily="2" charset="-78"/>
                    </a:rPr>
                    <a:t>لِیُؤۡمِنُوا</a:t>
                  </a:r>
                  <a:r>
                    <a:rPr lang="ar-SA" sz="2400" dirty="0">
                      <a:solidFill>
                        <a:schemeClr val="tx1"/>
                      </a:solidFill>
                      <a:latin typeface="Sakkal Majalla" panose="02000000000000000000" pitchFamily="2" charset="-78"/>
                      <a:cs typeface="Sakkal Majalla" panose="02000000000000000000" pitchFamily="2" charset="-78"/>
                    </a:rPr>
                    <a:t>۟ </a:t>
                  </a:r>
                  <a:r>
                    <a:rPr lang="ar-SA" sz="2400" dirty="0">
                      <a:latin typeface="Sakkal Majalla" panose="02000000000000000000" pitchFamily="2" charset="-78"/>
                      <a:cs typeface="Sakkal Majalla" panose="02000000000000000000" pitchFamily="2" charset="-78"/>
                    </a:rPr>
                    <a:t>بِمَا كَذَّبُوا۟ </a:t>
                  </a:r>
                  <a:r>
                    <a:rPr lang="ar-SA" sz="2400" dirty="0" err="1">
                      <a:latin typeface="Sakkal Majalla" panose="02000000000000000000" pitchFamily="2" charset="-78"/>
                      <a:cs typeface="Sakkal Majalla" panose="02000000000000000000" pitchFamily="2" charset="-78"/>
                    </a:rPr>
                    <a:t>بِهِۦ</a:t>
                  </a:r>
                  <a:r>
                    <a:rPr lang="ar-SA" sz="2400" dirty="0">
                      <a:latin typeface="Sakkal Majalla" panose="02000000000000000000" pitchFamily="2" charset="-78"/>
                      <a:cs typeface="Sakkal Majalla" panose="02000000000000000000" pitchFamily="2" charset="-78"/>
                    </a:rPr>
                    <a:t> مِن </a:t>
                  </a:r>
                  <a:r>
                    <a:rPr lang="ar-SA" sz="2400" dirty="0" err="1">
                      <a:latin typeface="Sakkal Majalla" panose="02000000000000000000" pitchFamily="2" charset="-78"/>
                      <a:cs typeface="Sakkal Majalla" panose="02000000000000000000" pitchFamily="2" charset="-78"/>
                    </a:rPr>
                    <a:t>قَبۡلُۚ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كَذَ</a:t>
                  </a:r>
                  <a:r>
                    <a:rPr lang="ar-SA" sz="2400" dirty="0">
                      <a:latin typeface="Sakkal Majalla" panose="02000000000000000000" pitchFamily="2" charset="-78"/>
                      <a:cs typeface="Sakkal Majalla" panose="02000000000000000000" pitchFamily="2" charset="-78"/>
                    </a:rPr>
                    <a:t> ⁠لِكَ </a:t>
                  </a:r>
                  <a:r>
                    <a:rPr lang="ar-SA" sz="2400" dirty="0" err="1">
                      <a:latin typeface="Sakkal Majalla" panose="02000000000000000000" pitchFamily="2" charset="-78"/>
                      <a:cs typeface="Sakkal Majalla" panose="02000000000000000000" pitchFamily="2" charset="-78"/>
                    </a:rPr>
                    <a:t>نَطۡبَعُ</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عَلَىٰ</a:t>
                  </a:r>
                  <a:r>
                    <a:rPr lang="ar-SA" sz="2400" dirty="0">
                      <a:latin typeface="Sakkal Majalla" panose="02000000000000000000" pitchFamily="2" charset="-78"/>
                      <a:cs typeface="Sakkal Majalla" panose="02000000000000000000" pitchFamily="2" charset="-78"/>
                    </a:rPr>
                    <a:t> قُلُوبِ </a:t>
                  </a:r>
                  <a:r>
                    <a:rPr lang="ar-SA" sz="2400" dirty="0" err="1">
                      <a:latin typeface="Sakkal Majalla" panose="02000000000000000000" pitchFamily="2" charset="-78"/>
                      <a:cs typeface="Sakkal Majalla" panose="02000000000000000000" pitchFamily="2" charset="-78"/>
                    </a:rPr>
                    <a:t>ٱلۡمُعۡتَدِینَ</a:t>
                  </a:r>
                  <a:endParaRPr lang="en-US" sz="24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708880" y="3213125"/>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يونس</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7"/>
            <a:ext cx="7095568" cy="2091223"/>
            <a:chOff x="1308102" y="3964137"/>
            <a:chExt cx="7095568" cy="1269107"/>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292906"/>
              <a:ext cx="7095568" cy="9403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الواو في </a:t>
              </a:r>
              <a:r>
                <a:rPr lang="ar-EG" sz="2800" dirty="0">
                  <a:solidFill>
                    <a:schemeClr val="tx1"/>
                  </a:solidFill>
                  <a:latin typeface="Sakkal Majalla" panose="02000000000000000000" pitchFamily="2" charset="-78"/>
                  <a:cs typeface="Sakkal Majalla" panose="02000000000000000000" pitchFamily="2" charset="-78"/>
                </a:rPr>
                <a:t>(وجاءتهم)</a:t>
              </a:r>
              <a:r>
                <a:rPr lang="ar-EG" sz="2800" dirty="0">
                  <a:latin typeface="Sakkal Majalla" panose="02000000000000000000" pitchFamily="2" charset="-78"/>
                  <a:cs typeface="Sakkal Majalla" panose="02000000000000000000" pitchFamily="2" charset="-78"/>
                </a:rPr>
                <a:t> مجاورة لـ الواو في </a:t>
              </a:r>
              <a:r>
                <a:rPr lang="ar-EG" sz="2800" dirty="0">
                  <a:solidFill>
                    <a:schemeClr val="tx1"/>
                  </a:solidFill>
                  <a:latin typeface="Sakkal Majalla" panose="02000000000000000000" pitchFamily="2" charset="-78"/>
                  <a:cs typeface="Sakkal Majalla" panose="02000000000000000000" pitchFamily="2" charset="-78"/>
                </a:rPr>
                <a:t>(وما كانوا ليؤمنوا)</a:t>
              </a:r>
              <a:r>
                <a:rPr lang="ar-EG" sz="2800" dirty="0">
                  <a:latin typeface="Sakkal Majalla" panose="02000000000000000000" pitchFamily="2" charset="-78"/>
                  <a:cs typeface="Sakkal Majalla" panose="02000000000000000000" pitchFamily="2" charset="-78"/>
                </a:rPr>
                <a:t>، والفاء في </a:t>
              </a:r>
              <a:r>
                <a:rPr lang="ar-EG" sz="2800" dirty="0">
                  <a:solidFill>
                    <a:schemeClr val="tx1"/>
                  </a:solidFill>
                  <a:latin typeface="Sakkal Majalla" panose="02000000000000000000" pitchFamily="2" charset="-78"/>
                  <a:cs typeface="Sakkal Majalla" panose="02000000000000000000" pitchFamily="2" charset="-78"/>
                </a:rPr>
                <a:t>(فجاؤوهم)</a:t>
              </a:r>
              <a:r>
                <a:rPr lang="ar-EG" sz="2800" dirty="0">
                  <a:latin typeface="Sakkal Majalla" panose="02000000000000000000" pitchFamily="2" charset="-78"/>
                  <a:cs typeface="Sakkal Majalla" panose="02000000000000000000" pitchFamily="2" charset="-78"/>
                </a:rPr>
                <a:t> مع الفاء في </a:t>
              </a:r>
              <a:r>
                <a:rPr lang="ar-EG" sz="2800" dirty="0">
                  <a:solidFill>
                    <a:schemeClr val="tx1"/>
                  </a:solidFill>
                  <a:latin typeface="Sakkal Majalla" panose="02000000000000000000" pitchFamily="2" charset="-78"/>
                  <a:cs typeface="Sakkal Majalla" panose="02000000000000000000" pitchFamily="2" charset="-78"/>
                </a:rPr>
                <a:t>(فما كانوا ليؤمنوا)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98938"/>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45147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0"/>
                                        </p:tgtEl>
                                        <p:attrNameLst>
                                          <p:attrName>style.visibility</p:attrName>
                                        </p:attrNameLst>
                                      </p:cBhvr>
                                      <p:to>
                                        <p:strVal val="visible"/>
                                      </p:to>
                                    </p:set>
                                    <p:anim calcmode="lin" valueType="num">
                                      <p:cBhvr additive="base">
                                        <p:cTn id="32" dur="500" fill="hold"/>
                                        <p:tgtEl>
                                          <p:spTgt spid="40"/>
                                        </p:tgtEl>
                                        <p:attrNameLst>
                                          <p:attrName>ppt_x</p:attrName>
                                        </p:attrNameLst>
                                      </p:cBhvr>
                                      <p:tavLst>
                                        <p:tav tm="0">
                                          <p:val>
                                            <p:strVal val="#ppt_x"/>
                                          </p:val>
                                        </p:tav>
                                        <p:tav tm="100000">
                                          <p:val>
                                            <p:strVal val="#ppt_x"/>
                                          </p:val>
                                        </p:tav>
                                      </p:tavLst>
                                    </p:anim>
                                    <p:anim calcmode="lin" valueType="num">
                                      <p:cBhvr additive="base">
                                        <p:cTn id="33"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المثال 4</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9243606" y="2577336"/>
            <a:ext cx="1793490" cy="1487094"/>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6147606" y="2154353"/>
            <a:ext cx="3249198"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ما أشركنا / ما عبدنا</a:t>
            </a:r>
            <a:endParaRPr lang="en-US" sz="2800" dirty="0">
              <a:latin typeface="Sakkal Majalla" panose="02000000000000000000" pitchFamily="2" charset="-78"/>
              <a:cs typeface="Sakkal Majalla" panose="02000000000000000000" pitchFamily="2" charset="-78"/>
            </a:endParaRPr>
          </a:p>
        </p:txBody>
      </p:sp>
      <p:grpSp>
        <p:nvGrpSpPr>
          <p:cNvPr id="13" name="Group 12">
            <a:extLst>
              <a:ext uri="{FF2B5EF4-FFF2-40B4-BE49-F238E27FC236}">
                <a16:creationId xmlns:a16="http://schemas.microsoft.com/office/drawing/2014/main" id="{8A31F95B-FC8E-41C4-BA32-C7B57339A4AF}"/>
              </a:ext>
            </a:extLst>
          </p:cNvPr>
          <p:cNvGrpSpPr/>
          <p:nvPr/>
        </p:nvGrpSpPr>
        <p:grpSpPr>
          <a:xfrm>
            <a:off x="1171577" y="2955768"/>
            <a:ext cx="9231061" cy="2920100"/>
            <a:chOff x="1171577" y="2955768"/>
            <a:chExt cx="9231061" cy="2920100"/>
          </a:xfrm>
        </p:grpSpPr>
        <p:grpSp>
          <p:nvGrpSpPr>
            <p:cNvPr id="35" name="Group 34">
              <a:extLst>
                <a:ext uri="{FF2B5EF4-FFF2-40B4-BE49-F238E27FC236}">
                  <a16:creationId xmlns:a16="http://schemas.microsoft.com/office/drawing/2014/main" id="{12B15A2F-F27B-497B-9BFA-CA3DD8FA3508}"/>
                </a:ext>
              </a:extLst>
            </p:cNvPr>
            <p:cNvGrpSpPr/>
            <p:nvPr/>
          </p:nvGrpSpPr>
          <p:grpSpPr>
            <a:xfrm>
              <a:off x="1171577" y="2955768"/>
              <a:ext cx="9231061" cy="2920100"/>
              <a:chOff x="1171577" y="2955768"/>
              <a:chExt cx="9231061" cy="2920100"/>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flipH="1">
                <a:off x="8267145" y="3559924"/>
                <a:ext cx="123826" cy="1667042"/>
              </a:xfrm>
              <a:prstGeom prst="bentConnector3">
                <a:avLst>
                  <a:gd name="adj1" fmla="val -184614"/>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171577" y="2955768"/>
                <a:ext cx="9231061" cy="2920100"/>
                <a:chOff x="1171577" y="2955768"/>
                <a:chExt cx="9231061" cy="2920100"/>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171577" y="2955768"/>
                  <a:ext cx="9231061" cy="2920100"/>
                  <a:chOff x="1171577" y="2955768"/>
                  <a:chExt cx="9231061" cy="2920100"/>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2" y="2955768"/>
                    <a:ext cx="9107236" cy="1452807"/>
                    <a:chOff x="1295403" y="3648174"/>
                    <a:chExt cx="9107236" cy="1452807"/>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648174"/>
                      <a:ext cx="7095569" cy="120831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س</a:t>
                      </a:r>
                      <a:r>
                        <a:rPr lang="ar-SA" sz="2800" dirty="0" err="1">
                          <a:latin typeface="Sakkal Majalla" panose="02000000000000000000" pitchFamily="2" charset="-78"/>
                          <a:cs typeface="Sakkal Majalla" panose="02000000000000000000" pitchFamily="2" charset="-78"/>
                        </a:rPr>
                        <a:t>َیَقُولُ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أَشۡرَكُوا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أَشۡرَكۡنَا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ءَابَاۤؤُنَا</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حَرَّمۡنَا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كَذَّبَ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حَتَّىٰ</a:t>
                      </a:r>
                      <a:r>
                        <a:rPr lang="ar-SA" sz="2800" dirty="0">
                          <a:latin typeface="Sakkal Majalla" panose="02000000000000000000" pitchFamily="2" charset="-78"/>
                          <a:cs typeface="Sakkal Majalla" panose="02000000000000000000" pitchFamily="2" charset="-78"/>
                        </a:rPr>
                        <a:t> ذَاقُوا۟ </a:t>
                      </a:r>
                      <a:r>
                        <a:rPr lang="ar-SA" sz="2800" dirty="0" err="1">
                          <a:latin typeface="Sakkal Majalla" panose="02000000000000000000" pitchFamily="2" charset="-78"/>
                          <a:cs typeface="Sakkal Majalla" panose="02000000000000000000" pitchFamily="2" charset="-78"/>
                        </a:rPr>
                        <a:t>بَأۡسَنَاۗ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هَلۡ</a:t>
                      </a:r>
                      <a:r>
                        <a:rPr lang="ar-SA" sz="2800" dirty="0">
                          <a:latin typeface="Sakkal Majalla" panose="02000000000000000000" pitchFamily="2" charset="-78"/>
                          <a:cs typeface="Sakkal Majalla" panose="02000000000000000000" pitchFamily="2" charset="-78"/>
                        </a:rPr>
                        <a:t> عِندَكُم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فَتُخۡرِجُوهُ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لَنَاۤۖ</a:t>
                      </a:r>
                      <a:r>
                        <a:rPr lang="ar-SA" sz="2800" dirty="0">
                          <a:latin typeface="Sakkal Majalla" panose="02000000000000000000" pitchFamily="2" charset="-78"/>
                          <a:cs typeface="Sakkal Majalla" panose="02000000000000000000" pitchFamily="2" charset="-78"/>
                        </a:rPr>
                        <a:t> إِن تَتَّبِعُونَ إِلَّا </a:t>
                      </a:r>
                      <a:r>
                        <a:rPr lang="ar-SA" sz="2800" dirty="0" err="1">
                          <a:latin typeface="Sakkal Majalla" panose="02000000000000000000" pitchFamily="2" charset="-78"/>
                          <a:cs typeface="Sakkal Majalla" panose="02000000000000000000" pitchFamily="2" charset="-78"/>
                        </a:rPr>
                        <a:t>ٱلظَّنَّ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تَخۡرُصُونَ</a:t>
                      </a:r>
                      <a:endParaRPr lang="en-US" sz="2800" dirty="0">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972480" y="3670823"/>
                      <a:ext cx="848651" cy="2011666"/>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171577" y="4578064"/>
                    <a:ext cx="7095568" cy="12978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وَقَالَ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أَشۡرَكُوا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لَوۡ</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مَا </a:t>
                    </a:r>
                    <a:r>
                      <a:rPr lang="ar-SA" sz="2800" dirty="0" err="1">
                        <a:solidFill>
                          <a:schemeClr val="tx1"/>
                        </a:solidFill>
                        <a:latin typeface="Sakkal Majalla" panose="02000000000000000000" pitchFamily="2" charset="-78"/>
                        <a:cs typeface="Sakkal Majalla" panose="02000000000000000000" pitchFamily="2" charset="-78"/>
                      </a:rPr>
                      <a:t>عَبَدۡنَا</a:t>
                    </a:r>
                    <a:r>
                      <a:rPr lang="ar-SA" sz="2800" dirty="0">
                        <a:solidFill>
                          <a:schemeClr val="tx1"/>
                        </a:solidFill>
                        <a:latin typeface="Sakkal Majalla" panose="02000000000000000000" pitchFamily="2" charset="-78"/>
                        <a:cs typeface="Sakkal Majalla" panose="02000000000000000000" pitchFamily="2" charset="-78"/>
                      </a:rPr>
                      <a:t> </a:t>
                    </a:r>
                    <a:r>
                      <a:rPr lang="ar-SA" sz="2800" dirty="0">
                        <a:latin typeface="Sakkal Majalla" panose="02000000000000000000" pitchFamily="2" charset="-78"/>
                        <a:cs typeface="Sakkal Majalla" panose="02000000000000000000" pitchFamily="2" charset="-78"/>
                      </a:rPr>
                      <a:t>مِن </a:t>
                    </a:r>
                    <a:r>
                      <a:rPr lang="ar-SA" sz="2800" dirty="0" err="1">
                        <a:latin typeface="Sakkal Majalla" panose="02000000000000000000" pitchFamily="2" charset="-78"/>
                        <a:cs typeface="Sakkal Majalla" panose="02000000000000000000" pitchFamily="2" charset="-78"/>
                      </a:rPr>
                      <a:t>دُونِهِۦ</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ءَابَاۤؤُنَا</a:t>
                    </a:r>
                    <a:r>
                      <a:rPr lang="ar-SA" sz="2800" dirty="0">
                        <a:latin typeface="Sakkal Majalla" panose="02000000000000000000" pitchFamily="2" charset="-78"/>
                        <a:cs typeface="Sakkal Majalla" panose="02000000000000000000" pitchFamily="2" charset="-78"/>
                      </a:rPr>
                      <a:t> وَلَا </a:t>
                    </a:r>
                    <a:r>
                      <a:rPr lang="ar-SA" sz="2800" dirty="0" err="1">
                        <a:latin typeface="Sakkal Majalla" panose="02000000000000000000" pitchFamily="2" charset="-78"/>
                        <a:cs typeface="Sakkal Majalla" panose="02000000000000000000" pitchFamily="2" charset="-78"/>
                      </a:rPr>
                      <a:t>حَرَّمۡنَا</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دُونِهِۦ</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شَیۡءࣲۚ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فَعَلَ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فَهَلۡ</a:t>
                    </a:r>
                    <a:r>
                      <a:rPr lang="ar-SA" sz="2800" dirty="0">
                        <a:latin typeface="Sakkal Majalla" panose="02000000000000000000" pitchFamily="2" charset="-78"/>
                        <a:cs typeface="Sakkal Majalla" panose="02000000000000000000" pitchFamily="2" charset="-78"/>
                      </a:rPr>
                      <a:t> عَلَى </a:t>
                    </a:r>
                    <a:r>
                      <a:rPr lang="ar-SA" sz="2800" dirty="0" err="1">
                        <a:latin typeface="Sakkal Majalla" panose="02000000000000000000" pitchFamily="2" charset="-78"/>
                        <a:cs typeface="Sakkal Majalla" panose="02000000000000000000" pitchFamily="2" charset="-78"/>
                      </a:rPr>
                      <a:t>ٱلرُّسُلِ</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ٱلۡبَلَـٰغُ</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ٱلۡمُبِینُ</a:t>
                    </a:r>
                    <a:endParaRPr lang="en-US" sz="28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716095" y="3232830"/>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الأنعام</a:t>
                  </a:r>
                  <a:endParaRPr lang="en-US" sz="2400" dirty="0">
                    <a:latin typeface="Sakkal Majalla" panose="02000000000000000000" pitchFamily="2" charset="-78"/>
                    <a:cs typeface="Sakkal Majalla" panose="02000000000000000000" pitchFamily="2" charset="-78"/>
                  </a:endParaRPr>
                </a:p>
              </p:txBody>
            </p:sp>
          </p:grpSp>
        </p:grpSp>
        <p:sp>
          <p:nvSpPr>
            <p:cNvPr id="18" name="Arrow: Right 17">
              <a:extLst>
                <a:ext uri="{FF2B5EF4-FFF2-40B4-BE49-F238E27FC236}">
                  <a16:creationId xmlns:a16="http://schemas.microsoft.com/office/drawing/2014/main" id="{378DA02B-299A-475C-9255-E7C59E4BAD3B}"/>
                </a:ext>
              </a:extLst>
            </p:cNvPr>
            <p:cNvSpPr/>
            <p:nvPr/>
          </p:nvSpPr>
          <p:spPr>
            <a:xfrm flipH="1">
              <a:off x="8716095" y="4894809"/>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النحل</a:t>
              </a:r>
              <a:endParaRPr lang="en-US" sz="2400" dirty="0">
                <a:latin typeface="Sakkal Majalla" panose="02000000000000000000" pitchFamily="2" charset="-78"/>
                <a:cs typeface="Sakkal Majalla" panose="02000000000000000000" pitchFamily="2" charset="-78"/>
              </a:endParaRPr>
            </a:p>
          </p:txBody>
        </p:sp>
      </p:grpSp>
    </p:spTree>
    <p:extLst>
      <p:ext uri="{BB962C8B-B14F-4D97-AF65-F5344CB8AC3E}">
        <p14:creationId xmlns:p14="http://schemas.microsoft.com/office/powerpoint/2010/main" val="15016125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0-#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المثال 5</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9243606" y="2577336"/>
            <a:ext cx="1793490" cy="1487094"/>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6147606" y="2154353"/>
            <a:ext cx="3249198"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متاب /مآب</a:t>
            </a:r>
            <a:endParaRPr lang="en-US" sz="28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171577" y="2955768"/>
            <a:ext cx="9231061" cy="2920100"/>
            <a:chOff x="1171577" y="2955768"/>
            <a:chExt cx="9231061" cy="2920100"/>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flipH="1">
              <a:off x="8267145" y="3559924"/>
              <a:ext cx="123826" cy="1667042"/>
            </a:xfrm>
            <a:prstGeom prst="bentConnector3">
              <a:avLst>
                <a:gd name="adj1" fmla="val -184614"/>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171577" y="2955768"/>
              <a:ext cx="9231061" cy="2920100"/>
              <a:chOff x="1171577" y="2955768"/>
              <a:chExt cx="9231061" cy="2920100"/>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171577" y="2955768"/>
                <a:ext cx="9231061" cy="2920100"/>
                <a:chOff x="1171577" y="2955768"/>
                <a:chExt cx="9231061" cy="2920100"/>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2" y="2955768"/>
                  <a:ext cx="9107236" cy="1452807"/>
                  <a:chOff x="1295403" y="3648174"/>
                  <a:chExt cx="9107236" cy="1452807"/>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3" y="3648174"/>
                    <a:ext cx="7095569" cy="120831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أَرۡسَلۡنَـٰكَ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أُمَّةࣲ </a:t>
                    </a:r>
                    <a:r>
                      <a:rPr lang="ar-SA" sz="2800" dirty="0" err="1">
                        <a:latin typeface="Sakkal Majalla" panose="02000000000000000000" pitchFamily="2" charset="-78"/>
                        <a:cs typeface="Sakkal Majalla" panose="02000000000000000000" pitchFamily="2" charset="-78"/>
                      </a:rPr>
                      <a:t>قَدۡ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خَلَتۡ</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قَبۡلِهَاۤ</a:t>
                    </a:r>
                    <a:r>
                      <a:rPr lang="ar-SA" sz="2800" dirty="0">
                        <a:latin typeface="Sakkal Majalla" panose="02000000000000000000" pitchFamily="2" charset="-78"/>
                        <a:cs typeface="Sakkal Majalla" panose="02000000000000000000" pitchFamily="2" charset="-78"/>
                      </a:rPr>
                      <a:t> أُمَمࣱ </a:t>
                    </a:r>
                    <a:r>
                      <a:rPr lang="ar-SA" sz="2800" dirty="0" err="1">
                        <a:latin typeface="Sakkal Majalla" panose="02000000000000000000" pitchFamily="2" charset="-78"/>
                        <a:cs typeface="Sakkal Majalla" panose="02000000000000000000" pitchFamily="2" charset="-78"/>
                      </a:rPr>
                      <a:t>لِّتَتۡلُوَا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أَوۡحَیۡنَاۤ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إِلَیۡكَ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یَكۡفُرُونَ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بِٱلرَّحۡمَـٰنِۚ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هُوَ </a:t>
                    </a:r>
                    <a:r>
                      <a:rPr lang="ar-SA" sz="2800" dirty="0" err="1">
                        <a:latin typeface="Sakkal Majalla" panose="02000000000000000000" pitchFamily="2" charset="-78"/>
                        <a:cs typeface="Sakkal Majalla" panose="02000000000000000000" pitchFamily="2" charset="-78"/>
                      </a:rPr>
                      <a:t>رَبِّی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إِلَـٰهَ</a:t>
                    </a:r>
                    <a:r>
                      <a:rPr lang="ar-SA" sz="2800" dirty="0">
                        <a:latin typeface="Sakkal Majalla" panose="02000000000000000000" pitchFamily="2" charset="-78"/>
                        <a:cs typeface="Sakkal Majalla" panose="02000000000000000000" pitchFamily="2" charset="-78"/>
                      </a:rPr>
                      <a:t> إِلَّا هُوَ </a:t>
                    </a:r>
                    <a:r>
                      <a:rPr lang="ar-SA" sz="2800" dirty="0" err="1">
                        <a:latin typeface="Sakkal Majalla" panose="02000000000000000000" pitchFamily="2" charset="-78"/>
                        <a:cs typeface="Sakkal Majalla" panose="02000000000000000000" pitchFamily="2" charset="-78"/>
                      </a:rPr>
                      <a:t>عَلَیۡهِ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تَوَكَّلۡتُ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وَإِلَیۡهِ</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مَتَابِ</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972480" y="3670823"/>
                    <a:ext cx="848651" cy="2011666"/>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171577" y="4578064"/>
                  <a:ext cx="7095568" cy="129780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وَٱلَّذِینَ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ءَاتَیۡنَـٰهُمُ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ٱلۡكِتَـٰبَ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یَفۡرَحُونَ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بِمَاۤ</a:t>
                  </a:r>
                  <a:r>
                    <a:rPr lang="ar-SA" sz="2800" dirty="0">
                      <a:latin typeface="Sakkal Majalla" panose="02000000000000000000" pitchFamily="2" charset="-78"/>
                      <a:cs typeface="Sakkal Majalla" panose="02000000000000000000" pitchFamily="2" charset="-78"/>
                    </a:rPr>
                    <a:t> أُنزِلَ </a:t>
                  </a:r>
                  <a:r>
                    <a:rPr lang="ar-SA" sz="2800" dirty="0" err="1">
                      <a:latin typeface="Sakkal Majalla" panose="02000000000000000000" pitchFamily="2" charset="-78"/>
                      <a:cs typeface="Sakkal Majalla" panose="02000000000000000000" pitchFamily="2" charset="-78"/>
                    </a:rPr>
                    <a:t>إِلَیۡكَۖ</a:t>
                  </a:r>
                  <a:r>
                    <a:rPr lang="ar-SA" sz="2800" dirty="0">
                      <a:latin typeface="Sakkal Majalla" panose="02000000000000000000" pitchFamily="2" charset="-78"/>
                      <a:cs typeface="Sakkal Majalla" panose="02000000000000000000" pitchFamily="2" charset="-78"/>
                    </a:rPr>
                    <a:t> وَمِنَ </a:t>
                  </a:r>
                  <a:r>
                    <a:rPr lang="ar-SA" sz="2800" dirty="0" err="1">
                      <a:latin typeface="Sakkal Majalla" panose="02000000000000000000" pitchFamily="2" charset="-78"/>
                      <a:cs typeface="Sakkal Majalla" panose="02000000000000000000" pitchFamily="2" charset="-78"/>
                    </a:rPr>
                    <a:t>ٱلۡأَحۡزَابِ</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یُنكِرُ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بَعۡضَهُۥۚ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a:t>
                  </a:r>
                  <a:r>
                    <a:rPr lang="ar-SA" sz="2800" dirty="0" err="1">
                      <a:latin typeface="Sakkal Majalla" panose="02000000000000000000" pitchFamily="2" charset="-78"/>
                      <a:cs typeface="Sakkal Majalla" panose="02000000000000000000" pitchFamily="2" charset="-78"/>
                    </a:rPr>
                    <a:t>نَّمَاۤ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a:t>
                  </a:r>
                  <a:r>
                    <a:rPr lang="ar-SA" sz="2800" dirty="0" err="1">
                      <a:solidFill>
                        <a:schemeClr val="tx1"/>
                      </a:solidFill>
                      <a:latin typeface="Sakkal Majalla" panose="02000000000000000000" pitchFamily="2" charset="-78"/>
                      <a:cs typeface="Sakkal Majalla" panose="02000000000000000000" pitchFamily="2" charset="-78"/>
                    </a:rPr>
                    <a:t>ُ</a:t>
                  </a:r>
                  <a:r>
                    <a:rPr lang="ar-SA" sz="2800" dirty="0" err="1">
                      <a:latin typeface="Sakkal Majalla" panose="02000000000000000000" pitchFamily="2" charset="-78"/>
                      <a:cs typeface="Sakkal Majalla" panose="02000000000000000000" pitchFamily="2" charset="-78"/>
                    </a:rPr>
                    <a:t>مِرۡتُ</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a:t>
                  </a:r>
                  <a:r>
                    <a:rPr lang="ar-SA" sz="2800" dirty="0" err="1">
                      <a:latin typeface="Sakkal Majalla" panose="02000000000000000000" pitchFamily="2" charset="-78"/>
                      <a:cs typeface="Sakkal Majalla" panose="02000000000000000000" pitchFamily="2" charset="-78"/>
                    </a:rPr>
                    <a:t>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a:t>
                  </a:r>
                  <a:r>
                    <a:rPr lang="ar-SA" sz="2800" dirty="0" err="1">
                      <a:latin typeface="Sakkal Majalla" panose="02000000000000000000" pitchFamily="2" charset="-78"/>
                      <a:cs typeface="Sakkal Majalla" panose="02000000000000000000" pitchFamily="2" charset="-78"/>
                    </a:rPr>
                    <a:t>عۡبُدَ</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a:t>
                  </a:r>
                  <a:r>
                    <a:rPr lang="ar-SA" sz="2800" dirty="0" err="1">
                      <a:latin typeface="Sakkal Majalla" panose="02000000000000000000" pitchFamily="2" charset="-78"/>
                      <a:cs typeface="Sakkal Majalla" panose="02000000000000000000" pitchFamily="2" charset="-78"/>
                    </a:rPr>
                    <a:t>شۡرِكَ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a:t>
                  </a:r>
                  <a:r>
                    <a:rPr lang="ar-SA" sz="2800" dirty="0" err="1">
                      <a:latin typeface="Sakkal Majalla" panose="02000000000000000000" pitchFamily="2" charset="-78"/>
                      <a:cs typeface="Sakkal Majalla" panose="02000000000000000000" pitchFamily="2" charset="-78"/>
                    </a:rPr>
                    <a:t>لَیۡهِ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a:t>
                  </a:r>
                  <a:r>
                    <a:rPr lang="ar-SA" sz="2800" dirty="0" err="1">
                      <a:latin typeface="Sakkal Majalla" panose="02000000000000000000" pitchFamily="2" charset="-78"/>
                      <a:cs typeface="Sakkal Majalla" panose="02000000000000000000" pitchFamily="2" charset="-78"/>
                    </a:rPr>
                    <a:t>دۡعُوا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a:t>
                  </a:r>
                  <a:r>
                    <a:rPr lang="ar-SA" sz="2800" dirty="0" err="1">
                      <a:solidFill>
                        <a:schemeClr val="tx1"/>
                      </a:solidFill>
                      <a:latin typeface="Sakkal Majalla" panose="02000000000000000000" pitchFamily="2" charset="-78"/>
                      <a:cs typeface="Sakkal Majalla" panose="02000000000000000000" pitchFamily="2" charset="-78"/>
                    </a:rPr>
                    <a:t>إِ</a:t>
                  </a:r>
                  <a:r>
                    <a:rPr lang="ar-SA" sz="2800" dirty="0" err="1">
                      <a:latin typeface="Sakkal Majalla" panose="02000000000000000000" pitchFamily="2" charset="-78"/>
                      <a:cs typeface="Sakkal Majalla" panose="02000000000000000000" pitchFamily="2" charset="-78"/>
                    </a:rPr>
                    <a:t>لَیۡهِ</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مَـَٔابِ</a:t>
                  </a:r>
                  <a:endParaRPr lang="en-US" sz="28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716095" y="4076419"/>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الرعد</a:t>
                </a:r>
                <a:endParaRPr lang="en-US" sz="2400" dirty="0">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35344113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المثال 6</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3" y="2269672"/>
            <a:ext cx="1976213" cy="19196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715001" y="1971630"/>
            <a:ext cx="3249198"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400" dirty="0">
                <a:latin typeface="Sakkal Majalla" panose="02000000000000000000" pitchFamily="2" charset="-78"/>
                <a:cs typeface="Sakkal Majalla" panose="02000000000000000000" pitchFamily="2" charset="-78"/>
              </a:rPr>
              <a:t>الأخسرون /الخاسرون</a:t>
            </a:r>
            <a:endParaRPr lang="en-US" sz="24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لَا جَرَمَ </a:t>
                    </a:r>
                    <a:r>
                      <a:rPr lang="ar-SA" sz="2800" dirty="0" err="1">
                        <a:latin typeface="Sakkal Majalla" panose="02000000000000000000" pitchFamily="2" charset="-78"/>
                        <a:cs typeface="Sakkal Majalla" panose="02000000000000000000" pitchFamily="2" charset="-78"/>
                      </a:rPr>
                      <a:t>أَنَّهُمۡ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ٱلۡـَٔاخِرَةِ</a:t>
                    </a:r>
                    <a:r>
                      <a:rPr lang="ar-SA" sz="2800" dirty="0">
                        <a:latin typeface="Sakkal Majalla" panose="02000000000000000000" pitchFamily="2" charset="-78"/>
                        <a:cs typeface="Sakkal Majalla" panose="02000000000000000000" pitchFamily="2" charset="-78"/>
                      </a:rPr>
                      <a:t> هُمُ </a:t>
                    </a:r>
                    <a:r>
                      <a:rPr lang="ar-SA" sz="2800" dirty="0" err="1">
                        <a:solidFill>
                          <a:schemeClr val="tx1"/>
                        </a:solidFill>
                        <a:latin typeface="Sakkal Majalla" panose="02000000000000000000" pitchFamily="2" charset="-78"/>
                        <a:cs typeface="Sakkal Majalla" panose="02000000000000000000" pitchFamily="2" charset="-78"/>
                      </a:rPr>
                      <a:t>ٱلۡأَخۡسَرُونَ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لَا جَرَمَ </a:t>
                  </a:r>
                  <a:r>
                    <a:rPr lang="ar-SA" sz="2800" dirty="0" err="1">
                      <a:latin typeface="Sakkal Majalla" panose="02000000000000000000" pitchFamily="2" charset="-78"/>
                      <a:cs typeface="Sakkal Majalla" panose="02000000000000000000" pitchFamily="2" charset="-78"/>
                    </a:rPr>
                    <a:t>أَنَّهُمۡ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ٱلۡـَٔاخِرَةِ</a:t>
                  </a:r>
                  <a:r>
                    <a:rPr lang="ar-SA" sz="2800" dirty="0">
                      <a:latin typeface="Sakkal Majalla" panose="02000000000000000000" pitchFamily="2" charset="-78"/>
                      <a:cs typeface="Sakkal Majalla" panose="02000000000000000000" pitchFamily="2" charset="-78"/>
                    </a:rPr>
                    <a:t> هُمُ </a:t>
                  </a:r>
                  <a:r>
                    <a:rPr lang="ar-SA" sz="2800" dirty="0" err="1">
                      <a:solidFill>
                        <a:schemeClr val="tx1"/>
                      </a:solidFill>
                      <a:latin typeface="Sakkal Majalla" panose="02000000000000000000" pitchFamily="2" charset="-78"/>
                      <a:cs typeface="Sakkal Majalla" panose="02000000000000000000" pitchFamily="2" charset="-78"/>
                    </a:rPr>
                    <a:t>ٱلۡخَـٰسِرُونَ</a:t>
                  </a:r>
                  <a:endParaRPr lang="en-US" sz="28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403670" y="2660270"/>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هود</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7"/>
            <a:ext cx="7095568" cy="2091223"/>
            <a:chOff x="1308102" y="3964137"/>
            <a:chExt cx="7095568" cy="1269107"/>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292906"/>
              <a:ext cx="7095568" cy="940338"/>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هود جاء فيها كلمات على هذا الوزن مجاورة لـ </a:t>
              </a:r>
              <a:r>
                <a:rPr lang="ar-EG" sz="2800" dirty="0">
                  <a:solidFill>
                    <a:schemeClr val="tx1"/>
                  </a:solidFill>
                  <a:latin typeface="Sakkal Majalla" panose="02000000000000000000" pitchFamily="2" charset="-78"/>
                  <a:cs typeface="Sakkal Majalla" panose="02000000000000000000" pitchFamily="2" charset="-78"/>
                </a:rPr>
                <a:t>(الأخسرون)</a:t>
              </a:r>
              <a:r>
                <a:rPr lang="ar-EG" sz="2800" dirty="0">
                  <a:latin typeface="Sakkal Majalla" panose="02000000000000000000" pitchFamily="2" charset="-78"/>
                  <a:cs typeface="Sakkal Majalla" panose="02000000000000000000" pitchFamily="2" charset="-78"/>
                </a:rPr>
                <a:t> مثل </a:t>
              </a:r>
              <a:r>
                <a:rPr lang="ar-EG" sz="2800" dirty="0">
                  <a:solidFill>
                    <a:schemeClr val="tx1"/>
                  </a:solidFill>
                  <a:latin typeface="Sakkal Majalla" panose="02000000000000000000" pitchFamily="2" charset="-78"/>
                  <a:cs typeface="Sakkal Majalla" panose="02000000000000000000" pitchFamily="2" charset="-78"/>
                </a:rPr>
                <a:t>(الأحزاب، الأشهاد، أولياء)</a:t>
              </a:r>
              <a:r>
                <a:rPr lang="ar-EG" sz="2800" dirty="0">
                  <a:latin typeface="Sakkal Majalla" panose="02000000000000000000" pitchFamily="2" charset="-78"/>
                  <a:cs typeface="Sakkal Majalla" panose="02000000000000000000" pitchFamily="2" charset="-78"/>
                </a:rPr>
                <a:t>، والنحل جاءت فيها كلمات كثيرة على هذا الوزن مثل </a:t>
              </a:r>
              <a:r>
                <a:rPr lang="ar-EG" sz="2800" dirty="0">
                  <a:solidFill>
                    <a:schemeClr val="tx1"/>
                  </a:solidFill>
                  <a:latin typeface="Sakkal Majalla" panose="02000000000000000000" pitchFamily="2" charset="-78"/>
                  <a:cs typeface="Sakkal Majalla" panose="02000000000000000000" pitchFamily="2" charset="-78"/>
                </a:rPr>
                <a:t>(الكاذبون، الكافرين، الغافلون) </a:t>
              </a:r>
              <a:r>
                <a:rPr lang="ar-EG" sz="2800" dirty="0">
                  <a:latin typeface="Sakkal Majalla" panose="02000000000000000000" pitchFamily="2" charset="-78"/>
                  <a:cs typeface="Sakkal Majalla" panose="02000000000000000000" pitchFamily="2" charset="-78"/>
                </a:rPr>
                <a:t>فاقتضى كلٌّ ما يناسبه</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98938"/>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8" name="Arrow: Right 17">
            <a:extLst>
              <a:ext uri="{FF2B5EF4-FFF2-40B4-BE49-F238E27FC236}">
                <a16:creationId xmlns:a16="http://schemas.microsoft.com/office/drawing/2014/main" id="{192CB442-344A-4B3F-89F3-9447E41ECD04}"/>
              </a:ext>
            </a:extLst>
          </p:cNvPr>
          <p:cNvSpPr/>
          <p:nvPr/>
        </p:nvSpPr>
        <p:spPr>
          <a:xfrm flipH="1">
            <a:off x="8378271" y="363198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النحل</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9346998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ربط الكلمة المتشابهة مع اسم السورة بالحركات</a:t>
            </a: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954247" y="2879291"/>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موت</a:t>
            </a:r>
            <a:r>
              <a:rPr lang="ar-SA" sz="2800" dirty="0">
                <a:solidFill>
                  <a:schemeClr val="tx1"/>
                </a:solidFill>
                <a:latin typeface="Sakkal Majalla" panose="02000000000000000000" pitchFamily="2" charset="-78"/>
                <a:cs typeface="Sakkal Majalla" panose="02000000000000000000" pitchFamily="2" charset="-78"/>
              </a:rPr>
              <a:t>تَ</a:t>
            </a:r>
            <a:r>
              <a:rPr lang="ar-SA" sz="2800" dirty="0">
                <a:latin typeface="Sakkal Majalla" panose="02000000000000000000" pitchFamily="2" charset="-78"/>
                <a:cs typeface="Sakkal Majalla" panose="02000000000000000000" pitchFamily="2" charset="-78"/>
              </a:rPr>
              <a:t>نا</a:t>
            </a:r>
          </a:p>
          <a:p>
            <a:pPr algn="ctr" rtl="1"/>
            <a:r>
              <a:rPr lang="ar-SA" sz="2800" dirty="0">
                <a:latin typeface="Sakkal Majalla" panose="02000000000000000000" pitchFamily="2" charset="-78"/>
                <a:cs typeface="Sakkal Majalla" panose="02000000000000000000" pitchFamily="2" charset="-78"/>
              </a:rPr>
              <a:t>ال</a:t>
            </a:r>
            <a:r>
              <a:rPr lang="ar-SA" sz="2800" dirty="0">
                <a:solidFill>
                  <a:schemeClr val="tx1"/>
                </a:solidFill>
                <a:latin typeface="Sakkal Majalla" panose="02000000000000000000" pitchFamily="2" charset="-78"/>
                <a:cs typeface="Sakkal Majalla" panose="02000000000000000000" pitchFamily="2" charset="-78"/>
              </a:rPr>
              <a:t>ص</a:t>
            </a:r>
            <a:r>
              <a:rPr lang="ar-SA" sz="2800" dirty="0">
                <a:latin typeface="Sakkal Majalla" panose="02000000000000000000" pitchFamily="2" charset="-78"/>
                <a:cs typeface="Sakkal Majalla" panose="02000000000000000000" pitchFamily="2" charset="-78"/>
              </a:rPr>
              <a:t>افات</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681349" y="2586479"/>
            <a:ext cx="8272898" cy="874080"/>
            <a:chOff x="681349" y="2586479"/>
            <a:chExt cx="8272898" cy="874080"/>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11063" y="2586479"/>
              <a:ext cx="5580732"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إِلَّا </a:t>
              </a:r>
              <a:r>
                <a:rPr lang="ar-SA" sz="2800" dirty="0" err="1">
                  <a:solidFill>
                    <a:schemeClr val="tx1"/>
                  </a:solidFill>
                  <a:latin typeface="Sakkal Majalla" panose="02000000000000000000" pitchFamily="2" charset="-78"/>
                  <a:cs typeface="Sakkal Majalla" panose="02000000000000000000" pitchFamily="2" charset="-78"/>
                </a:rPr>
                <a:t>مَوۡتَتَنَا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ٱلۡأُولَىٰ</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بِمُعَذَّبِینَ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38187" y="2905421"/>
              <a:ext cx="472876" cy="32430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81349" y="299889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الصافات 59</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5" y="2905422"/>
              <a:ext cx="662452" cy="39144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50" name="Rectangle: Rounded Corners 49">
            <a:extLst>
              <a:ext uri="{FF2B5EF4-FFF2-40B4-BE49-F238E27FC236}">
                <a16:creationId xmlns:a16="http://schemas.microsoft.com/office/drawing/2014/main" id="{5676F6EF-2816-4101-99DC-FE57C2E89121}"/>
              </a:ext>
            </a:extLst>
          </p:cNvPr>
          <p:cNvSpPr/>
          <p:nvPr/>
        </p:nvSpPr>
        <p:spPr>
          <a:xfrm>
            <a:off x="8954247" y="4574410"/>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موت</a:t>
            </a:r>
            <a:r>
              <a:rPr lang="ar-SA" sz="2800" dirty="0">
                <a:solidFill>
                  <a:schemeClr val="tx1"/>
                </a:solidFill>
                <a:latin typeface="Sakkal Majalla" panose="02000000000000000000" pitchFamily="2" charset="-78"/>
                <a:cs typeface="Sakkal Majalla" panose="02000000000000000000" pitchFamily="2" charset="-78"/>
              </a:rPr>
              <a:t>تُ</a:t>
            </a:r>
            <a:r>
              <a:rPr lang="ar-SA" sz="2800" dirty="0">
                <a:latin typeface="Sakkal Majalla" panose="02000000000000000000" pitchFamily="2" charset="-78"/>
                <a:cs typeface="Sakkal Majalla" panose="02000000000000000000" pitchFamily="2" charset="-78"/>
              </a:rPr>
              <a:t>نا</a:t>
            </a:r>
          </a:p>
          <a:p>
            <a:pPr algn="ctr" rtl="1"/>
            <a:r>
              <a:rPr lang="ar-SA" sz="2800" dirty="0">
                <a:latin typeface="Sakkal Majalla" panose="02000000000000000000" pitchFamily="2" charset="-78"/>
                <a:cs typeface="Sakkal Majalla" panose="02000000000000000000" pitchFamily="2" charset="-78"/>
              </a:rPr>
              <a:t>ال</a:t>
            </a:r>
            <a:r>
              <a:rPr lang="ar-SA" sz="2800" dirty="0">
                <a:solidFill>
                  <a:schemeClr val="tx1"/>
                </a:solidFill>
                <a:latin typeface="Sakkal Majalla" panose="02000000000000000000" pitchFamily="2" charset="-78"/>
                <a:cs typeface="Sakkal Majalla" panose="02000000000000000000" pitchFamily="2" charset="-78"/>
              </a:rPr>
              <a:t>دُّ</a:t>
            </a:r>
            <a:r>
              <a:rPr lang="ar-SA" sz="2800" dirty="0">
                <a:latin typeface="Sakkal Majalla" panose="02000000000000000000" pitchFamily="2" charset="-78"/>
                <a:cs typeface="Sakkal Majalla" panose="02000000000000000000" pitchFamily="2" charset="-78"/>
              </a:rPr>
              <a:t>خان</a:t>
            </a:r>
            <a:endParaRPr lang="en-US" sz="2800" dirty="0">
              <a:latin typeface="Sakkal Majalla" panose="02000000000000000000" pitchFamily="2" charset="-78"/>
              <a:cs typeface="Sakkal Majalla" panose="02000000000000000000" pitchFamily="2" charset="-78"/>
            </a:endParaRPr>
          </a:p>
        </p:txBody>
      </p:sp>
      <p:grpSp>
        <p:nvGrpSpPr>
          <p:cNvPr id="63" name="Group 62">
            <a:extLst>
              <a:ext uri="{FF2B5EF4-FFF2-40B4-BE49-F238E27FC236}">
                <a16:creationId xmlns:a16="http://schemas.microsoft.com/office/drawing/2014/main" id="{01FEDDBE-2A7F-40F4-BF10-FAF1A684ECF0}"/>
              </a:ext>
            </a:extLst>
          </p:cNvPr>
          <p:cNvGrpSpPr/>
          <p:nvPr/>
        </p:nvGrpSpPr>
        <p:grpSpPr>
          <a:xfrm>
            <a:off x="681349" y="4307733"/>
            <a:ext cx="8272898" cy="874080"/>
            <a:chOff x="681349" y="4307733"/>
            <a:chExt cx="8272898" cy="874080"/>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711063" y="4307733"/>
              <a:ext cx="5580732"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إِنۡ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هِیَ</a:t>
              </a:r>
              <a:r>
                <a:rPr lang="ar-SA" sz="2800" dirty="0">
                  <a:latin typeface="Sakkal Majalla" panose="02000000000000000000" pitchFamily="2" charset="-78"/>
                  <a:cs typeface="Sakkal Majalla" panose="02000000000000000000" pitchFamily="2" charset="-78"/>
                </a:rPr>
                <a:t> إِلَّا </a:t>
              </a:r>
              <a:r>
                <a:rPr lang="ar-SA" sz="2800" dirty="0" err="1">
                  <a:solidFill>
                    <a:schemeClr val="tx1"/>
                  </a:solidFill>
                  <a:latin typeface="Sakkal Majalla" panose="02000000000000000000" pitchFamily="2" charset="-78"/>
                  <a:cs typeface="Sakkal Majalla" panose="02000000000000000000" pitchFamily="2" charset="-78"/>
                </a:rPr>
                <a:t>مَوۡتَتُنَا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ٱلۡأُولَىٰ</a:t>
              </a:r>
              <a:r>
                <a:rPr lang="ar-SA" sz="2800" dirty="0">
                  <a:latin typeface="Sakkal Majalla" panose="02000000000000000000" pitchFamily="2" charset="-78"/>
                  <a:cs typeface="Sakkal Majalla" panose="02000000000000000000" pitchFamily="2" charset="-78"/>
                </a:rPr>
                <a:t> وَمَا </a:t>
              </a:r>
              <a:r>
                <a:rPr lang="ar-SA" sz="2800" dirty="0" err="1">
                  <a:latin typeface="Sakkal Majalla" panose="02000000000000000000" pitchFamily="2" charset="-78"/>
                  <a:cs typeface="Sakkal Majalla" panose="02000000000000000000" pitchFamily="2" charset="-78"/>
                </a:rPr>
                <a:t>نَحۡنُ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بِمُنشَرِینَ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2238187" y="4626675"/>
              <a:ext cx="472876" cy="32430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681349" y="4720148"/>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الدخان 35</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50" idx="1"/>
              <a:endCxn id="46" idx="3"/>
            </p:cNvCxnSpPr>
            <p:nvPr/>
          </p:nvCxnSpPr>
          <p:spPr>
            <a:xfrm rot="10800000">
              <a:off x="8291795" y="4626675"/>
              <a:ext cx="662452" cy="36531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711063" y="3296865"/>
            <a:ext cx="6243184" cy="2431636"/>
            <a:chOff x="2711063" y="3296865"/>
            <a:chExt cx="6243184" cy="2431636"/>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711063" y="3296865"/>
              <a:ext cx="6243184" cy="710382"/>
              <a:chOff x="2602072" y="4078091"/>
              <a:chExt cx="6243184" cy="710382"/>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4" y="4078091"/>
                <a:ext cx="662452" cy="39143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150589"/>
                <a:ext cx="5580732"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فتحة التاء وفتحة الصاد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711063" y="4991985"/>
              <a:ext cx="6243184" cy="736516"/>
              <a:chOff x="2602072" y="4051957"/>
              <a:chExt cx="6243184" cy="736516"/>
            </a:xfrm>
          </p:grpSpPr>
          <p:cxnSp>
            <p:nvCxnSpPr>
              <p:cNvPr id="44" name="Connector: Curved 43">
                <a:extLst>
                  <a:ext uri="{FF2B5EF4-FFF2-40B4-BE49-F238E27FC236}">
                    <a16:creationId xmlns:a16="http://schemas.microsoft.com/office/drawing/2014/main" id="{3C99FC30-E404-4B72-9384-4894635C749D}"/>
                  </a:ext>
                </a:extLst>
              </p:cNvPr>
              <p:cNvCxnSpPr>
                <a:cxnSpLocks/>
                <a:stCxn id="50" idx="1"/>
                <a:endCxn id="45" idx="3"/>
              </p:cNvCxnSpPr>
              <p:nvPr/>
            </p:nvCxnSpPr>
            <p:spPr>
              <a:xfrm rot="10800000" flipV="1">
                <a:off x="8182804" y="4051957"/>
                <a:ext cx="662452" cy="41757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602072" y="4150589"/>
                <a:ext cx="5580732"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ضمة التاء و ضمة الدال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12558117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0-#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circle(in)">
                                      <p:cBhvr>
                                        <p:cTn id="29"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المثال 7</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3" y="2269672"/>
            <a:ext cx="1976213" cy="19196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715001" y="1971630"/>
            <a:ext cx="3249198"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400" dirty="0">
                <a:latin typeface="Sakkal Majalla" panose="02000000000000000000" pitchFamily="2" charset="-78"/>
                <a:cs typeface="Sakkal Majalla" panose="02000000000000000000" pitchFamily="2" charset="-78"/>
              </a:rPr>
              <a:t>وأنجينا /ونجينا</a:t>
            </a:r>
            <a:endParaRPr lang="en-US" sz="24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وَأَنجَیۡنَا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ءَامَنُوا۟ وَكَانُوا۟ </a:t>
                    </a:r>
                    <a:r>
                      <a:rPr lang="ar-SA" sz="2800" dirty="0" err="1">
                        <a:latin typeface="Sakkal Majalla" panose="02000000000000000000" pitchFamily="2" charset="-78"/>
                        <a:cs typeface="Sakkal Majalla" panose="02000000000000000000" pitchFamily="2" charset="-78"/>
                      </a:rPr>
                      <a:t>یَتَّقُونَ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وَنَجَّیۡنَا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ءَامَنُوا۟ وَكَانُوا۟ </a:t>
                  </a:r>
                  <a:r>
                    <a:rPr lang="ar-SA" sz="2800" dirty="0" err="1">
                      <a:latin typeface="Sakkal Majalla" panose="02000000000000000000" pitchFamily="2" charset="-78"/>
                      <a:cs typeface="Sakkal Majalla" panose="02000000000000000000" pitchFamily="2" charset="-78"/>
                    </a:rPr>
                    <a:t>یَتَّقُونَ</a:t>
                  </a:r>
                  <a:endParaRPr lang="en-US" sz="2800" dirty="0">
                    <a:solidFill>
                      <a:schemeClr val="tx1"/>
                    </a:solidFill>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403670" y="2660270"/>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النمل</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9"/>
            <a:ext cx="7095568" cy="1681805"/>
            <a:chOff x="1308102" y="3964137"/>
            <a:chExt cx="7095568" cy="1020642"/>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368430"/>
              <a:ext cx="7095568" cy="6163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solidFill>
                    <a:schemeClr val="tx1"/>
                  </a:solidFill>
                  <a:latin typeface="Sakkal Majalla" panose="02000000000000000000" pitchFamily="2" charset="-78"/>
                  <a:cs typeface="Sakkal Majalla" panose="02000000000000000000" pitchFamily="2" charset="-78"/>
                </a:rPr>
                <a:t>(أنجينا) </a:t>
              </a:r>
              <a:r>
                <a:rPr lang="ar-EG" sz="2800" dirty="0">
                  <a:latin typeface="Sakkal Majalla" panose="02000000000000000000" pitchFamily="2" charset="-78"/>
                  <a:cs typeface="Sakkal Majalla" panose="02000000000000000000" pitchFamily="2" charset="-78"/>
                </a:rPr>
                <a:t>جاء معها </a:t>
              </a:r>
              <a:r>
                <a:rPr lang="ar-EG" sz="2800" dirty="0">
                  <a:solidFill>
                    <a:schemeClr val="tx1"/>
                  </a:solidFill>
                  <a:latin typeface="Sakkal Majalla" panose="02000000000000000000" pitchFamily="2" charset="-78"/>
                  <a:cs typeface="Sakkal Majalla" panose="02000000000000000000" pitchFamily="2" charset="-78"/>
                </a:rPr>
                <a:t>(أمطرنا، فأنجيناه)</a:t>
              </a:r>
              <a:r>
                <a:rPr lang="ar-EG" sz="2800" dirty="0">
                  <a:latin typeface="Sakkal Majalla" panose="02000000000000000000" pitchFamily="2" charset="-78"/>
                  <a:cs typeface="Sakkal Majalla" panose="02000000000000000000" pitchFamily="2" charset="-78"/>
                </a:rPr>
                <a:t>، و </a:t>
              </a:r>
              <a:r>
                <a:rPr lang="ar-EG" sz="2800" dirty="0">
                  <a:solidFill>
                    <a:schemeClr val="tx1"/>
                  </a:solidFill>
                  <a:latin typeface="Sakkal Majalla" panose="02000000000000000000" pitchFamily="2" charset="-78"/>
                  <a:cs typeface="Sakkal Majalla" panose="02000000000000000000" pitchFamily="2" charset="-78"/>
                </a:rPr>
                <a:t>(نجينا) </a:t>
              </a:r>
              <a:r>
                <a:rPr lang="ar-EG" sz="2800" dirty="0">
                  <a:latin typeface="Sakkal Majalla" panose="02000000000000000000" pitchFamily="2" charset="-78"/>
                  <a:cs typeface="Sakkal Majalla" panose="02000000000000000000" pitchFamily="2" charset="-78"/>
                </a:rPr>
                <a:t>جاء معها (</a:t>
              </a:r>
              <a:r>
                <a:rPr lang="ar-EG" sz="2800" dirty="0">
                  <a:solidFill>
                    <a:schemeClr val="tx1"/>
                  </a:solidFill>
                  <a:latin typeface="Sakkal Majalla" panose="02000000000000000000" pitchFamily="2" charset="-78"/>
                  <a:cs typeface="Sakkal Majalla" panose="02000000000000000000" pitchFamily="2" charset="-78"/>
                </a:rPr>
                <a:t>زيّنا، قيّضنا)</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12469"/>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8" name="Arrow: Right 17">
            <a:extLst>
              <a:ext uri="{FF2B5EF4-FFF2-40B4-BE49-F238E27FC236}">
                <a16:creationId xmlns:a16="http://schemas.microsoft.com/office/drawing/2014/main" id="{192CB442-344A-4B3F-89F3-9447E41ECD04}"/>
              </a:ext>
            </a:extLst>
          </p:cNvPr>
          <p:cNvSpPr/>
          <p:nvPr/>
        </p:nvSpPr>
        <p:spPr>
          <a:xfrm flipH="1">
            <a:off x="8378271" y="363198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فصلت</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036634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1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الضبط بالمجاورة والموافقة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المثال 8</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3" y="2269672"/>
            <a:ext cx="1976213" cy="19196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715001" y="1971630"/>
            <a:ext cx="3249198"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400" dirty="0">
                <a:latin typeface="Sakkal Majalla" panose="02000000000000000000" pitchFamily="2" charset="-78"/>
                <a:cs typeface="Sakkal Majalla" panose="02000000000000000000" pitchFamily="2" charset="-78"/>
              </a:rPr>
              <a:t>فواكه / فاكهة</a:t>
            </a:r>
            <a:endParaRPr lang="en-US" sz="24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فَأَنشَأۡنَا</a:t>
                    </a:r>
                    <a:r>
                      <a:rPr lang="ar-SA" sz="2800" dirty="0">
                        <a:latin typeface="Sakkal Majalla" panose="02000000000000000000" pitchFamily="2" charset="-78"/>
                        <a:cs typeface="Sakkal Majalla" panose="02000000000000000000" pitchFamily="2" charset="-78"/>
                      </a:rPr>
                      <a:t> لَكُم </a:t>
                    </a:r>
                    <a:r>
                      <a:rPr lang="ar-SA" sz="2800" dirty="0" err="1">
                        <a:latin typeface="Sakkal Majalla" panose="02000000000000000000" pitchFamily="2" charset="-78"/>
                        <a:cs typeface="Sakkal Majalla" panose="02000000000000000000" pitchFamily="2" charset="-78"/>
                      </a:rPr>
                      <a:t>بِهِۦ</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جَنَّـٰت</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نَّخِیل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وَأَعۡنَـٰب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فَوَ </a:t>
                    </a:r>
                    <a:r>
                      <a:rPr lang="ar-EG" sz="2800" dirty="0">
                        <a:solidFill>
                          <a:schemeClr val="tx1"/>
                        </a:solidFill>
                        <a:latin typeface="Sakkal Majalla" panose="02000000000000000000" pitchFamily="2" charset="-78"/>
                        <a:cs typeface="Sakkal Majalla" panose="02000000000000000000" pitchFamily="2" charset="-78"/>
                      </a:rPr>
                      <a:t>ا</a:t>
                    </a:r>
                    <a:r>
                      <a:rPr lang="ar-SA" sz="2800" dirty="0">
                        <a:solidFill>
                          <a:schemeClr val="tx1"/>
                        </a:solidFill>
                        <a:latin typeface="Sakkal Majalla" panose="02000000000000000000" pitchFamily="2" charset="-78"/>
                        <a:cs typeface="Sakkal Majalla" panose="02000000000000000000" pitchFamily="2" charset="-78"/>
                      </a:rPr>
                      <a:t>كِهُ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كَثِیرَة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وَمِنۡهَا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تَأۡكُلُونَ</a:t>
                    </a:r>
                    <a:endParaRPr lang="en-US" sz="2800" dirty="0">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a:t>
                  </a:r>
                  <a:r>
                    <a:rPr lang="ar-SA" sz="2800" dirty="0" err="1">
                      <a:latin typeface="Sakkal Majalla" panose="02000000000000000000" pitchFamily="2" charset="-78"/>
                      <a:cs typeface="Sakkal Majalla" panose="02000000000000000000" pitchFamily="2" charset="-78"/>
                    </a:rPr>
                    <a:t>وَتِلۡكَ</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ٱلۡجَنَّةُ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ٱلَّتِیۤ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أُورِثۡتُمُوهَا</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كُنتُمۡ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تَعۡمَلُونَ</a:t>
                  </a:r>
                  <a:r>
                    <a:rPr lang="ar-SA" sz="2800" dirty="0">
                      <a:latin typeface="Sakkal Majalla" panose="02000000000000000000" pitchFamily="2" charset="-78"/>
                      <a:cs typeface="Sakkal Majalla" panose="02000000000000000000" pitchFamily="2" charset="-78"/>
                    </a:rPr>
                    <a:t> (٧٢) </a:t>
                  </a:r>
                  <a:r>
                    <a:rPr lang="ar-SA" sz="2800" dirty="0" err="1">
                      <a:latin typeface="Sakkal Majalla" panose="02000000000000000000" pitchFamily="2" charset="-78"/>
                      <a:cs typeface="Sakkal Majalla" panose="02000000000000000000" pitchFamily="2" charset="-78"/>
                    </a:rPr>
                    <a:t>لَكُمۡ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فَـٰكِهَة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كَثِیرَة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مِّنۡهَا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تَأۡكُلُونَ</a:t>
                  </a:r>
                  <a:r>
                    <a:rPr lang="ar-SA" sz="2800" dirty="0">
                      <a:latin typeface="Sakkal Majalla" panose="02000000000000000000" pitchFamily="2" charset="-78"/>
                      <a:cs typeface="Sakkal Majalla" panose="02000000000000000000" pitchFamily="2" charset="-78"/>
                    </a:rPr>
                    <a:t> (٧٣)﴾</a:t>
                  </a:r>
                  <a:endParaRPr lang="en-US" sz="2800" dirty="0">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403670" y="2660270"/>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المؤمنون</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9"/>
            <a:ext cx="7095568" cy="1681805"/>
            <a:chOff x="1308102" y="3964137"/>
            <a:chExt cx="7095568" cy="1020642"/>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368430"/>
              <a:ext cx="7095568" cy="6163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الكلمة المجاورة الجمع </a:t>
              </a:r>
              <a:r>
                <a:rPr lang="ar-EG" sz="2800" dirty="0">
                  <a:solidFill>
                    <a:schemeClr val="tx1"/>
                  </a:solidFill>
                  <a:latin typeface="Sakkal Majalla" panose="02000000000000000000" pitchFamily="2" charset="-78"/>
                  <a:cs typeface="Sakkal Majalla" panose="02000000000000000000" pitchFamily="2" charset="-78"/>
                </a:rPr>
                <a:t>(جنات)</a:t>
              </a:r>
              <a:r>
                <a:rPr lang="ar-EG" sz="2800" dirty="0">
                  <a:latin typeface="Sakkal Majalla" panose="02000000000000000000" pitchFamily="2" charset="-78"/>
                  <a:cs typeface="Sakkal Majalla" panose="02000000000000000000" pitchFamily="2" charset="-78"/>
                </a:rPr>
                <a:t> جاء معها الجمع </a:t>
              </a:r>
              <a:r>
                <a:rPr lang="ar-EG" sz="2800" dirty="0">
                  <a:solidFill>
                    <a:schemeClr val="tx1"/>
                  </a:solidFill>
                  <a:latin typeface="Sakkal Majalla" panose="02000000000000000000" pitchFamily="2" charset="-78"/>
                  <a:cs typeface="Sakkal Majalla" panose="02000000000000000000" pitchFamily="2" charset="-78"/>
                </a:rPr>
                <a:t>(فواكه) </a:t>
              </a:r>
              <a:r>
                <a:rPr lang="ar-EG" sz="2800" dirty="0">
                  <a:latin typeface="Sakkal Majalla" panose="02000000000000000000" pitchFamily="2" charset="-78"/>
                  <a:cs typeface="Sakkal Majalla" panose="02000000000000000000" pitchFamily="2" charset="-78"/>
                </a:rPr>
                <a:t>والمفرد </a:t>
              </a:r>
              <a:r>
                <a:rPr lang="ar-EG" sz="2800" dirty="0">
                  <a:solidFill>
                    <a:schemeClr val="tx1"/>
                  </a:solidFill>
                  <a:latin typeface="Sakkal Majalla" panose="02000000000000000000" pitchFamily="2" charset="-78"/>
                  <a:cs typeface="Sakkal Majalla" panose="02000000000000000000" pitchFamily="2" charset="-78"/>
                </a:rPr>
                <a:t>(الجنة) </a:t>
              </a:r>
              <a:r>
                <a:rPr lang="ar-EG" sz="2800" dirty="0">
                  <a:latin typeface="Sakkal Majalla" panose="02000000000000000000" pitchFamily="2" charset="-78"/>
                  <a:cs typeface="Sakkal Majalla" panose="02000000000000000000" pitchFamily="2" charset="-78"/>
                </a:rPr>
                <a:t>جاء معها المفرد </a:t>
              </a:r>
              <a:r>
                <a:rPr lang="ar-EG" sz="2800" dirty="0">
                  <a:solidFill>
                    <a:schemeClr val="tx1"/>
                  </a:solidFill>
                  <a:latin typeface="Sakkal Majalla" panose="02000000000000000000" pitchFamily="2" charset="-78"/>
                  <a:cs typeface="Sakkal Majalla" panose="02000000000000000000" pitchFamily="2" charset="-78"/>
                </a:rPr>
                <a:t>(فاكهة)</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12469"/>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8" name="Arrow: Right 17">
            <a:extLst>
              <a:ext uri="{FF2B5EF4-FFF2-40B4-BE49-F238E27FC236}">
                <a16:creationId xmlns:a16="http://schemas.microsoft.com/office/drawing/2014/main" id="{192CB442-344A-4B3F-89F3-9447E41ECD04}"/>
              </a:ext>
            </a:extLst>
          </p:cNvPr>
          <p:cNvSpPr/>
          <p:nvPr/>
        </p:nvSpPr>
        <p:spPr>
          <a:xfrm flipH="1">
            <a:off x="8378271" y="363198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الزخرف</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7996534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a:t>
            </a:r>
            <a:r>
              <a:rPr lang="ar-EG" dirty="0">
                <a:latin typeface="Sakkal Majalla" panose="02000000000000000000" pitchFamily="2" charset="-78"/>
                <a:cs typeface="Sakkal Majalla" panose="02000000000000000000" pitchFamily="2" charset="-78"/>
              </a:rPr>
              <a:t>التاسعة</a:t>
            </a:r>
            <a:r>
              <a:rPr lang="ar-SA" dirty="0">
                <a:latin typeface="Sakkal Majalla" panose="02000000000000000000" pitchFamily="2" charset="-78"/>
                <a:cs typeface="Sakkal Majalla" panose="02000000000000000000" pitchFamily="2" charset="-78"/>
              </a:rPr>
              <a:t>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مما يحسن العناية به وملاحظته العلاقة أحيانًا بين أول السورة مع الموضع المتشابه إما بكلمة أو حركة أو غير ذلك</a:t>
            </a: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الموافقة بين الموضع المتشابه وأول السورة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803946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الموافقة بين الموضع المتشابه وأول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المثال 1</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3" y="2269672"/>
            <a:ext cx="1976213" cy="19196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715001" y="1971630"/>
            <a:ext cx="3249198"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400" dirty="0">
                <a:latin typeface="Sakkal Majalla" panose="02000000000000000000" pitchFamily="2" charset="-78"/>
                <a:cs typeface="Sakkal Majalla" panose="02000000000000000000" pitchFamily="2" charset="-78"/>
              </a:rPr>
              <a:t>السموات/ السماء</a:t>
            </a:r>
            <a:endParaRPr lang="en-US" sz="24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ق</a:t>
                    </a:r>
                    <a:r>
                      <a:rPr lang="ar-SA" sz="2800" dirty="0">
                        <a:latin typeface="Sakkal Majalla" panose="02000000000000000000" pitchFamily="2" charset="-78"/>
                        <a:cs typeface="Sakkal Majalla" panose="02000000000000000000" pitchFamily="2" charset="-78"/>
                      </a:rPr>
                      <a:t>ل مَن يَرزُقُكُم مِّنَ </a:t>
                    </a:r>
                    <a:r>
                      <a:rPr lang="ar-SA" sz="2800" dirty="0">
                        <a:solidFill>
                          <a:schemeClr val="tx1"/>
                        </a:solidFill>
                        <a:latin typeface="Sakkal Majalla" panose="02000000000000000000" pitchFamily="2" charset="-78"/>
                        <a:cs typeface="Sakkal Majalla" panose="02000000000000000000" pitchFamily="2" charset="-78"/>
                      </a:rPr>
                      <a:t>السَّمَاءِ</a:t>
                    </a:r>
                    <a:r>
                      <a:rPr lang="ar-SA" sz="2800" dirty="0">
                        <a:latin typeface="Sakkal Majalla" panose="02000000000000000000" pitchFamily="2" charset="-78"/>
                        <a:cs typeface="Sakkal Majalla" panose="02000000000000000000" pitchFamily="2" charset="-78"/>
                      </a:rPr>
                      <a:t> وَالأَرضِ أَمَّن يَملِكُ السَّمعَ </a:t>
                    </a:r>
                    <a:r>
                      <a:rPr lang="ar-SA" sz="2800" dirty="0" err="1">
                        <a:latin typeface="Sakkal Majalla" panose="02000000000000000000" pitchFamily="2" charset="-78"/>
                        <a:cs typeface="Sakkal Majalla" panose="02000000000000000000" pitchFamily="2" charset="-78"/>
                      </a:rPr>
                      <a:t>وَالأَبصَـٰرَ</a:t>
                    </a:r>
                    <a:endParaRPr lang="en-US" sz="2800" dirty="0">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یَرۡزُقُكُم</a:t>
                  </a:r>
                  <a:r>
                    <a:rPr lang="ar-SA" sz="2800" dirty="0">
                      <a:latin typeface="Sakkal Majalla" panose="02000000000000000000" pitchFamily="2" charset="-78"/>
                      <a:cs typeface="Sakkal Majalla" panose="02000000000000000000" pitchFamily="2" charset="-78"/>
                    </a:rPr>
                    <a:t> مِّنَ </a:t>
                  </a:r>
                  <a:r>
                    <a:rPr lang="ar-SA" sz="2800" dirty="0" err="1">
                      <a:solidFill>
                        <a:schemeClr val="tx1"/>
                      </a:solidFill>
                      <a:latin typeface="Sakkal Majalla" panose="02000000000000000000" pitchFamily="2" charset="-78"/>
                      <a:cs typeface="Sakkal Majalla" panose="02000000000000000000" pitchFamily="2" charset="-78"/>
                    </a:rPr>
                    <a:t>ٱلسَّمَـٰوَ</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solidFill>
                        <a:schemeClr val="tx1"/>
                      </a:solidFill>
                      <a:latin typeface="Sakkal Majalla" panose="02000000000000000000" pitchFamily="2" charset="-78"/>
                      <a:cs typeface="Sakkal Majalla" panose="02000000000000000000" pitchFamily="2" charset="-78"/>
                    </a:rPr>
                    <a:t>ا</a:t>
                  </a:r>
                  <a:r>
                    <a:rPr lang="ar-SA" sz="2800" dirty="0">
                      <a:solidFill>
                        <a:schemeClr val="tx1"/>
                      </a:solidFill>
                      <a:latin typeface="Sakkal Majalla" panose="02000000000000000000" pitchFamily="2" charset="-78"/>
                      <a:cs typeface="Sakkal Majalla" panose="02000000000000000000" pitchFamily="2" charset="-78"/>
                    </a:rPr>
                    <a:t>⁠ت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وَٱلۡأَرۡضِۖ</a:t>
                  </a:r>
                  <a:r>
                    <a:rPr lang="ar-SA" sz="2800" dirty="0">
                      <a:latin typeface="Sakkal Majalla" panose="02000000000000000000" pitchFamily="2" charset="-78"/>
                      <a:cs typeface="Sakkal Majalla" panose="02000000000000000000" pitchFamily="2" charset="-78"/>
                    </a:rPr>
                    <a:t> قُلِ </a:t>
                  </a:r>
                  <a:r>
                    <a:rPr lang="ar-SA" sz="2800" dirty="0" err="1">
                      <a:latin typeface="Sakkal Majalla" panose="02000000000000000000" pitchFamily="2" charset="-78"/>
                      <a:cs typeface="Sakkal Majalla" panose="02000000000000000000" pitchFamily="2" charset="-78"/>
                    </a:rPr>
                    <a:t>ٱللَّهُۖ</a:t>
                  </a:r>
                  <a:endParaRPr lang="en-US" sz="2800" dirty="0">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403670" y="2660270"/>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يونس</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7"/>
            <a:ext cx="7095568" cy="1785581"/>
            <a:chOff x="1308102" y="3964137"/>
            <a:chExt cx="7095568" cy="1083621"/>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399774"/>
              <a:ext cx="7095568" cy="6479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موضع وحيد مع الرزق أتى بالجمع ويمكن ربطها مع مطلع أو سبأ </a:t>
              </a:r>
              <a:r>
                <a:rPr lang="ar-EG" sz="2800" dirty="0">
                  <a:solidFill>
                    <a:schemeClr val="tx1"/>
                  </a:solidFill>
                  <a:latin typeface="Sakkal Majalla" panose="02000000000000000000" pitchFamily="2" charset="-78"/>
                  <a:cs typeface="Sakkal Majalla" panose="02000000000000000000" pitchFamily="2" charset="-78"/>
                </a:rPr>
                <a:t>(</a:t>
              </a:r>
              <a:r>
                <a:rPr lang="ar-EG" sz="2800" dirty="0" err="1">
                  <a:solidFill>
                    <a:schemeClr val="tx1"/>
                  </a:solidFill>
                  <a:latin typeface="Sakkal Majalla" panose="02000000000000000000" pitchFamily="2" charset="-78"/>
                  <a:cs typeface="Sakkal Majalla" panose="02000000000000000000" pitchFamily="2" charset="-78"/>
                </a:rPr>
                <a:t>ٱلۡحَمۡدُ</a:t>
              </a:r>
              <a:r>
                <a:rPr lang="ar-EG" sz="2800" dirty="0">
                  <a:solidFill>
                    <a:schemeClr val="tx1"/>
                  </a:solidFill>
                  <a:latin typeface="Sakkal Majalla" panose="02000000000000000000" pitchFamily="2" charset="-78"/>
                  <a:cs typeface="Sakkal Majalla" panose="02000000000000000000" pitchFamily="2" charset="-78"/>
                </a:rPr>
                <a:t> لِلَّهِ </a:t>
              </a:r>
              <a:r>
                <a:rPr lang="ar-EG" sz="2800" dirty="0" err="1">
                  <a:solidFill>
                    <a:schemeClr val="tx1"/>
                  </a:solidFill>
                  <a:latin typeface="Sakkal Majalla" panose="02000000000000000000" pitchFamily="2" charset="-78"/>
                  <a:cs typeface="Sakkal Majalla" panose="02000000000000000000" pitchFamily="2" charset="-78"/>
                </a:rPr>
                <a:t>ٱلَّذِی</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لَهُۥ</a:t>
              </a:r>
              <a:r>
                <a:rPr lang="ar-EG" sz="2800" dirty="0">
                  <a:solidFill>
                    <a:schemeClr val="tx1"/>
                  </a:solidFill>
                  <a:latin typeface="Sakkal Majalla" panose="02000000000000000000" pitchFamily="2" charset="-78"/>
                  <a:cs typeface="Sakkal Majalla" panose="02000000000000000000" pitchFamily="2" charset="-78"/>
                </a:rPr>
                <a:t> مَا </a:t>
              </a:r>
              <a:r>
                <a:rPr lang="ar-EG" sz="2800" dirty="0" err="1">
                  <a:solidFill>
                    <a:schemeClr val="tx1"/>
                  </a:solidFill>
                  <a:latin typeface="Sakkal Majalla" panose="02000000000000000000" pitchFamily="2" charset="-78"/>
                  <a:cs typeface="Sakkal Majalla" panose="02000000000000000000" pitchFamily="2" charset="-78"/>
                </a:rPr>
                <a:t>فِی</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ٱلسَّمَـٰوَ</a:t>
              </a:r>
              <a:r>
                <a:rPr lang="ar-EG" sz="2800" dirty="0">
                  <a:solidFill>
                    <a:schemeClr val="tx1"/>
                  </a:solidFill>
                  <a:latin typeface="Sakkal Majalla" panose="02000000000000000000" pitchFamily="2" charset="-78"/>
                  <a:cs typeface="Sakkal Majalla" panose="02000000000000000000" pitchFamily="2" charset="-78"/>
                </a:rPr>
                <a:t> اتِ وَمَا </a:t>
              </a:r>
              <a:r>
                <a:rPr lang="ar-EG" sz="2800" dirty="0" err="1">
                  <a:solidFill>
                    <a:schemeClr val="tx1"/>
                  </a:solidFill>
                  <a:latin typeface="Sakkal Majalla" panose="02000000000000000000" pitchFamily="2" charset="-78"/>
                  <a:cs typeface="Sakkal Majalla" panose="02000000000000000000" pitchFamily="2" charset="-78"/>
                </a:rPr>
                <a:t>فِی</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ٱلۡأَرۡضِ</a:t>
              </a:r>
              <a:r>
                <a:rPr lang="ar-EG"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59629"/>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8" name="Arrow: Right 17">
            <a:extLst>
              <a:ext uri="{FF2B5EF4-FFF2-40B4-BE49-F238E27FC236}">
                <a16:creationId xmlns:a16="http://schemas.microsoft.com/office/drawing/2014/main" id="{192CB442-344A-4B3F-89F3-9447E41ECD04}"/>
              </a:ext>
            </a:extLst>
          </p:cNvPr>
          <p:cNvSpPr/>
          <p:nvPr/>
        </p:nvSpPr>
        <p:spPr>
          <a:xfrm flipH="1">
            <a:off x="8378271" y="363198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سبأ</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7798683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18"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الموافقة بين الموضع المتشابه وأول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المثال 2</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3" y="2269672"/>
            <a:ext cx="1976213" cy="1919699"/>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4491789" y="1971630"/>
            <a:ext cx="4472410"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400" dirty="0">
                <a:latin typeface="Sakkal Majalla" panose="02000000000000000000" pitchFamily="2" charset="-78"/>
                <a:cs typeface="Sakkal Majalla" panose="02000000000000000000" pitchFamily="2" charset="-78"/>
              </a:rPr>
              <a:t>في الأرض ولا في السماء / في السموات ولا في الأرض</a:t>
            </a:r>
            <a:endParaRPr lang="en-US" sz="24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وَمَا </a:t>
                    </a:r>
                    <a:r>
                      <a:rPr lang="ar-SA" sz="2800" dirty="0" err="1">
                        <a:latin typeface="Sakkal Majalla" panose="02000000000000000000" pitchFamily="2" charset="-78"/>
                        <a:cs typeface="Sakkal Majalla" panose="02000000000000000000" pitchFamily="2" charset="-78"/>
                      </a:rPr>
                      <a:t>یَعۡزُبُ</a:t>
                    </a:r>
                    <a:r>
                      <a:rPr lang="ar-SA" sz="2800" dirty="0">
                        <a:latin typeface="Sakkal Majalla" panose="02000000000000000000" pitchFamily="2" charset="-78"/>
                        <a:cs typeface="Sakkal Majalla" panose="02000000000000000000" pitchFamily="2" charset="-78"/>
                      </a:rPr>
                      <a:t> عَن رَّبِّكَ مِن </a:t>
                    </a:r>
                    <a:r>
                      <a:rPr lang="ar-SA" sz="2800" dirty="0" err="1">
                        <a:latin typeface="Sakkal Majalla" panose="02000000000000000000" pitchFamily="2" charset="-78"/>
                        <a:cs typeface="Sakkal Majalla" panose="02000000000000000000" pitchFamily="2" charset="-78"/>
                      </a:rPr>
                      <a:t>مِّثۡقَالِ</a:t>
                    </a:r>
                    <a:r>
                      <a:rPr lang="ar-SA" sz="2800" dirty="0">
                        <a:latin typeface="Sakkal Majalla" panose="02000000000000000000" pitchFamily="2" charset="-78"/>
                        <a:cs typeface="Sakkal Majalla" panose="02000000000000000000" pitchFamily="2" charset="-78"/>
                      </a:rPr>
                      <a:t> ذَرَّةࣲ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ٱلۡأَرۡضِ</a:t>
                    </a:r>
                    <a:r>
                      <a:rPr lang="ar-SA" sz="2800" dirty="0">
                        <a:solidFill>
                          <a:schemeClr val="tx1"/>
                        </a:solidFill>
                        <a:latin typeface="Sakkal Majalla" panose="02000000000000000000" pitchFamily="2" charset="-78"/>
                        <a:cs typeface="Sakkal Majalla" panose="02000000000000000000" pitchFamily="2" charset="-78"/>
                      </a:rPr>
                      <a:t> وَلَا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ٱلسَّمَاۤء</a:t>
                    </a:r>
                    <a:r>
                      <a:rPr lang="ar-SA" sz="2800" dirty="0" err="1">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أَصۡغَرَ</a:t>
                    </a:r>
                    <a:r>
                      <a:rPr lang="ar-SA" sz="2800" dirty="0">
                        <a:latin typeface="Sakkal Majalla" panose="02000000000000000000" pitchFamily="2" charset="-78"/>
                        <a:cs typeface="Sakkal Majalla" panose="02000000000000000000" pitchFamily="2" charset="-78"/>
                      </a:rPr>
                      <a:t> مِن ذَ ⁠لِكَ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أَكۡبَرَ</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كِتَـٰب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مُّبِینٍ</a:t>
                    </a:r>
                    <a:endParaRPr lang="en-US" sz="2800" dirty="0">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ل</a:t>
                  </a:r>
                  <a:r>
                    <a:rPr lang="ar-SA" sz="2800" dirty="0">
                      <a:latin typeface="Sakkal Majalla" panose="02000000000000000000" pitchFamily="2" charset="-78"/>
                      <a:cs typeface="Sakkal Majalla" panose="02000000000000000000" pitchFamily="2" charset="-78"/>
                    </a:rPr>
                    <a:t>ا </a:t>
                  </a:r>
                  <a:r>
                    <a:rPr lang="ar-SA" sz="2800" dirty="0" err="1">
                      <a:latin typeface="Sakkal Majalla" panose="02000000000000000000" pitchFamily="2" charset="-78"/>
                      <a:cs typeface="Sakkal Majalla" panose="02000000000000000000" pitchFamily="2" charset="-78"/>
                    </a:rPr>
                    <a:t>یَعۡزُبُ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عَنۡهُ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مِثۡقَالُ</a:t>
                  </a:r>
                  <a:r>
                    <a:rPr lang="ar-SA" sz="2800" dirty="0">
                      <a:latin typeface="Sakkal Majalla" panose="02000000000000000000" pitchFamily="2" charset="-78"/>
                      <a:cs typeface="Sakkal Majalla" panose="02000000000000000000" pitchFamily="2" charset="-78"/>
                    </a:rPr>
                    <a:t> ذَرَّةࣲ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ٱلسَّمَـٰوَ</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solidFill>
                        <a:schemeClr val="tx1"/>
                      </a:solidFill>
                      <a:latin typeface="Sakkal Majalla" panose="02000000000000000000" pitchFamily="2" charset="-78"/>
                      <a:cs typeface="Sakkal Majalla" panose="02000000000000000000" pitchFamily="2" charset="-78"/>
                    </a:rPr>
                    <a:t>ا</a:t>
                  </a:r>
                  <a:r>
                    <a:rPr lang="ar-SA" sz="2800" dirty="0">
                      <a:solidFill>
                        <a:schemeClr val="tx1"/>
                      </a:solidFill>
                      <a:latin typeface="Sakkal Majalla" panose="02000000000000000000" pitchFamily="2" charset="-78"/>
                      <a:cs typeface="Sakkal Majalla" panose="02000000000000000000" pitchFamily="2" charset="-78"/>
                    </a:rPr>
                    <a:t>⁠تِ وَلَا </a:t>
                  </a:r>
                  <a:r>
                    <a:rPr lang="ar-SA" sz="2800" dirty="0" err="1">
                      <a:solidFill>
                        <a:schemeClr val="tx1"/>
                      </a:solidFill>
                      <a:latin typeface="Sakkal Majalla" panose="02000000000000000000" pitchFamily="2" charset="-78"/>
                      <a:cs typeface="Sakkal Majalla" panose="02000000000000000000" pitchFamily="2" charset="-78"/>
                    </a:rPr>
                    <a:t>فِی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ٱلۡأَرۡضِ</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أَصۡغَرُ</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ذَ⁠لِكَ</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أَكۡبَرُ</a:t>
                  </a:r>
                  <a:r>
                    <a:rPr lang="ar-SA" sz="2800" dirty="0">
                      <a:latin typeface="Sakkal Majalla" panose="02000000000000000000" pitchFamily="2" charset="-78"/>
                      <a:cs typeface="Sakkal Majalla" panose="02000000000000000000" pitchFamily="2" charset="-78"/>
                    </a:rPr>
                    <a:t> إِلَّا </a:t>
                  </a:r>
                  <a:r>
                    <a:rPr lang="ar-SA" sz="2800" dirty="0" err="1">
                      <a:latin typeface="Sakkal Majalla" panose="02000000000000000000" pitchFamily="2" charset="-78"/>
                      <a:cs typeface="Sakkal Majalla" panose="02000000000000000000" pitchFamily="2" charset="-78"/>
                    </a:rPr>
                    <a:t>فِی</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كِتَـٰب</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مُّبِین</a:t>
                  </a:r>
                  <a:r>
                    <a:rPr lang="ar-SA" sz="2800" dirty="0">
                      <a:latin typeface="Sakkal Majalla" panose="02000000000000000000" pitchFamily="2" charset="-78"/>
                      <a:cs typeface="Sakkal Majalla" panose="02000000000000000000" pitchFamily="2" charset="-78"/>
                    </a:rPr>
                    <a:t>ࣲ</a:t>
                  </a:r>
                  <a:endParaRPr lang="en-US" sz="2800" dirty="0">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403670" y="2660270"/>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يونس</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7"/>
            <a:ext cx="7095568" cy="1785581"/>
            <a:chOff x="1308102" y="3964137"/>
            <a:chExt cx="7095568" cy="1083621"/>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399774"/>
              <a:ext cx="7095568" cy="6479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أن موضع سبأ جاء موافقًا لأول السورة</a:t>
              </a:r>
              <a:r>
                <a:rPr lang="ar-EG" sz="2800" dirty="0">
                  <a:solidFill>
                    <a:schemeClr val="tx1"/>
                  </a:solidFill>
                  <a:latin typeface="Sakkal Majalla" panose="02000000000000000000" pitchFamily="2" charset="-78"/>
                  <a:cs typeface="Sakkal Majalla" panose="02000000000000000000" pitchFamily="2" charset="-78"/>
                </a:rPr>
                <a:t>(</a:t>
              </a:r>
              <a:r>
                <a:rPr lang="ar-EG" sz="2800" dirty="0" err="1">
                  <a:solidFill>
                    <a:schemeClr val="tx1"/>
                  </a:solidFill>
                  <a:latin typeface="Sakkal Majalla" panose="02000000000000000000" pitchFamily="2" charset="-78"/>
                  <a:cs typeface="Sakkal Majalla" panose="02000000000000000000" pitchFamily="2" charset="-78"/>
                </a:rPr>
                <a:t>ٱلۡحَمۡدُ</a:t>
              </a:r>
              <a:r>
                <a:rPr lang="ar-EG" sz="2800" dirty="0">
                  <a:solidFill>
                    <a:schemeClr val="tx1"/>
                  </a:solidFill>
                  <a:latin typeface="Sakkal Majalla" panose="02000000000000000000" pitchFamily="2" charset="-78"/>
                  <a:cs typeface="Sakkal Majalla" panose="02000000000000000000" pitchFamily="2" charset="-78"/>
                </a:rPr>
                <a:t> لِلَّهِ </a:t>
              </a:r>
              <a:r>
                <a:rPr lang="ar-EG" sz="2800" dirty="0" err="1">
                  <a:solidFill>
                    <a:schemeClr val="tx1"/>
                  </a:solidFill>
                  <a:latin typeface="Sakkal Majalla" panose="02000000000000000000" pitchFamily="2" charset="-78"/>
                  <a:cs typeface="Sakkal Majalla" panose="02000000000000000000" pitchFamily="2" charset="-78"/>
                </a:rPr>
                <a:t>ٱلَّذِی</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لَهُۥ</a:t>
              </a:r>
              <a:r>
                <a:rPr lang="ar-EG" sz="2800" dirty="0">
                  <a:solidFill>
                    <a:schemeClr val="tx1"/>
                  </a:solidFill>
                  <a:latin typeface="Sakkal Majalla" panose="02000000000000000000" pitchFamily="2" charset="-78"/>
                  <a:cs typeface="Sakkal Majalla" panose="02000000000000000000" pitchFamily="2" charset="-78"/>
                </a:rPr>
                <a:t> مَا </a:t>
              </a:r>
              <a:r>
                <a:rPr lang="ar-EG" sz="2800" dirty="0" err="1">
                  <a:solidFill>
                    <a:schemeClr val="tx1"/>
                  </a:solidFill>
                  <a:latin typeface="Sakkal Majalla" panose="02000000000000000000" pitchFamily="2" charset="-78"/>
                  <a:cs typeface="Sakkal Majalla" panose="02000000000000000000" pitchFamily="2" charset="-78"/>
                </a:rPr>
                <a:t>فِی</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ٱلسَّمَـٰوَ</a:t>
              </a:r>
              <a:r>
                <a:rPr lang="ar-EG" sz="2800" dirty="0">
                  <a:solidFill>
                    <a:schemeClr val="tx1"/>
                  </a:solidFill>
                  <a:latin typeface="Sakkal Majalla" panose="02000000000000000000" pitchFamily="2" charset="-78"/>
                  <a:cs typeface="Sakkal Majalla" panose="02000000000000000000" pitchFamily="2" charset="-78"/>
                </a:rPr>
                <a:t> اتِ وَمَا </a:t>
              </a:r>
              <a:r>
                <a:rPr lang="ar-EG" sz="2800" dirty="0" err="1">
                  <a:solidFill>
                    <a:schemeClr val="tx1"/>
                  </a:solidFill>
                  <a:latin typeface="Sakkal Majalla" panose="02000000000000000000" pitchFamily="2" charset="-78"/>
                  <a:cs typeface="Sakkal Majalla" panose="02000000000000000000" pitchFamily="2" charset="-78"/>
                </a:rPr>
                <a:t>فِی</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ٱلۡأَرۡضِ</a:t>
              </a:r>
              <a:r>
                <a:rPr lang="ar-EG"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بجمع</a:t>
              </a:r>
              <a:r>
                <a:rPr lang="ar-EG" sz="2800" dirty="0">
                  <a:solidFill>
                    <a:schemeClr val="tx1"/>
                  </a:solidFill>
                  <a:latin typeface="Sakkal Majalla" panose="02000000000000000000" pitchFamily="2" charset="-78"/>
                  <a:cs typeface="Sakkal Majalla" panose="02000000000000000000" pitchFamily="2" charset="-78"/>
                </a:rPr>
                <a:t> (السموات) </a:t>
              </a:r>
              <a:r>
                <a:rPr lang="ar-EG" sz="2800" dirty="0">
                  <a:latin typeface="Sakkal Majalla" panose="02000000000000000000" pitchFamily="2" charset="-78"/>
                  <a:cs typeface="Sakkal Majalla" panose="02000000000000000000" pitchFamily="2" charset="-78"/>
                </a:rPr>
                <a:t>وتقديمها</a:t>
              </a:r>
              <a:endParaRPr lang="en-US" sz="2800" dirty="0">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59629"/>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8" name="Arrow: Right 17">
            <a:extLst>
              <a:ext uri="{FF2B5EF4-FFF2-40B4-BE49-F238E27FC236}">
                <a16:creationId xmlns:a16="http://schemas.microsoft.com/office/drawing/2014/main" id="{192CB442-344A-4B3F-89F3-9447E41ECD04}"/>
              </a:ext>
            </a:extLst>
          </p:cNvPr>
          <p:cNvSpPr/>
          <p:nvPr/>
        </p:nvSpPr>
        <p:spPr>
          <a:xfrm flipH="1">
            <a:off x="8378271" y="363198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سبأ</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4668788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normAutofit/>
          </a:bodyPr>
          <a:lstStyle/>
          <a:p>
            <a:pPr rtl="1"/>
            <a:r>
              <a:rPr lang="ar-EG" dirty="0">
                <a:latin typeface="Sakkal Majalla" panose="02000000000000000000" pitchFamily="2" charset="-78"/>
                <a:cs typeface="Sakkal Majalla" panose="02000000000000000000" pitchFamily="2" charset="-78"/>
              </a:rPr>
              <a:t>الموافقة بين الموضع المتشابه وأول السورة</a:t>
            </a:r>
            <a:endParaRPr lang="en-US" dirty="0">
              <a:latin typeface="Sakkal Majalla" panose="02000000000000000000" pitchFamily="2" charset="-78"/>
              <a:cs typeface="Sakkal Majalla" panose="02000000000000000000" pitchFamily="2" charset="-78"/>
            </a:endParaRPr>
          </a:p>
        </p:txBody>
      </p:sp>
      <p:sp>
        <p:nvSpPr>
          <p:cNvPr id="7" name="Oval 6">
            <a:extLst>
              <a:ext uri="{FF2B5EF4-FFF2-40B4-BE49-F238E27FC236}">
                <a16:creationId xmlns:a16="http://schemas.microsoft.com/office/drawing/2014/main" id="{029C0615-D98E-40F1-AF3C-4C24BC76A0B0}"/>
              </a:ext>
            </a:extLst>
          </p:cNvPr>
          <p:cNvSpPr/>
          <p:nvPr/>
        </p:nvSpPr>
        <p:spPr>
          <a:xfrm>
            <a:off x="10203293" y="4217628"/>
            <a:ext cx="1361209" cy="1303867"/>
          </a:xfrm>
          <a:prstGeom prst="ellipse">
            <a:avLst/>
          </a:prstGeom>
        </p:spPr>
        <p:style>
          <a:lnRef idx="0">
            <a:schemeClr val="accent4"/>
          </a:lnRef>
          <a:fillRef idx="3">
            <a:schemeClr val="accent4"/>
          </a:fillRef>
          <a:effectRef idx="3">
            <a:schemeClr val="accent4"/>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المثال 3</a:t>
            </a:r>
            <a:endParaRPr lang="en-US" sz="2800" dirty="0">
              <a:latin typeface="Sakkal Majalla" panose="02000000000000000000" pitchFamily="2" charset="-78"/>
              <a:cs typeface="Sakkal Majalla" panose="02000000000000000000" pitchFamily="2" charset="-78"/>
            </a:endParaRPr>
          </a:p>
        </p:txBody>
      </p:sp>
      <p:cxnSp>
        <p:nvCxnSpPr>
          <p:cNvPr id="19" name="Connector: Curved 18">
            <a:extLst>
              <a:ext uri="{FF2B5EF4-FFF2-40B4-BE49-F238E27FC236}">
                <a16:creationId xmlns:a16="http://schemas.microsoft.com/office/drawing/2014/main" id="{897616DD-779B-429F-85C2-1A4D07424219}"/>
              </a:ext>
            </a:extLst>
          </p:cNvPr>
          <p:cNvCxnSpPr>
            <a:cxnSpLocks/>
            <a:stCxn id="7" idx="0"/>
            <a:endCxn id="23" idx="3"/>
          </p:cNvCxnSpPr>
          <p:nvPr/>
        </p:nvCxnSpPr>
        <p:spPr>
          <a:xfrm rot="16200000" flipV="1">
            <a:off x="8935942" y="2269672"/>
            <a:ext cx="1976213" cy="1919700"/>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C46F36FB-31C6-4081-9E09-5A541C07BC62}"/>
              </a:ext>
            </a:extLst>
          </p:cNvPr>
          <p:cNvSpPr/>
          <p:nvPr/>
        </p:nvSpPr>
        <p:spPr>
          <a:xfrm>
            <a:off x="5550567" y="1971630"/>
            <a:ext cx="3413631" cy="53956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يأتي أمر ربك/ يأتي ربك</a:t>
            </a:r>
            <a:endParaRPr lang="en-US" sz="2800" dirty="0">
              <a:latin typeface="Sakkal Majalla" panose="02000000000000000000" pitchFamily="2" charset="-78"/>
              <a:cs typeface="Sakkal Majalla" panose="02000000000000000000" pitchFamily="2" charset="-78"/>
            </a:endParaRPr>
          </a:p>
        </p:txBody>
      </p:sp>
      <p:grpSp>
        <p:nvGrpSpPr>
          <p:cNvPr id="35" name="Group 34">
            <a:extLst>
              <a:ext uri="{FF2B5EF4-FFF2-40B4-BE49-F238E27FC236}">
                <a16:creationId xmlns:a16="http://schemas.microsoft.com/office/drawing/2014/main" id="{12B15A2F-F27B-497B-9BFA-CA3DD8FA3508}"/>
              </a:ext>
            </a:extLst>
          </p:cNvPr>
          <p:cNvGrpSpPr/>
          <p:nvPr/>
        </p:nvGrpSpPr>
        <p:grpSpPr>
          <a:xfrm>
            <a:off x="1295401" y="2601512"/>
            <a:ext cx="9107236" cy="1807063"/>
            <a:chOff x="1295401" y="2601512"/>
            <a:chExt cx="9107236" cy="1807063"/>
          </a:xfrm>
        </p:grpSpPr>
        <p:cxnSp>
          <p:nvCxnSpPr>
            <p:cNvPr id="37" name="Connector: Elbow 36">
              <a:extLst>
                <a:ext uri="{FF2B5EF4-FFF2-40B4-BE49-F238E27FC236}">
                  <a16:creationId xmlns:a16="http://schemas.microsoft.com/office/drawing/2014/main" id="{D2E032C2-4692-41EF-991E-F451C7BA2B6A}"/>
                </a:ext>
              </a:extLst>
            </p:cNvPr>
            <p:cNvCxnSpPr>
              <a:cxnSpLocks/>
              <a:stCxn id="9" idx="3"/>
              <a:endCxn id="12" idx="3"/>
            </p:cNvCxnSpPr>
            <p:nvPr/>
          </p:nvCxnSpPr>
          <p:spPr>
            <a:xfrm>
              <a:off x="8390970" y="3011953"/>
              <a:ext cx="12700" cy="952184"/>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nvGrpSpPr>
            <p:cNvPr id="34" name="Group 33">
              <a:extLst>
                <a:ext uri="{FF2B5EF4-FFF2-40B4-BE49-F238E27FC236}">
                  <a16:creationId xmlns:a16="http://schemas.microsoft.com/office/drawing/2014/main" id="{63F8A0EB-3702-488E-BAB7-13A0FC8A3F44}"/>
                </a:ext>
              </a:extLst>
            </p:cNvPr>
            <p:cNvGrpSpPr/>
            <p:nvPr/>
          </p:nvGrpSpPr>
          <p:grpSpPr>
            <a:xfrm>
              <a:off x="1295401" y="2601512"/>
              <a:ext cx="9107236" cy="1807063"/>
              <a:chOff x="1295401" y="2601512"/>
              <a:chExt cx="9107236" cy="1807063"/>
            </a:xfrm>
          </p:grpSpPr>
          <p:grpSp>
            <p:nvGrpSpPr>
              <p:cNvPr id="33" name="Group 32">
                <a:extLst>
                  <a:ext uri="{FF2B5EF4-FFF2-40B4-BE49-F238E27FC236}">
                    <a16:creationId xmlns:a16="http://schemas.microsoft.com/office/drawing/2014/main" id="{4D25A43B-51C6-446F-8064-52D0B8CC520A}"/>
                  </a:ext>
                </a:extLst>
              </p:cNvPr>
              <p:cNvGrpSpPr/>
              <p:nvPr/>
            </p:nvGrpSpPr>
            <p:grpSpPr>
              <a:xfrm>
                <a:off x="1295401" y="2601512"/>
                <a:ext cx="9107236" cy="1807063"/>
                <a:chOff x="1295401" y="2601512"/>
                <a:chExt cx="9107236" cy="1807063"/>
              </a:xfrm>
            </p:grpSpPr>
            <p:grpSp>
              <p:nvGrpSpPr>
                <p:cNvPr id="46" name="Group 45">
                  <a:extLst>
                    <a:ext uri="{FF2B5EF4-FFF2-40B4-BE49-F238E27FC236}">
                      <a16:creationId xmlns:a16="http://schemas.microsoft.com/office/drawing/2014/main" id="{CBA7A6A9-DF48-44F4-B083-B357835E1557}"/>
                    </a:ext>
                  </a:extLst>
                </p:cNvPr>
                <p:cNvGrpSpPr/>
                <p:nvPr/>
              </p:nvGrpSpPr>
              <p:grpSpPr>
                <a:xfrm>
                  <a:off x="1295401" y="2601512"/>
                  <a:ext cx="9107236" cy="1807063"/>
                  <a:chOff x="1295402" y="3293918"/>
                  <a:chExt cx="9107236" cy="1807063"/>
                </a:xfrm>
              </p:grpSpPr>
              <p:sp>
                <p:nvSpPr>
                  <p:cNvPr id="9" name="Rectangle: Rounded Corners 8">
                    <a:extLst>
                      <a:ext uri="{FF2B5EF4-FFF2-40B4-BE49-F238E27FC236}">
                        <a16:creationId xmlns:a16="http://schemas.microsoft.com/office/drawing/2014/main" id="{DB3FAC8C-E327-499E-B956-E3DC1D7E3BB1}"/>
                      </a:ext>
                    </a:extLst>
                  </p:cNvPr>
                  <p:cNvSpPr/>
                  <p:nvPr/>
                </p:nvSpPr>
                <p:spPr>
                  <a:xfrm>
                    <a:off x="1295402" y="3293918"/>
                    <a:ext cx="7095569"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هَلۡ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یَنظُرُونَ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تَأۡتِیَهُمُ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ٱلۡمَلَـٰۤىِٕكَةُ</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أَوۡ</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یَأۡتِیَ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أَمۡرُ</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رَبِّكَۚ</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كَذَ</a:t>
                    </a:r>
                    <a:r>
                      <a:rPr lang="ar-SA" sz="2800" dirty="0">
                        <a:latin typeface="Sakkal Majalla" panose="02000000000000000000" pitchFamily="2" charset="-78"/>
                        <a:cs typeface="Sakkal Majalla" panose="02000000000000000000" pitchFamily="2" charset="-78"/>
                      </a:rPr>
                      <a:t> ⁠لِكَ فَعَلَ </a:t>
                    </a:r>
                    <a:r>
                      <a:rPr lang="ar-SA" sz="2800" dirty="0" err="1">
                        <a:latin typeface="Sakkal Majalla" panose="02000000000000000000" pitchFamily="2" charset="-78"/>
                        <a:cs typeface="Sakkal Majalla" panose="02000000000000000000" pitchFamily="2" charset="-78"/>
                      </a:rPr>
                      <a:t>ٱلَّذِینَ</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قَبۡلِهِمۡۚ</a:t>
                    </a:r>
                    <a:endParaRPr lang="en-US" sz="2800" dirty="0">
                      <a:latin typeface="Sakkal Majalla" panose="02000000000000000000" pitchFamily="2" charset="-78"/>
                      <a:cs typeface="Sakkal Majalla" panose="02000000000000000000" pitchFamily="2" charset="-78"/>
                    </a:endParaRPr>
                  </a:p>
                </p:txBody>
              </p:sp>
              <p:cxnSp>
                <p:nvCxnSpPr>
                  <p:cNvPr id="22" name="Connector: Curved 21">
                    <a:extLst>
                      <a:ext uri="{FF2B5EF4-FFF2-40B4-BE49-F238E27FC236}">
                        <a16:creationId xmlns:a16="http://schemas.microsoft.com/office/drawing/2014/main" id="{B8EF786B-84EB-4C5E-8275-6B97303F9968}"/>
                      </a:ext>
                    </a:extLst>
                  </p:cNvPr>
                  <p:cNvCxnSpPr>
                    <a:cxnSpLocks/>
                    <a:stCxn id="7" idx="1"/>
                    <a:endCxn id="9" idx="3"/>
                  </p:cNvCxnSpPr>
                  <p:nvPr/>
                </p:nvCxnSpPr>
                <p:spPr>
                  <a:xfrm rot="16200000" flipV="1">
                    <a:off x="8698494" y="3396836"/>
                    <a:ext cx="1396622" cy="2011667"/>
                  </a:xfrm>
                  <a:prstGeom prst="curvedConnector2">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2" name="Rectangle: Rounded Corners 11">
                  <a:extLst>
                    <a:ext uri="{FF2B5EF4-FFF2-40B4-BE49-F238E27FC236}">
                      <a16:creationId xmlns:a16="http://schemas.microsoft.com/office/drawing/2014/main" id="{58E616CE-E8EE-4D25-9F80-F04D92A7F346}"/>
                    </a:ext>
                  </a:extLst>
                </p:cNvPr>
                <p:cNvSpPr/>
                <p:nvPr/>
              </p:nvSpPr>
              <p:spPr>
                <a:xfrm>
                  <a:off x="1295402" y="3553696"/>
                  <a:ext cx="7095568" cy="820881"/>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err="1">
                      <a:latin typeface="Sakkal Majalla" panose="02000000000000000000" pitchFamily="2" charset="-78"/>
                      <a:cs typeface="Sakkal Majalla" panose="02000000000000000000" pitchFamily="2" charset="-78"/>
                    </a:rPr>
                    <a:t>هَلۡ</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یَنظُرُونَ</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إِلَّاۤ</a:t>
                  </a:r>
                  <a:r>
                    <a:rPr lang="ar-EG" sz="2800" dirty="0">
                      <a:latin typeface="Sakkal Majalla" panose="02000000000000000000" pitchFamily="2" charset="-78"/>
                      <a:cs typeface="Sakkal Majalla" panose="02000000000000000000" pitchFamily="2" charset="-78"/>
                    </a:rPr>
                    <a:t> أَن </a:t>
                  </a:r>
                  <a:r>
                    <a:rPr lang="ar-EG" sz="2800" dirty="0" err="1">
                      <a:latin typeface="Sakkal Majalla" panose="02000000000000000000" pitchFamily="2" charset="-78"/>
                      <a:cs typeface="Sakkal Majalla" panose="02000000000000000000" pitchFamily="2" charset="-78"/>
                    </a:rPr>
                    <a:t>تَأۡتِیَهُمُ</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ٱلۡمَلَـٰۤىِٕكَةُ</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أَوۡ</a:t>
                  </a:r>
                  <a:r>
                    <a:rPr lang="ar-EG" sz="2800" dirty="0">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یَأۡتِیَ</a:t>
                  </a:r>
                  <a:r>
                    <a:rPr lang="ar-EG" sz="2800" dirty="0">
                      <a:solidFill>
                        <a:schemeClr val="tx1"/>
                      </a:solidFill>
                      <a:latin typeface="Sakkal Majalla" panose="02000000000000000000" pitchFamily="2" charset="-78"/>
                      <a:cs typeface="Sakkal Majalla" panose="02000000000000000000" pitchFamily="2" charset="-78"/>
                    </a:rPr>
                    <a:t> رَبُّكَ </a:t>
                  </a:r>
                  <a:r>
                    <a:rPr lang="ar-EG" sz="2800" dirty="0" err="1">
                      <a:latin typeface="Sakkal Majalla" panose="02000000000000000000" pitchFamily="2" charset="-78"/>
                      <a:cs typeface="Sakkal Majalla" panose="02000000000000000000" pitchFamily="2" charset="-78"/>
                    </a:rPr>
                    <a:t>أَوۡ</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یَأۡتِیَ</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بَعۡضُ</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ءَایَـٰتِ</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رَبِّكَۗ</a:t>
                  </a:r>
                  <a:endParaRPr lang="en-US" sz="2800" dirty="0">
                    <a:latin typeface="Sakkal Majalla" panose="02000000000000000000" pitchFamily="2" charset="-78"/>
                    <a:cs typeface="Sakkal Majalla" panose="02000000000000000000" pitchFamily="2" charset="-78"/>
                  </a:endParaRPr>
                </a:p>
              </p:txBody>
            </p:sp>
          </p:grpSp>
          <p:sp>
            <p:nvSpPr>
              <p:cNvPr id="32" name="Arrow: Right 31">
                <a:extLst>
                  <a:ext uri="{FF2B5EF4-FFF2-40B4-BE49-F238E27FC236}">
                    <a16:creationId xmlns:a16="http://schemas.microsoft.com/office/drawing/2014/main" id="{712C2E76-4015-4CF2-AF74-B7801A3D81AB}"/>
                  </a:ext>
                </a:extLst>
              </p:cNvPr>
              <p:cNvSpPr/>
              <p:nvPr/>
            </p:nvSpPr>
            <p:spPr>
              <a:xfrm flipH="1">
                <a:off x="8403670" y="2660270"/>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النحل</a:t>
                </a:r>
                <a:endParaRPr lang="en-US" sz="2400" dirty="0">
                  <a:latin typeface="Sakkal Majalla" panose="02000000000000000000" pitchFamily="2" charset="-78"/>
                  <a:cs typeface="Sakkal Majalla" panose="02000000000000000000" pitchFamily="2" charset="-78"/>
                </a:endParaRPr>
              </a:p>
            </p:txBody>
          </p:sp>
        </p:grpSp>
      </p:grpSp>
      <p:grpSp>
        <p:nvGrpSpPr>
          <p:cNvPr id="40" name="Group 39">
            <a:extLst>
              <a:ext uri="{FF2B5EF4-FFF2-40B4-BE49-F238E27FC236}">
                <a16:creationId xmlns:a16="http://schemas.microsoft.com/office/drawing/2014/main" id="{03643C6F-FA0E-488A-A9D4-D4F9C0997B02}"/>
              </a:ext>
            </a:extLst>
          </p:cNvPr>
          <p:cNvGrpSpPr/>
          <p:nvPr/>
        </p:nvGrpSpPr>
        <p:grpSpPr>
          <a:xfrm>
            <a:off x="1308102" y="3964137"/>
            <a:ext cx="7095568" cy="1785581"/>
            <a:chOff x="1308102" y="3964137"/>
            <a:chExt cx="7095568" cy="1083621"/>
          </a:xfrm>
        </p:grpSpPr>
        <p:sp>
          <p:nvSpPr>
            <p:cNvPr id="24" name="Rectangle: Rounded Corners 23">
              <a:extLst>
                <a:ext uri="{FF2B5EF4-FFF2-40B4-BE49-F238E27FC236}">
                  <a16:creationId xmlns:a16="http://schemas.microsoft.com/office/drawing/2014/main" id="{E099F7FF-EEE3-4DB1-B102-EDE5FBAB8AA3}"/>
                </a:ext>
              </a:extLst>
            </p:cNvPr>
            <p:cNvSpPr/>
            <p:nvPr/>
          </p:nvSpPr>
          <p:spPr>
            <a:xfrm>
              <a:off x="1308102" y="4399774"/>
              <a:ext cx="7095568" cy="6479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رابط </a:t>
              </a:r>
              <a:r>
                <a:rPr lang="ar-EG" sz="2800" dirty="0">
                  <a:solidFill>
                    <a:schemeClr val="tx1"/>
                  </a:solidFill>
                  <a:latin typeface="Sakkal Majalla" panose="02000000000000000000" pitchFamily="2" charset="-78"/>
                  <a:cs typeface="Sakkal Majalla" panose="02000000000000000000" pitchFamily="2" charset="-78"/>
                </a:rPr>
                <a:t>(</a:t>
              </a:r>
              <a:r>
                <a:rPr lang="ar-SA" sz="2800" dirty="0" err="1">
                  <a:solidFill>
                    <a:schemeClr val="tx1"/>
                  </a:solidFill>
                  <a:latin typeface="Sakkal Majalla" panose="02000000000000000000" pitchFamily="2" charset="-78"/>
                  <a:cs typeface="Sakkal Majalla" panose="02000000000000000000" pitchFamily="2" charset="-78"/>
                </a:rPr>
                <a:t>أَوۡ</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یَأۡتِیَ</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أَمۡرُ</a:t>
              </a:r>
              <a:r>
                <a:rPr lang="ar-SA" sz="2800" dirty="0">
                  <a:solidFill>
                    <a:schemeClr val="tx1"/>
                  </a:solidFill>
                  <a:latin typeface="Sakkal Majalla" panose="02000000000000000000" pitchFamily="2" charset="-78"/>
                  <a:cs typeface="Sakkal Majalla" panose="02000000000000000000" pitchFamily="2" charset="-78"/>
                </a:rPr>
                <a:t> رَبِّكَ</a:t>
              </a:r>
              <a:r>
                <a:rPr lang="ar-EG" sz="2800" dirty="0">
                  <a:solidFill>
                    <a:schemeClr val="tx1"/>
                  </a:solidFill>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مع أول سورة النحل (</a:t>
              </a:r>
              <a:r>
                <a:rPr lang="ar-EG" sz="2800" dirty="0" err="1">
                  <a:solidFill>
                    <a:schemeClr val="tx1"/>
                  </a:solidFill>
                  <a:latin typeface="Sakkal Majalla" panose="02000000000000000000" pitchFamily="2" charset="-78"/>
                  <a:cs typeface="Sakkal Majalla" panose="02000000000000000000" pitchFamily="2" charset="-78"/>
                </a:rPr>
                <a:t>أَتَىٰۤ</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أَمۡرُ</a:t>
              </a:r>
              <a:r>
                <a:rPr lang="ar-EG" sz="2800" dirty="0">
                  <a:solidFill>
                    <a:schemeClr val="tx1"/>
                  </a:solidFill>
                  <a:latin typeface="Sakkal Majalla" panose="02000000000000000000" pitchFamily="2" charset="-78"/>
                  <a:cs typeface="Sakkal Majalla" panose="02000000000000000000" pitchFamily="2" charset="-78"/>
                </a:rPr>
                <a:t> </a:t>
              </a:r>
              <a:r>
                <a:rPr lang="ar-EG" sz="2800" dirty="0" err="1">
                  <a:solidFill>
                    <a:schemeClr val="tx1"/>
                  </a:solidFill>
                  <a:latin typeface="Sakkal Majalla" panose="02000000000000000000" pitchFamily="2" charset="-78"/>
                  <a:cs typeface="Sakkal Majalla" panose="02000000000000000000" pitchFamily="2" charset="-78"/>
                </a:rPr>
                <a:t>ٱللَّهِ</a:t>
              </a:r>
              <a:r>
                <a:rPr lang="ar-EG" sz="2800" dirty="0">
                  <a:solidFill>
                    <a:schemeClr val="tx1"/>
                  </a:solidFill>
                  <a:latin typeface="Sakkal Majalla" panose="02000000000000000000" pitchFamily="2" charset="-78"/>
                  <a:cs typeface="Sakkal Majalla" panose="02000000000000000000" pitchFamily="2" charset="-78"/>
                </a:rPr>
                <a:t> فَلَا </a:t>
              </a:r>
              <a:r>
                <a:rPr lang="ar-EG" sz="2800" dirty="0" err="1">
                  <a:solidFill>
                    <a:schemeClr val="tx1"/>
                  </a:solidFill>
                  <a:latin typeface="Sakkal Majalla" panose="02000000000000000000" pitchFamily="2" charset="-78"/>
                  <a:cs typeface="Sakkal Majalla" panose="02000000000000000000" pitchFamily="2" charset="-78"/>
                </a:rPr>
                <a:t>تَسۡتَعۡجِلُوهُۚ</a:t>
              </a:r>
              <a:r>
                <a:rPr lang="ar-EG"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1" name="Connector: Elbow 20">
              <a:extLst>
                <a:ext uri="{FF2B5EF4-FFF2-40B4-BE49-F238E27FC236}">
                  <a16:creationId xmlns:a16="http://schemas.microsoft.com/office/drawing/2014/main" id="{EC2B0C17-4FD4-4D24-8012-99DB28504691}"/>
                </a:ext>
              </a:extLst>
            </p:cNvPr>
            <p:cNvCxnSpPr>
              <a:cxnSpLocks/>
              <a:stCxn id="24" idx="3"/>
              <a:endCxn id="12" idx="3"/>
            </p:cNvCxnSpPr>
            <p:nvPr/>
          </p:nvCxnSpPr>
          <p:spPr>
            <a:xfrm flipH="1" flipV="1">
              <a:off x="8390970" y="3964137"/>
              <a:ext cx="12700" cy="759629"/>
            </a:xfrm>
            <a:prstGeom prst="bentConnector3">
              <a:avLst>
                <a:gd name="adj1" fmla="val -180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18" name="Arrow: Right 17">
            <a:extLst>
              <a:ext uri="{FF2B5EF4-FFF2-40B4-BE49-F238E27FC236}">
                <a16:creationId xmlns:a16="http://schemas.microsoft.com/office/drawing/2014/main" id="{192CB442-344A-4B3F-89F3-9447E41ECD04}"/>
              </a:ext>
            </a:extLst>
          </p:cNvPr>
          <p:cNvSpPr/>
          <p:nvPr/>
        </p:nvSpPr>
        <p:spPr>
          <a:xfrm flipH="1">
            <a:off x="8378271" y="3631981"/>
            <a:ext cx="1162074" cy="664314"/>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r-EG" sz="2400" dirty="0">
                <a:latin typeface="Sakkal Majalla" panose="02000000000000000000" pitchFamily="2" charset="-78"/>
                <a:cs typeface="Sakkal Majalla" panose="02000000000000000000" pitchFamily="2" charset="-78"/>
              </a:rPr>
              <a:t>الأنعام</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941643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anim calcmode="lin" valueType="num">
                                      <p:cBhvr>
                                        <p:cTn id="15" dur="1000" fill="hold"/>
                                        <p:tgtEl>
                                          <p:spTgt spid="19"/>
                                        </p:tgtEl>
                                        <p:attrNameLst>
                                          <p:attrName>ppt_x</p:attrName>
                                        </p:attrNameLst>
                                      </p:cBhvr>
                                      <p:tavLst>
                                        <p:tav tm="0">
                                          <p:val>
                                            <p:strVal val="#ppt_x"/>
                                          </p:val>
                                        </p:tav>
                                        <p:tav tm="100000">
                                          <p:val>
                                            <p:strVal val="#ppt_x"/>
                                          </p:val>
                                        </p:tav>
                                      </p:tavLst>
                                    </p:anim>
                                    <p:anim calcmode="lin" valueType="num">
                                      <p:cBhvr>
                                        <p:cTn id="16" dur="1000" fill="hold"/>
                                        <p:tgtEl>
                                          <p:spTgt spid="19"/>
                                        </p:tgtEl>
                                        <p:attrNameLst>
                                          <p:attrName>ppt_y</p:attrName>
                                        </p:attrNameLst>
                                      </p:cBhvr>
                                      <p:tavLst>
                                        <p:tav tm="0">
                                          <p:val>
                                            <p:strVal val="#ppt_y-.1"/>
                                          </p:val>
                                        </p:tav>
                                        <p:tav tm="100000">
                                          <p:val>
                                            <p:strVal val="#ppt_y"/>
                                          </p:val>
                                        </p:tav>
                                      </p:tavLst>
                                    </p:anim>
                                  </p:childTnLst>
                                </p:cTn>
                              </p:par>
                              <p:par>
                                <p:cTn id="17" presetID="47" presetClass="entr" presetSubtype="0"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1000"/>
                                        <p:tgtEl>
                                          <p:spTgt spid="23"/>
                                        </p:tgtEl>
                                      </p:cBhvr>
                                    </p:animEffect>
                                    <p:anim calcmode="lin" valueType="num">
                                      <p:cBhvr>
                                        <p:cTn id="20" dur="1000" fill="hold"/>
                                        <p:tgtEl>
                                          <p:spTgt spid="23"/>
                                        </p:tgtEl>
                                        <p:attrNameLst>
                                          <p:attrName>ppt_x</p:attrName>
                                        </p:attrNameLst>
                                      </p:cBhvr>
                                      <p:tavLst>
                                        <p:tav tm="0">
                                          <p:val>
                                            <p:strVal val="#ppt_x"/>
                                          </p:val>
                                        </p:tav>
                                        <p:tav tm="100000">
                                          <p:val>
                                            <p:strVal val="#ppt_x"/>
                                          </p:val>
                                        </p:tav>
                                      </p:tavLst>
                                    </p:anim>
                                    <p:anim calcmode="lin" valueType="num">
                                      <p:cBhvr>
                                        <p:cTn id="2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500" fill="hold"/>
                                        <p:tgtEl>
                                          <p:spTgt spid="35"/>
                                        </p:tgtEl>
                                        <p:attrNameLst>
                                          <p:attrName>ppt_x</p:attrName>
                                        </p:attrNameLst>
                                      </p:cBhvr>
                                      <p:tavLst>
                                        <p:tav tm="0">
                                          <p:val>
                                            <p:strVal val="0-#ppt_w/2"/>
                                          </p:val>
                                        </p:tav>
                                        <p:tav tm="100000">
                                          <p:val>
                                            <p:strVal val="#ppt_x"/>
                                          </p:val>
                                        </p:tav>
                                      </p:tavLst>
                                    </p:anim>
                                    <p:anim calcmode="lin" valueType="num">
                                      <p:cBhvr additive="base">
                                        <p:cTn id="27" dur="50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 calcmode="lin" valueType="num">
                                      <p:cBhvr additive="base">
                                        <p:cTn id="30" dur="500" fill="hold"/>
                                        <p:tgtEl>
                                          <p:spTgt spid="18"/>
                                        </p:tgtEl>
                                        <p:attrNameLst>
                                          <p:attrName>ppt_x</p:attrName>
                                        </p:attrNameLst>
                                      </p:cBhvr>
                                      <p:tavLst>
                                        <p:tav tm="0">
                                          <p:val>
                                            <p:strVal val="0-#ppt_w/2"/>
                                          </p:val>
                                        </p:tav>
                                        <p:tav tm="100000">
                                          <p:val>
                                            <p:strVal val="#ppt_x"/>
                                          </p:val>
                                        </p:tav>
                                      </p:tavLst>
                                    </p:anim>
                                    <p:anim calcmode="lin" valueType="num">
                                      <p:cBhvr additive="base">
                                        <p:cTn id="31"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1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a:t>
            </a:r>
            <a:r>
              <a:rPr lang="ar-EG" dirty="0">
                <a:latin typeface="Sakkal Majalla" panose="02000000000000000000" pitchFamily="2" charset="-78"/>
                <a:cs typeface="Sakkal Majalla" panose="02000000000000000000" pitchFamily="2" charset="-78"/>
              </a:rPr>
              <a:t>العشرون</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من المواضع المشكلة في بعض الأحيان آخر </a:t>
            </a:r>
            <a:r>
              <a:rPr lang="ar-EG" sz="2800" dirty="0" err="1">
                <a:latin typeface="Sakkal Majalla" panose="02000000000000000000" pitchFamily="2" charset="-78"/>
                <a:cs typeface="Sakkal Majalla" panose="02000000000000000000" pitchFamily="2" charset="-78"/>
              </a:rPr>
              <a:t>الآي</a:t>
            </a:r>
            <a:r>
              <a:rPr lang="ar-EG" sz="2800" dirty="0">
                <a:latin typeface="Sakkal Majalla" panose="02000000000000000000" pitchFamily="2" charset="-78"/>
                <a:cs typeface="Sakkal Majalla" panose="02000000000000000000" pitchFamily="2" charset="-78"/>
              </a:rPr>
              <a:t>، والتي هي في الغالب على نسق واحد وانسجام تام، من ثم مراعاة هذا الانسجام يقي من الخطأ بإذن الله</a:t>
            </a: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الموافقة بين فواصل </a:t>
            </a:r>
            <a:r>
              <a:rPr lang="ar-EG" sz="2400" dirty="0" err="1">
                <a:latin typeface="Sakkal Majalla" panose="02000000000000000000" pitchFamily="2" charset="-78"/>
                <a:cs typeface="Sakkal Majalla" panose="02000000000000000000" pitchFamily="2" charset="-78"/>
              </a:rPr>
              <a:t>الآي</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9803980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الموافقة بين فواصل </a:t>
            </a:r>
            <a:r>
              <a:rPr lang="ar-EG" dirty="0" err="1">
                <a:latin typeface="Sakkal Majalla" panose="02000000000000000000" pitchFamily="2" charset="-78"/>
                <a:cs typeface="Sakkal Majalla" panose="02000000000000000000" pitchFamily="2" charset="-78"/>
              </a:rPr>
              <a:t>الآي</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90158"/>
            <a:ext cx="1863084"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عليم</a:t>
            </a:r>
          </a:p>
          <a:p>
            <a:pPr algn="ctr" rtl="1"/>
            <a:r>
              <a:rPr lang="ar-EG" sz="2800" dirty="0">
                <a:latin typeface="Sakkal Majalla" panose="02000000000000000000" pitchFamily="2" charset="-78"/>
                <a:cs typeface="Sakkal Majalla" panose="02000000000000000000" pitchFamily="2" charset="-78"/>
              </a:rPr>
              <a:t>بصير</a:t>
            </a: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یَـٰۤأَیُّهَا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ٱلرُّسُلُ</a:t>
              </a:r>
              <a:r>
                <a:rPr lang="ar-SA" sz="2800" dirty="0">
                  <a:latin typeface="Sakkal Majalla" panose="02000000000000000000" pitchFamily="2" charset="-78"/>
                  <a:cs typeface="Sakkal Majalla" panose="02000000000000000000" pitchFamily="2" charset="-78"/>
                </a:rPr>
                <a:t> كُلُوا۟ مِنَ </a:t>
              </a:r>
              <a:r>
                <a:rPr lang="ar-SA" sz="2800" dirty="0" err="1">
                  <a:latin typeface="Sakkal Majalla" panose="02000000000000000000" pitchFamily="2" charset="-78"/>
                  <a:cs typeface="Sakkal Majalla" panose="02000000000000000000" pitchFamily="2" charset="-78"/>
                </a:rPr>
                <a:t>ٱلطَّیِّبَـٰتِ</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وَٱعۡمَلُوا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صَـٰلِحًاۖ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إِنِّی</a:t>
              </a:r>
              <a:r>
                <a:rPr lang="ar-SA" sz="2800" dirty="0">
                  <a:latin typeface="Sakkal Majalla" panose="02000000000000000000" pitchFamily="2" charset="-78"/>
                  <a:cs typeface="Sakkal Majalla" panose="02000000000000000000" pitchFamily="2" charset="-78"/>
                </a:rPr>
                <a:t> بِمَا </a:t>
              </a:r>
              <a:r>
                <a:rPr lang="ar-SA" sz="2800" dirty="0" err="1">
                  <a:latin typeface="Sakkal Majalla" panose="02000000000000000000" pitchFamily="2" charset="-78"/>
                  <a:cs typeface="Sakkal Majalla" panose="02000000000000000000" pitchFamily="2" charset="-78"/>
                </a:rPr>
                <a:t>تَعۡمَلُونَ</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عَلِیم</a:t>
              </a:r>
              <a:r>
                <a:rPr lang="ar-SA" sz="2800" dirty="0">
                  <a:latin typeface="Sakkal Majalla" panose="02000000000000000000" pitchFamily="2" charset="-78"/>
                  <a:cs typeface="Sakkal Majalla" panose="02000000000000000000" pitchFamily="2" charset="-78"/>
                </a:rPr>
                <a:t>ࣱ</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المؤمنون 51</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أَنِ </a:t>
              </a:r>
              <a:r>
                <a:rPr lang="ar-SA" sz="2400" dirty="0" err="1">
                  <a:latin typeface="Sakkal Majalla" panose="02000000000000000000" pitchFamily="2" charset="-78"/>
                  <a:cs typeface="Sakkal Majalla" panose="02000000000000000000" pitchFamily="2" charset="-78"/>
                </a:rPr>
                <a:t>ٱعۡمَلۡ</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سَـٰبِغَـٰت</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وَقَدِّرۡ</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فِی</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ٱلسَّرۡدِۖ</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وَٱعۡمَلُوا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صَـٰلِحًاۖ</a:t>
              </a:r>
              <a:r>
                <a:rPr lang="ar-SA" sz="2400" dirty="0">
                  <a:latin typeface="Sakkal Majalla" panose="02000000000000000000" pitchFamily="2" charset="-78"/>
                  <a:cs typeface="Sakkal Majalla" panose="02000000000000000000" pitchFamily="2" charset="-78"/>
                </a:rPr>
                <a:t> </a:t>
              </a:r>
              <a:r>
                <a:rPr lang="ar-SA" sz="2400" dirty="0" err="1">
                  <a:latin typeface="Sakkal Majalla" panose="02000000000000000000" pitchFamily="2" charset="-78"/>
                  <a:cs typeface="Sakkal Majalla" panose="02000000000000000000" pitchFamily="2" charset="-78"/>
                </a:rPr>
                <a:t>إِنِّی</a:t>
              </a:r>
              <a:r>
                <a:rPr lang="ar-SA" sz="2400" dirty="0">
                  <a:latin typeface="Sakkal Majalla" panose="02000000000000000000" pitchFamily="2" charset="-78"/>
                  <a:cs typeface="Sakkal Majalla" panose="02000000000000000000" pitchFamily="2" charset="-78"/>
                </a:rPr>
                <a:t> بِمَا </a:t>
              </a:r>
              <a:r>
                <a:rPr lang="ar-SA" sz="2400" dirty="0" err="1">
                  <a:latin typeface="Sakkal Majalla" panose="02000000000000000000" pitchFamily="2" charset="-78"/>
                  <a:cs typeface="Sakkal Majalla" panose="02000000000000000000" pitchFamily="2" charset="-78"/>
                </a:rPr>
                <a:t>تَعۡمَلُونَ</a:t>
              </a:r>
              <a:r>
                <a:rPr lang="ar-SA" sz="2400" dirty="0">
                  <a:latin typeface="Sakkal Majalla" panose="02000000000000000000" pitchFamily="2" charset="-78"/>
                  <a:cs typeface="Sakkal Majalla" panose="02000000000000000000" pitchFamily="2" charset="-78"/>
                </a:rPr>
                <a:t> </a:t>
              </a:r>
              <a:r>
                <a:rPr lang="ar-SA" sz="2400" dirty="0" err="1">
                  <a:solidFill>
                    <a:schemeClr val="tx1"/>
                  </a:solidFill>
                  <a:latin typeface="Sakkal Majalla" panose="02000000000000000000" pitchFamily="2" charset="-78"/>
                  <a:cs typeface="Sakkal Majalla" panose="02000000000000000000" pitchFamily="2" charset="-78"/>
                </a:rPr>
                <a:t>بَصِیر</a:t>
              </a:r>
              <a:r>
                <a:rPr lang="ar-SA" sz="2400" dirty="0">
                  <a:latin typeface="Sakkal Majalla" panose="02000000000000000000" pitchFamily="2" charset="-78"/>
                  <a:cs typeface="Sakkal Majalla" panose="02000000000000000000" pitchFamily="2" charset="-78"/>
                </a:rPr>
                <a:t>ࣱ</a:t>
              </a:r>
              <a:endParaRPr lang="en-US" sz="24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سبأ 11</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7281109" cy="2801420"/>
            <a:chOff x="2238184" y="3369363"/>
            <a:chExt cx="7281109"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7211208" cy="938371"/>
              <a:chOff x="2199094" y="4150589"/>
              <a:chExt cx="721120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675971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يغلب ختم آيات في سورة المؤمنون</a:t>
                </a:r>
              </a:p>
              <a:p>
                <a:pPr algn="ctr" rtl="1"/>
                <a:r>
                  <a:rPr lang="ar-EG" sz="2800" dirty="0">
                    <a:solidFill>
                      <a:schemeClr val="tx1"/>
                    </a:solidFill>
                    <a:latin typeface="Sakkal Majalla" panose="02000000000000000000" pitchFamily="2" charset="-78"/>
                    <a:cs typeface="Sakkal Majalla" panose="02000000000000000000" pitchFamily="2" charset="-78"/>
                  </a:rPr>
                  <a:t>معين – عليم –فاتقون - يهتدون</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7281109" cy="1863050"/>
              <a:chOff x="2129193" y="3367705"/>
              <a:chExt cx="7281109"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3"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يغلب ختم الآيات في سورة سبأ</a:t>
                </a:r>
              </a:p>
              <a:p>
                <a:pPr algn="ctr" rtl="1"/>
                <a:r>
                  <a:rPr lang="ar-EG" sz="2800" dirty="0">
                    <a:solidFill>
                      <a:schemeClr val="tx1"/>
                    </a:solidFill>
                    <a:latin typeface="Sakkal Majalla" panose="02000000000000000000" pitchFamily="2" charset="-78"/>
                    <a:cs typeface="Sakkal Majalla" panose="02000000000000000000" pitchFamily="2" charset="-78"/>
                  </a:rPr>
                  <a:t>منيب – الحديد – بصير – السعير </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121469619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الموافقة بين فواصل </a:t>
            </a:r>
            <a:r>
              <a:rPr lang="ar-EG" dirty="0" err="1">
                <a:latin typeface="Sakkal Majalla" panose="02000000000000000000" pitchFamily="2" charset="-78"/>
                <a:cs typeface="Sakkal Majalla" panose="02000000000000000000" pitchFamily="2" charset="-78"/>
              </a:rPr>
              <a:t>الآي</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90158"/>
            <a:ext cx="1863084"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لأواه حليم</a:t>
            </a:r>
          </a:p>
          <a:p>
            <a:pPr algn="ctr" rtl="1"/>
            <a:r>
              <a:rPr lang="ar-EG" sz="2800" dirty="0">
                <a:latin typeface="Sakkal Majalla" panose="02000000000000000000" pitchFamily="2" charset="-78"/>
                <a:cs typeface="Sakkal Majalla" panose="02000000000000000000" pitchFamily="2" charset="-78"/>
              </a:rPr>
              <a:t>لحليم أواه منيب</a:t>
            </a: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إِبۡرَ</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a:t>
              </a:r>
              <a:r>
                <a:rPr lang="ar-SA" sz="2800" dirty="0" err="1">
                  <a:latin typeface="Sakkal Majalla" panose="02000000000000000000" pitchFamily="2" charset="-78"/>
                  <a:cs typeface="Sakkal Majalla" panose="02000000000000000000" pitchFamily="2" charset="-78"/>
                </a:rPr>
                <a:t>هِیمَ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لَأَوَّ</a:t>
              </a:r>
              <a:r>
                <a:rPr lang="ar-SA" sz="2800" dirty="0">
                  <a:solidFill>
                    <a:schemeClr val="tx1"/>
                  </a:solidFill>
                  <a:latin typeface="Sakkal Majalla" panose="02000000000000000000" pitchFamily="2" charset="-78"/>
                  <a:cs typeface="Sakkal Majalla" panose="02000000000000000000" pitchFamily="2" charset="-78"/>
                </a:rPr>
                <a:t> </a:t>
              </a:r>
              <a:r>
                <a:rPr lang="ar-EG" sz="2800" dirty="0">
                  <a:solidFill>
                    <a:schemeClr val="tx1"/>
                  </a:solidFill>
                  <a:latin typeface="Sakkal Majalla" panose="02000000000000000000" pitchFamily="2" charset="-78"/>
                  <a:cs typeface="Sakkal Majalla" panose="02000000000000000000" pitchFamily="2" charset="-78"/>
                </a:rPr>
                <a:t>ا</a:t>
              </a:r>
              <a:r>
                <a:rPr lang="ar-SA" sz="2800" dirty="0">
                  <a:solidFill>
                    <a:schemeClr val="tx1"/>
                  </a:solidFill>
                  <a:latin typeface="Sakkal Majalla" panose="02000000000000000000" pitchFamily="2" charset="-78"/>
                  <a:cs typeface="Sakkal Majalla" panose="02000000000000000000" pitchFamily="2" charset="-78"/>
                </a:rPr>
                <a:t>⁠هٌ </a:t>
              </a:r>
              <a:r>
                <a:rPr lang="ar-SA" sz="2800" dirty="0" err="1">
                  <a:solidFill>
                    <a:schemeClr val="tx1"/>
                  </a:solidFill>
                  <a:latin typeface="Sakkal Majalla" panose="02000000000000000000" pitchFamily="2" charset="-78"/>
                  <a:cs typeface="Sakkal Majalla" panose="02000000000000000000" pitchFamily="2" charset="-78"/>
                </a:rPr>
                <a:t>حَلِیم</a:t>
              </a:r>
              <a:r>
                <a:rPr lang="ar-SA" sz="2800" dirty="0">
                  <a:solidFill>
                    <a:schemeClr val="tx1"/>
                  </a:solidFill>
                  <a:latin typeface="Sakkal Majalla" panose="02000000000000000000" pitchFamily="2" charset="-78"/>
                  <a:cs typeface="Sakkal Majalla" panose="02000000000000000000" pitchFamily="2" charset="-78"/>
                </a:rPr>
                <a:t>ࣱ</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التوبة 114</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إِنَّ </a:t>
              </a:r>
              <a:r>
                <a:rPr lang="ar-SA" sz="2800" dirty="0" err="1">
                  <a:latin typeface="Sakkal Majalla" panose="02000000000000000000" pitchFamily="2" charset="-78"/>
                  <a:cs typeface="Sakkal Majalla" panose="02000000000000000000" pitchFamily="2" charset="-78"/>
                </a:rPr>
                <a:t>إِبۡرَ</a:t>
              </a:r>
              <a:r>
                <a:rPr lang="ar-SA" sz="2800" dirty="0">
                  <a:latin typeface="Sakkal Majalla" panose="02000000000000000000" pitchFamily="2" charset="-78"/>
                  <a:cs typeface="Sakkal Majalla" panose="02000000000000000000" pitchFamily="2" charset="-78"/>
                </a:rPr>
                <a:t> </a:t>
              </a:r>
              <a:r>
                <a:rPr lang="ar-EG" sz="2800" dirty="0">
                  <a:latin typeface="Sakkal Majalla" panose="02000000000000000000" pitchFamily="2" charset="-78"/>
                  <a:cs typeface="Sakkal Majalla" panose="02000000000000000000" pitchFamily="2" charset="-78"/>
                </a:rPr>
                <a:t>ا</a:t>
              </a:r>
              <a:r>
                <a:rPr lang="ar-SA" sz="2800" dirty="0">
                  <a:latin typeface="Sakkal Majalla" panose="02000000000000000000" pitchFamily="2" charset="-78"/>
                  <a:cs typeface="Sakkal Majalla" panose="02000000000000000000" pitchFamily="2" charset="-78"/>
                </a:rPr>
                <a:t>⁠</a:t>
              </a:r>
              <a:r>
                <a:rPr lang="ar-SA" sz="2800" dirty="0" err="1">
                  <a:latin typeface="Sakkal Majalla" panose="02000000000000000000" pitchFamily="2" charset="-78"/>
                  <a:cs typeface="Sakkal Majalla" panose="02000000000000000000" pitchFamily="2" charset="-78"/>
                </a:rPr>
                <a:t>هِیمَ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لَحَلِیمٌ</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أَوَّ </a:t>
              </a:r>
              <a:r>
                <a:rPr lang="ar-EG" sz="2800" dirty="0">
                  <a:solidFill>
                    <a:schemeClr val="tx1"/>
                  </a:solidFill>
                  <a:latin typeface="Sakkal Majalla" panose="02000000000000000000" pitchFamily="2" charset="-78"/>
                  <a:cs typeface="Sakkal Majalla" panose="02000000000000000000" pitchFamily="2" charset="-78"/>
                </a:rPr>
                <a:t>ا</a:t>
              </a:r>
              <a:r>
                <a:rPr lang="ar-SA" sz="2800" dirty="0">
                  <a:solidFill>
                    <a:schemeClr val="tx1"/>
                  </a:solidFill>
                  <a:latin typeface="Sakkal Majalla" panose="02000000000000000000" pitchFamily="2" charset="-78"/>
                  <a:cs typeface="Sakkal Majalla" panose="02000000000000000000" pitchFamily="2" charset="-78"/>
                </a:rPr>
                <a:t>⁠هࣱ </a:t>
              </a:r>
              <a:r>
                <a:rPr lang="ar-SA" sz="2800" dirty="0" err="1">
                  <a:solidFill>
                    <a:schemeClr val="tx1"/>
                  </a:solidFill>
                  <a:latin typeface="Sakkal Majalla" panose="02000000000000000000" pitchFamily="2" charset="-78"/>
                  <a:cs typeface="Sakkal Majalla" panose="02000000000000000000" pitchFamily="2" charset="-78"/>
                </a:rPr>
                <a:t>مُّنِیب</a:t>
              </a:r>
              <a:r>
                <a:rPr lang="ar-SA" sz="2800" dirty="0">
                  <a:solidFill>
                    <a:schemeClr val="tx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هود 75</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7281109" cy="2801420"/>
            <a:chOff x="2238184" y="3369363"/>
            <a:chExt cx="7281109"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7211208" cy="938371"/>
              <a:chOff x="2199094" y="4150589"/>
              <a:chExt cx="721120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675971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في التوبة جاء ختام الآية التي قبلها بـ </a:t>
                </a:r>
                <a:r>
                  <a:rPr lang="ar-EG" sz="2800" dirty="0">
                    <a:solidFill>
                      <a:schemeClr val="tx1"/>
                    </a:solidFill>
                    <a:latin typeface="Sakkal Majalla" panose="02000000000000000000" pitchFamily="2" charset="-78"/>
                    <a:cs typeface="Sakkal Majalla" panose="02000000000000000000" pitchFamily="2" charset="-78"/>
                  </a:rPr>
                  <a:t>(الجحيم)</a:t>
                </a:r>
                <a:r>
                  <a:rPr lang="ar-EG" sz="2800" dirty="0">
                    <a:latin typeface="Sakkal Majalla" panose="02000000000000000000" pitchFamily="2" charset="-78"/>
                    <a:cs typeface="Sakkal Majalla" panose="02000000000000000000" pitchFamily="2" charset="-78"/>
                  </a:rPr>
                  <a:t> وبعدها </a:t>
                </a:r>
                <a:r>
                  <a:rPr lang="ar-EG" sz="2800" dirty="0">
                    <a:solidFill>
                      <a:schemeClr val="tx1"/>
                    </a:solidFill>
                    <a:latin typeface="Sakkal Majalla" panose="02000000000000000000" pitchFamily="2" charset="-78"/>
                    <a:cs typeface="Sakkal Majalla" panose="02000000000000000000" pitchFamily="2" charset="-78"/>
                  </a:rPr>
                  <a:t>(أليم)</a:t>
                </a:r>
                <a:r>
                  <a:rPr lang="ar-EG" sz="2800" dirty="0">
                    <a:latin typeface="Sakkal Majalla" panose="02000000000000000000" pitchFamily="2" charset="-78"/>
                    <a:cs typeface="Sakkal Majalla" panose="02000000000000000000" pitchFamily="2" charset="-78"/>
                  </a:rPr>
                  <a:t>، فناسب </a:t>
                </a:r>
                <a:r>
                  <a:rPr lang="ar-EG" sz="2800" dirty="0">
                    <a:solidFill>
                      <a:schemeClr val="tx1"/>
                    </a:solidFill>
                    <a:latin typeface="Sakkal Majalla" panose="02000000000000000000" pitchFamily="2" charset="-78"/>
                    <a:cs typeface="Sakkal Majalla" panose="02000000000000000000" pitchFamily="2" charset="-78"/>
                  </a:rPr>
                  <a:t>(حليم)</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7281109" cy="1863050"/>
              <a:chOff x="2129193" y="3367705"/>
              <a:chExt cx="7281109"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3"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في سورة هود يغلب ختم الآية بأحد حروف </a:t>
                </a:r>
                <a:r>
                  <a:rPr lang="ar-EG" sz="2800" dirty="0">
                    <a:solidFill>
                      <a:schemeClr val="tx1"/>
                    </a:solidFill>
                    <a:latin typeface="Sakkal Majalla" panose="02000000000000000000" pitchFamily="2" charset="-78"/>
                    <a:cs typeface="Sakkal Majalla" panose="02000000000000000000" pitchFamily="2" charset="-78"/>
                  </a:rPr>
                  <a:t>القلقلة</a:t>
                </a:r>
                <a:r>
                  <a:rPr lang="ar-EG" sz="2800" dirty="0">
                    <a:latin typeface="Sakkal Majalla" panose="02000000000000000000" pitchFamily="2" charset="-78"/>
                    <a:cs typeface="Sakkal Majalla" panose="02000000000000000000" pitchFamily="2" charset="-78"/>
                  </a:rPr>
                  <a:t>، فناسب </a:t>
                </a:r>
                <a:r>
                  <a:rPr lang="ar-EG" sz="2800" dirty="0">
                    <a:solidFill>
                      <a:schemeClr val="tx1"/>
                    </a:solidFill>
                    <a:latin typeface="Sakkal Majalla" panose="02000000000000000000" pitchFamily="2" charset="-78"/>
                    <a:cs typeface="Sakkal Majalla" panose="02000000000000000000" pitchFamily="2" charset="-78"/>
                  </a:rPr>
                  <a:t>(منيب)</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25923920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الموافقة بين فواصل </a:t>
            </a:r>
            <a:r>
              <a:rPr lang="ar-EG" dirty="0" err="1">
                <a:latin typeface="Sakkal Majalla" panose="02000000000000000000" pitchFamily="2" charset="-78"/>
                <a:cs typeface="Sakkal Majalla" panose="02000000000000000000" pitchFamily="2" charset="-78"/>
              </a:rPr>
              <a:t>الآي</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519292" y="3890158"/>
            <a:ext cx="1863084"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مسرفون</a:t>
            </a:r>
          </a:p>
          <a:p>
            <a:pPr algn="ctr" rtl="1"/>
            <a:r>
              <a:rPr lang="ar-EG" sz="2800" dirty="0">
                <a:latin typeface="Sakkal Majalla" panose="02000000000000000000" pitchFamily="2" charset="-78"/>
                <a:cs typeface="Sakkal Majalla" panose="02000000000000000000" pitchFamily="2" charset="-78"/>
              </a:rPr>
              <a:t>تجهلون</a:t>
            </a: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266700" y="2586479"/>
            <a:ext cx="9252592" cy="1721254"/>
            <a:chOff x="266700" y="2586479"/>
            <a:chExt cx="9252592" cy="1721254"/>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238185" y="2586479"/>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إِنَّكُمۡ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لَتَأۡتُونَ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ٱلرِّجَالَ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شَهۡوَة</a:t>
              </a:r>
              <a:r>
                <a:rPr lang="ar-SA" sz="2800" dirty="0">
                  <a:latin typeface="Sakkal Majalla" panose="02000000000000000000" pitchFamily="2" charset="-78"/>
                  <a:cs typeface="Sakkal Majalla" panose="02000000000000000000" pitchFamily="2" charset="-78"/>
                </a:rPr>
                <a:t>ࣰ مِّن دُونِ </a:t>
              </a:r>
              <a:r>
                <a:rPr lang="ar-SA" sz="2800" dirty="0" err="1">
                  <a:latin typeface="Sakkal Majalla" panose="02000000000000000000" pitchFamily="2" charset="-78"/>
                  <a:cs typeface="Sakkal Majalla" panose="02000000000000000000" pitchFamily="2" charset="-78"/>
                </a:rPr>
                <a:t>ٱلنِّسَاۤءِۚ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مُّسۡرِفُونَ</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823539" y="2905421"/>
              <a:ext cx="414647"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266700" y="2993530"/>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الأعراف 81</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9067800" y="2905421"/>
              <a:ext cx="451492" cy="14023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3" name="Group 62">
            <a:extLst>
              <a:ext uri="{FF2B5EF4-FFF2-40B4-BE49-F238E27FC236}">
                <a16:creationId xmlns:a16="http://schemas.microsoft.com/office/drawing/2014/main" id="{01FEDDBE-2A7F-40F4-BF10-FAF1A684ECF0}"/>
              </a:ext>
            </a:extLst>
          </p:cNvPr>
          <p:cNvGrpSpPr/>
          <p:nvPr/>
        </p:nvGrpSpPr>
        <p:grpSpPr>
          <a:xfrm>
            <a:off x="266700" y="4307733"/>
            <a:ext cx="9252593" cy="1010512"/>
            <a:chOff x="266702" y="4165937"/>
            <a:chExt cx="9252593" cy="1010512"/>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829615"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أَىِٕنَّكُمۡ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لَتَأۡتُونَ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ٱلرِّجَالَ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شَهۡوَة</a:t>
              </a:r>
              <a:r>
                <a:rPr lang="ar-SA" sz="2800" dirty="0">
                  <a:latin typeface="Sakkal Majalla" panose="02000000000000000000" pitchFamily="2" charset="-78"/>
                  <a:cs typeface="Sakkal Majalla" panose="02000000000000000000" pitchFamily="2" charset="-78"/>
                </a:rPr>
                <a:t>ࣰ مِّن دُونِ </a:t>
              </a:r>
              <a:r>
                <a:rPr lang="ar-SA" sz="2800" dirty="0" err="1">
                  <a:latin typeface="Sakkal Majalla" panose="02000000000000000000" pitchFamily="2" charset="-78"/>
                  <a:cs typeface="Sakkal Majalla" panose="02000000000000000000" pitchFamily="2" charset="-78"/>
                </a:rPr>
                <a:t>ٱلنِّسَاۤءِۚ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تَجۡهَلُونَ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23540" y="4626675"/>
              <a:ext cx="414646" cy="318942"/>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266702" y="471478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النمل 55</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4" idx="1"/>
              <a:endCxn id="46" idx="3"/>
            </p:cNvCxnSpPr>
            <p:nvPr/>
          </p:nvCxnSpPr>
          <p:spPr>
            <a:xfrm rot="10800000" flipV="1">
              <a:off x="9067802" y="4165937"/>
              <a:ext cx="451493" cy="460738"/>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4" y="3369363"/>
            <a:ext cx="7281109" cy="2801420"/>
            <a:chOff x="2238184" y="3369363"/>
            <a:chExt cx="7281109" cy="2801420"/>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308085" y="3369363"/>
              <a:ext cx="7211208" cy="938371"/>
              <a:chOff x="2199094" y="4150589"/>
              <a:chExt cx="7211208" cy="938371"/>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a:off x="8958809" y="4619775"/>
                <a:ext cx="451493" cy="469185"/>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199094" y="4150589"/>
                <a:ext cx="6759714" cy="93837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فقد جاء في الأعراف بلفظ الاسم </a:t>
                </a:r>
                <a:r>
                  <a:rPr lang="ar-EG" sz="2800" dirty="0">
                    <a:solidFill>
                      <a:schemeClr val="tx1"/>
                    </a:solidFill>
                    <a:latin typeface="Sakkal Majalla" panose="02000000000000000000" pitchFamily="2" charset="-78"/>
                    <a:cs typeface="Sakkal Majalla" panose="02000000000000000000" pitchFamily="2" charset="-78"/>
                  </a:rPr>
                  <a:t>(مسرفون) </a:t>
                </a:r>
                <a:r>
                  <a:rPr lang="ar-EG" sz="2800" dirty="0">
                    <a:latin typeface="Sakkal Majalla" panose="02000000000000000000" pitchFamily="2" charset="-78"/>
                    <a:cs typeface="Sakkal Majalla" panose="02000000000000000000" pitchFamily="2" charset="-78"/>
                  </a:rPr>
                  <a:t>موافقة لرؤوس الآيات المتقدمة وكلها أسماء للعاملين </a:t>
                </a:r>
                <a:r>
                  <a:rPr lang="ar-EG" sz="2800" dirty="0">
                    <a:solidFill>
                      <a:schemeClr val="tx1"/>
                    </a:solidFill>
                    <a:latin typeface="Sakkal Majalla" panose="02000000000000000000" pitchFamily="2" charset="-78"/>
                    <a:cs typeface="Sakkal Majalla" panose="02000000000000000000" pitchFamily="2" charset="-78"/>
                  </a:rPr>
                  <a:t>(الناصحين، المرسلين)</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4" y="4307733"/>
              <a:ext cx="7281109" cy="1863050"/>
              <a:chOff x="2129193" y="3367705"/>
              <a:chExt cx="7281109" cy="1863050"/>
            </a:xfrm>
          </p:grpSpPr>
          <p:cxnSp>
            <p:nvCxnSpPr>
              <p:cNvPr id="44" name="Connector: Curved 43">
                <a:extLst>
                  <a:ext uri="{FF2B5EF4-FFF2-40B4-BE49-F238E27FC236}">
                    <a16:creationId xmlns:a16="http://schemas.microsoft.com/office/drawing/2014/main" id="{3C99FC30-E404-4B72-9384-4894635C749D}"/>
                  </a:ext>
                </a:extLst>
              </p:cNvPr>
              <p:cNvCxnSpPr>
                <a:cxnSpLocks/>
                <a:stCxn id="4" idx="1"/>
                <a:endCxn id="45" idx="3"/>
              </p:cNvCxnSpPr>
              <p:nvPr/>
            </p:nvCxnSpPr>
            <p:spPr>
              <a:xfrm rot="10800000" flipV="1">
                <a:off x="8958809" y="3367705"/>
                <a:ext cx="451493" cy="1375926"/>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3" y="4256506"/>
                <a:ext cx="6829615" cy="974249"/>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جاءت في النمل بلفظ </a:t>
                </a:r>
                <a:r>
                  <a:rPr lang="ar-EG" sz="2800" dirty="0">
                    <a:solidFill>
                      <a:schemeClr val="tx1"/>
                    </a:solidFill>
                    <a:latin typeface="Sakkal Majalla" panose="02000000000000000000" pitchFamily="2" charset="-78"/>
                    <a:cs typeface="Sakkal Majalla" panose="02000000000000000000" pitchFamily="2" charset="-78"/>
                  </a:rPr>
                  <a:t>(تجهلون) </a:t>
                </a:r>
                <a:r>
                  <a:rPr lang="ar-EG" sz="2800" dirty="0">
                    <a:latin typeface="Sakkal Majalla" panose="02000000000000000000" pitchFamily="2" charset="-78"/>
                    <a:cs typeface="Sakkal Majalla" panose="02000000000000000000" pitchFamily="2" charset="-78"/>
                  </a:rPr>
                  <a:t>موافقة للأفعال </a:t>
                </a:r>
                <a:r>
                  <a:rPr lang="ar-EG" sz="2800" dirty="0">
                    <a:solidFill>
                      <a:schemeClr val="tx1"/>
                    </a:solidFill>
                    <a:latin typeface="Sakkal Majalla" panose="02000000000000000000" pitchFamily="2" charset="-78"/>
                    <a:cs typeface="Sakkal Majalla" panose="02000000000000000000" pitchFamily="2" charset="-78"/>
                  </a:rPr>
                  <a:t>(تبصرون، يتقون، يعملون)</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117700577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63"/>
                                        </p:tgtEl>
                                        <p:attrNameLst>
                                          <p:attrName>style.visibility</p:attrName>
                                        </p:attrNameLst>
                                      </p:cBhvr>
                                      <p:to>
                                        <p:strVal val="visible"/>
                                      </p:to>
                                    </p:set>
                                    <p:anim calcmode="lin" valueType="num">
                                      <p:cBhvr additive="base">
                                        <p:cTn id="14" dur="500" fill="hold"/>
                                        <p:tgtEl>
                                          <p:spTgt spid="63"/>
                                        </p:tgtEl>
                                        <p:attrNameLst>
                                          <p:attrName>ppt_x</p:attrName>
                                        </p:attrNameLst>
                                      </p:cBhvr>
                                      <p:tavLst>
                                        <p:tav tm="0">
                                          <p:val>
                                            <p:strVal val="0-#ppt_w/2"/>
                                          </p:val>
                                        </p:tav>
                                        <p:tav tm="100000">
                                          <p:val>
                                            <p:strVal val="#ppt_x"/>
                                          </p:val>
                                        </p:tav>
                                      </p:tavLst>
                                    </p:anim>
                                    <p:anim calcmode="lin" valueType="num">
                                      <p:cBhvr additive="base">
                                        <p:cTn id="15" dur="500" fill="hold"/>
                                        <p:tgtEl>
                                          <p:spTgt spid="6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62"/>
                                        </p:tgtEl>
                                        <p:attrNameLst>
                                          <p:attrName>style.visibility</p:attrName>
                                        </p:attrNameLst>
                                      </p:cBhvr>
                                      <p:to>
                                        <p:strVal val="visible"/>
                                      </p:to>
                                    </p:set>
                                    <p:anim calcmode="lin" valueType="num">
                                      <p:cBhvr additive="base">
                                        <p:cTn id="18" dur="500" fill="hold"/>
                                        <p:tgtEl>
                                          <p:spTgt spid="62"/>
                                        </p:tgtEl>
                                        <p:attrNameLst>
                                          <p:attrName>ppt_x</p:attrName>
                                        </p:attrNameLst>
                                      </p:cBhvr>
                                      <p:tavLst>
                                        <p:tav tm="0">
                                          <p:val>
                                            <p:strVal val="0-#ppt_w/2"/>
                                          </p:val>
                                        </p:tav>
                                        <p:tav tm="100000">
                                          <p:val>
                                            <p:strVal val="#ppt_x"/>
                                          </p:val>
                                        </p:tav>
                                      </p:tavLst>
                                    </p:anim>
                                    <p:anim calcmode="lin" valueType="num">
                                      <p:cBhvr additive="base">
                                        <p:cTn id="19"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circle(in)">
                                      <p:cBhvr>
                                        <p:cTn id="24"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ربط الكلمة المتشابهة مع اسم السورة بالحركات</a:t>
            </a: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954247" y="2879291"/>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فأن</a:t>
            </a:r>
            <a:r>
              <a:rPr lang="ar-SA" sz="2800" dirty="0">
                <a:latin typeface="Sakkal Majalla" panose="02000000000000000000" pitchFamily="2" charset="-78"/>
                <a:cs typeface="Sakkal Majalla" panose="02000000000000000000" pitchFamily="2" charset="-78"/>
              </a:rPr>
              <a:t> له نار جهنم</a:t>
            </a:r>
          </a:p>
          <a:p>
            <a:pPr algn="ctr" rtl="1"/>
            <a:r>
              <a:rPr lang="ar-SA" sz="2800" dirty="0">
                <a:latin typeface="Sakkal Majalla" panose="02000000000000000000" pitchFamily="2" charset="-78"/>
                <a:cs typeface="Sakkal Majalla" panose="02000000000000000000" pitchFamily="2" charset="-78"/>
              </a:rPr>
              <a:t>ال</a:t>
            </a:r>
            <a:r>
              <a:rPr lang="ar-SA" sz="2800" dirty="0">
                <a:solidFill>
                  <a:schemeClr val="tx1"/>
                </a:solidFill>
                <a:latin typeface="Sakkal Majalla" panose="02000000000000000000" pitchFamily="2" charset="-78"/>
                <a:cs typeface="Sakkal Majalla" panose="02000000000000000000" pitchFamily="2" charset="-78"/>
              </a:rPr>
              <a:t>تَّ</a:t>
            </a:r>
            <a:r>
              <a:rPr lang="ar-SA" sz="2800" dirty="0">
                <a:latin typeface="Sakkal Majalla" panose="02000000000000000000" pitchFamily="2" charset="-78"/>
                <a:cs typeface="Sakkal Majalla" panose="02000000000000000000" pitchFamily="2" charset="-78"/>
              </a:rPr>
              <a:t>وبة</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681349" y="2586479"/>
            <a:ext cx="8272898" cy="874080"/>
            <a:chOff x="681349" y="2586479"/>
            <a:chExt cx="8272898" cy="874080"/>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11063" y="2586479"/>
              <a:ext cx="5580732"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فَأَنَّ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لَهُۥ</a:t>
              </a:r>
              <a:r>
                <a:rPr lang="ar-SA" sz="2800" dirty="0">
                  <a:latin typeface="Sakkal Majalla" panose="02000000000000000000" pitchFamily="2" charset="-78"/>
                  <a:cs typeface="Sakkal Majalla" panose="02000000000000000000" pitchFamily="2" charset="-78"/>
                </a:rPr>
                <a:t> نَارَ جَهَنَّمَ </a:t>
              </a:r>
              <a:r>
                <a:rPr lang="ar-SA" sz="2800" dirty="0" err="1">
                  <a:latin typeface="Sakkal Majalla" panose="02000000000000000000" pitchFamily="2" charset="-78"/>
                  <a:cs typeface="Sakkal Majalla" panose="02000000000000000000" pitchFamily="2" charset="-78"/>
                </a:rPr>
                <a:t>خَـٰلِدࣰا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38187" y="2905421"/>
              <a:ext cx="472876" cy="32430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81349" y="299889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التوبة 63</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5" y="2905422"/>
              <a:ext cx="662452" cy="39144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50" name="Rectangle: Rounded Corners 49">
            <a:extLst>
              <a:ext uri="{FF2B5EF4-FFF2-40B4-BE49-F238E27FC236}">
                <a16:creationId xmlns:a16="http://schemas.microsoft.com/office/drawing/2014/main" id="{5676F6EF-2816-4101-99DC-FE57C2E89121}"/>
              </a:ext>
            </a:extLst>
          </p:cNvPr>
          <p:cNvSpPr/>
          <p:nvPr/>
        </p:nvSpPr>
        <p:spPr>
          <a:xfrm>
            <a:off x="8954247" y="4574410"/>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فإن</a:t>
            </a:r>
            <a:r>
              <a:rPr lang="ar-SA" sz="2800" dirty="0">
                <a:latin typeface="Sakkal Majalla" panose="02000000000000000000" pitchFamily="2" charset="-78"/>
                <a:cs typeface="Sakkal Majalla" panose="02000000000000000000" pitchFamily="2" charset="-78"/>
              </a:rPr>
              <a:t> له نار جهنم</a:t>
            </a:r>
          </a:p>
          <a:p>
            <a:pPr algn="ctr" rtl="1"/>
            <a:r>
              <a:rPr lang="ar-SA" sz="2800" dirty="0">
                <a:latin typeface="Sakkal Majalla" panose="02000000000000000000" pitchFamily="2" charset="-78"/>
                <a:cs typeface="Sakkal Majalla" panose="02000000000000000000" pitchFamily="2" charset="-78"/>
              </a:rPr>
              <a:t>ال</a:t>
            </a:r>
            <a:r>
              <a:rPr lang="ar-SA" sz="2800" dirty="0">
                <a:solidFill>
                  <a:schemeClr val="tx1"/>
                </a:solidFill>
                <a:latin typeface="Sakkal Majalla" panose="02000000000000000000" pitchFamily="2" charset="-78"/>
                <a:cs typeface="Sakkal Majalla" panose="02000000000000000000" pitchFamily="2" charset="-78"/>
              </a:rPr>
              <a:t>جِ</a:t>
            </a:r>
            <a:r>
              <a:rPr lang="ar-SA" sz="2800" dirty="0">
                <a:latin typeface="Sakkal Majalla" panose="02000000000000000000" pitchFamily="2" charset="-78"/>
                <a:cs typeface="Sakkal Majalla" panose="02000000000000000000" pitchFamily="2" charset="-78"/>
              </a:rPr>
              <a:t>ن</a:t>
            </a:r>
            <a:endParaRPr lang="en-US" sz="2800" dirty="0">
              <a:latin typeface="Sakkal Majalla" panose="02000000000000000000" pitchFamily="2" charset="-78"/>
              <a:cs typeface="Sakkal Majalla" panose="02000000000000000000" pitchFamily="2" charset="-78"/>
            </a:endParaRPr>
          </a:p>
        </p:txBody>
      </p:sp>
      <p:grpSp>
        <p:nvGrpSpPr>
          <p:cNvPr id="63" name="Group 62">
            <a:extLst>
              <a:ext uri="{FF2B5EF4-FFF2-40B4-BE49-F238E27FC236}">
                <a16:creationId xmlns:a16="http://schemas.microsoft.com/office/drawing/2014/main" id="{01FEDDBE-2A7F-40F4-BF10-FAF1A684ECF0}"/>
              </a:ext>
            </a:extLst>
          </p:cNvPr>
          <p:cNvGrpSpPr/>
          <p:nvPr/>
        </p:nvGrpSpPr>
        <p:grpSpPr>
          <a:xfrm>
            <a:off x="334109" y="4307733"/>
            <a:ext cx="8620138" cy="874080"/>
            <a:chOff x="334109" y="4307733"/>
            <a:chExt cx="8620138" cy="874080"/>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474625" y="4307733"/>
              <a:ext cx="5817170"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وَمَن </a:t>
              </a:r>
              <a:r>
                <a:rPr lang="ar-SA" sz="2800" dirty="0" err="1">
                  <a:latin typeface="Sakkal Majalla" panose="02000000000000000000" pitchFamily="2" charset="-78"/>
                  <a:cs typeface="Sakkal Majalla" panose="02000000000000000000" pitchFamily="2" charset="-78"/>
                </a:rPr>
                <a:t>یَعۡصِ</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وَرَسُولَهُۥ</a:t>
              </a:r>
              <a:r>
                <a:rPr lang="ar-SA" sz="2800" dirty="0">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فَإِنَّ</a:t>
              </a:r>
              <a:r>
                <a:rPr lang="ar-SA" sz="2800" dirty="0">
                  <a:latin typeface="Sakkal Majalla" panose="02000000000000000000" pitchFamily="2" charset="-78"/>
                  <a:cs typeface="Sakkal Majalla" panose="02000000000000000000" pitchFamily="2" charset="-78"/>
                </a:rPr>
                <a:t> لَهُ نَارَ جَهَنَّمَ </a:t>
              </a:r>
              <a:r>
                <a:rPr lang="ar-SA" sz="2800" dirty="0" err="1">
                  <a:latin typeface="Sakkal Majalla" panose="02000000000000000000" pitchFamily="2" charset="-78"/>
                  <a:cs typeface="Sakkal Majalla" panose="02000000000000000000" pitchFamily="2" charset="-78"/>
                </a:rPr>
                <a:t>خَـٰلِدِینَ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فِیهَاۤ</a:t>
              </a:r>
              <a:r>
                <a:rPr lang="ar-SA" sz="2800" dirty="0">
                  <a:latin typeface="Sakkal Majalla" panose="02000000000000000000" pitchFamily="2" charset="-78"/>
                  <a:cs typeface="Sakkal Majalla" panose="02000000000000000000" pitchFamily="2" charset="-78"/>
                </a:rPr>
                <a:t> أَبَدًا</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890947" y="4626675"/>
              <a:ext cx="583678" cy="32430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334109" y="4720148"/>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الجن 23</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50" idx="1"/>
              <a:endCxn id="46" idx="3"/>
            </p:cNvCxnSpPr>
            <p:nvPr/>
          </p:nvCxnSpPr>
          <p:spPr>
            <a:xfrm rot="10800000">
              <a:off x="8291795" y="4626675"/>
              <a:ext cx="662452" cy="36531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474625" y="3296865"/>
            <a:ext cx="6479622" cy="2431636"/>
            <a:chOff x="2474625" y="3296865"/>
            <a:chExt cx="6479622" cy="2431636"/>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711063" y="3296865"/>
              <a:ext cx="6243184" cy="710382"/>
              <a:chOff x="2602072" y="4078091"/>
              <a:chExt cx="6243184" cy="710382"/>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4" y="4078091"/>
                <a:ext cx="662452" cy="39143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150589"/>
                <a:ext cx="5580732"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فتحة الهمزة وفتحة التاء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474625" y="4991985"/>
              <a:ext cx="6479622" cy="736516"/>
              <a:chOff x="2365634" y="4051957"/>
              <a:chExt cx="6479622" cy="736516"/>
            </a:xfrm>
          </p:grpSpPr>
          <p:cxnSp>
            <p:nvCxnSpPr>
              <p:cNvPr id="44" name="Connector: Curved 43">
                <a:extLst>
                  <a:ext uri="{FF2B5EF4-FFF2-40B4-BE49-F238E27FC236}">
                    <a16:creationId xmlns:a16="http://schemas.microsoft.com/office/drawing/2014/main" id="{3C99FC30-E404-4B72-9384-4894635C749D}"/>
                  </a:ext>
                </a:extLst>
              </p:cNvPr>
              <p:cNvCxnSpPr>
                <a:cxnSpLocks/>
                <a:stCxn id="50" idx="1"/>
                <a:endCxn id="45" idx="3"/>
              </p:cNvCxnSpPr>
              <p:nvPr/>
            </p:nvCxnSpPr>
            <p:spPr>
              <a:xfrm rot="10800000" flipV="1">
                <a:off x="8182804" y="4051957"/>
                <a:ext cx="662452" cy="41757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365634" y="4150589"/>
                <a:ext cx="5817170"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كسرة الهمزة و كسرة الجيم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286495508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0-#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circle(in)">
                                      <p:cBhvr>
                                        <p:cTn id="29"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a:t>
            </a:r>
            <a:r>
              <a:rPr lang="ar-EG" dirty="0">
                <a:latin typeface="Sakkal Majalla" panose="02000000000000000000" pitchFamily="2" charset="-78"/>
                <a:cs typeface="Sakkal Majalla" panose="02000000000000000000" pitchFamily="2" charset="-78"/>
              </a:rPr>
              <a:t>الحادية والعشرون</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من المواضع المتشابهة ما يكون ضبطها في تقسيمها وتجزئتها حيث إنه في الغالب تأتي بترتيب وتناسق معين نحتاج معه إلى تأمل بسيط لإدراكه وإتقانه</a:t>
            </a: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الضبط بالتقسيم والتجزئة</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00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بالتقسيم والتجزئة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11916" y="3890098"/>
            <a:ext cx="2438399"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قصة آدم عليه السلام</a:t>
            </a:r>
            <a:endParaRPr lang="en-US" sz="2800" dirty="0">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4" y="2341066"/>
            <a:ext cx="8635072" cy="1843673"/>
            <a:chOff x="476844" y="2341066"/>
            <a:chExt cx="8635072" cy="184367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96963"/>
              <a:ext cx="323438" cy="29834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06447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البقرة </a:t>
              </a:r>
              <a:r>
                <a:rPr lang="ar-EG" sz="2400" dirty="0">
                  <a:latin typeface="Sakkal Majalla" panose="02000000000000000000" pitchFamily="2" charset="-78"/>
                  <a:cs typeface="Sakkal Majalla" panose="02000000000000000000" pitchFamily="2" charset="-78"/>
                </a:rPr>
                <a:t>34</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341066"/>
              <a:ext cx="6043930" cy="13117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وَإِذۡ</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قُلۡنَا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لِلۡمَلَـٰۤىِٕكَةِ</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ٱسۡجُدُوا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لِـَٔادَمَ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فَسَجَدُوۤا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إِبۡلِیسَ</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أَبَىٰ</a:t>
              </a:r>
              <a:r>
                <a:rPr lang="ar-SA" sz="2800" dirty="0">
                  <a:solidFill>
                    <a:schemeClr val="tx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وَٱسۡتَكۡبَر</a:t>
              </a:r>
              <a:r>
                <a:rPr lang="ar-SA" sz="2800" dirty="0" err="1">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وَكَانَ مِنَ </a:t>
              </a:r>
              <a:r>
                <a:rPr lang="ar-SA" sz="2800" dirty="0" err="1">
                  <a:latin typeface="Sakkal Majalla" panose="02000000000000000000" pitchFamily="2" charset="-78"/>
                  <a:cs typeface="Sakkal Majalla" panose="02000000000000000000" pitchFamily="2" charset="-78"/>
                </a:rPr>
                <a:t>ٱلۡكَـٰفِرِینَ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401050" y="2996964"/>
              <a:ext cx="710866" cy="118777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96238" y="3883691"/>
            <a:ext cx="8715678" cy="788026"/>
            <a:chOff x="396238" y="3652900"/>
            <a:chExt cx="8715678" cy="788026"/>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8" y="3953948"/>
              <a:ext cx="374144" cy="2561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38" y="3979261"/>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الحجر 31</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2" y="3652900"/>
              <a:ext cx="6043930" cy="602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إِبۡلِیسَ</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أَبَىٰۤ</a:t>
              </a:r>
              <a:r>
                <a:rPr lang="ar-SA" sz="2800" dirty="0">
                  <a:latin typeface="Sakkal Majalla" panose="02000000000000000000" pitchFamily="2" charset="-78"/>
                  <a:cs typeface="Sakkal Majalla" panose="02000000000000000000" pitchFamily="2" charset="-78"/>
                </a:rPr>
                <a:t> أَن </a:t>
              </a:r>
              <a:r>
                <a:rPr lang="ar-SA" sz="2800" dirty="0" err="1">
                  <a:latin typeface="Sakkal Majalla" panose="02000000000000000000" pitchFamily="2" charset="-78"/>
                  <a:cs typeface="Sakkal Majalla" panose="02000000000000000000" pitchFamily="2" charset="-78"/>
                </a:rPr>
                <a:t>یَكُونَ</a:t>
              </a:r>
              <a:r>
                <a:rPr lang="ar-SA" sz="2800" dirty="0">
                  <a:latin typeface="Sakkal Majalla" panose="02000000000000000000" pitchFamily="2" charset="-78"/>
                  <a:cs typeface="Sakkal Majalla" panose="02000000000000000000" pitchFamily="2" charset="-78"/>
                </a:rPr>
                <a:t> مَعَ </a:t>
              </a:r>
              <a:r>
                <a:rPr lang="ar-SA" sz="2800" dirty="0" err="1">
                  <a:latin typeface="Sakkal Majalla" panose="02000000000000000000" pitchFamily="2" charset="-78"/>
                  <a:cs typeface="Sakkal Majalla" panose="02000000000000000000" pitchFamily="2" charset="-78"/>
                </a:rPr>
                <a:t>ٱلسَّـٰجِدِینَ</a:t>
              </a:r>
              <a:endParaRPr lang="en-US" sz="2800" dirty="0">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451752" y="3953946"/>
              <a:ext cx="660164"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738"/>
            <a:ext cx="8715676" cy="1804180"/>
            <a:chOff x="476843" y="3351961"/>
            <a:chExt cx="8715676" cy="1804180"/>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ص 74</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354424"/>
              <a:ext cx="612453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إِلَّاۤ</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إِبۡلِیسَ</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ٱسۡتَكۡبَرَ</a:t>
              </a:r>
              <a:r>
                <a:rPr lang="ar-SA" sz="2800" dirty="0">
                  <a:latin typeface="Sakkal Majalla" panose="02000000000000000000" pitchFamily="2" charset="-78"/>
                  <a:cs typeface="Sakkal Majalla" panose="02000000000000000000" pitchFamily="2" charset="-78"/>
                </a:rPr>
                <a:t> وَكَانَ مِنَ </a:t>
              </a:r>
              <a:r>
                <a:rPr lang="ar-SA" sz="2800" dirty="0" err="1">
                  <a:latin typeface="Sakkal Majalla" panose="02000000000000000000" pitchFamily="2" charset="-78"/>
                  <a:cs typeface="Sakkal Majalla" panose="02000000000000000000" pitchFamily="2" charset="-78"/>
                </a:rPr>
                <a:t>ٱلۡكَـٰفِرِینَ</a:t>
              </a:r>
              <a:endParaRPr lang="en-US" sz="2800" dirty="0">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8532355" y="3351961"/>
              <a:ext cx="660164" cy="13065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187395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بالتقسيم والتجزئة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999620" y="3652860"/>
            <a:ext cx="2662992" cy="106375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قصة هود وصالح عليهما السلام في سورة الشعراء</a:t>
            </a:r>
            <a:endParaRPr lang="en-US" sz="2800" dirty="0">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4" y="2587047"/>
            <a:ext cx="8522776" cy="1597692"/>
            <a:chOff x="476844" y="2587047"/>
            <a:chExt cx="8522776" cy="1597692"/>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2" y="2996963"/>
              <a:ext cx="323438" cy="29834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06447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الشعراء</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20" y="2587047"/>
              <a:ext cx="6043930" cy="81983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تكرر لفظ (</a:t>
              </a:r>
              <a:r>
                <a:rPr lang="ar-EG" sz="2800" dirty="0" err="1">
                  <a:latin typeface="Sakkal Majalla" panose="02000000000000000000" pitchFamily="2" charset="-78"/>
                  <a:cs typeface="Sakkal Majalla" panose="02000000000000000000" pitchFamily="2" charset="-78"/>
                </a:rPr>
                <a:t>فَٱتَّقُوا</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ٱللَّهَ</a:t>
              </a:r>
              <a:r>
                <a:rPr lang="ar-EG" sz="2800" dirty="0">
                  <a:latin typeface="Sakkal Majalla" panose="02000000000000000000" pitchFamily="2" charset="-78"/>
                  <a:cs typeface="Sakkal Majalla" panose="02000000000000000000" pitchFamily="2" charset="-78"/>
                </a:rPr>
                <a:t> </a:t>
              </a:r>
              <a:r>
                <a:rPr lang="ar-EG" sz="2800" dirty="0" err="1">
                  <a:latin typeface="Sakkal Majalla" panose="02000000000000000000" pitchFamily="2" charset="-78"/>
                  <a:cs typeface="Sakkal Majalla" panose="02000000000000000000" pitchFamily="2" charset="-78"/>
                </a:rPr>
                <a:t>وَأَطِیعُونِ</a:t>
              </a:r>
              <a:r>
                <a:rPr lang="ar-EG" sz="2800" dirty="0">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401050" y="2996964"/>
              <a:ext cx="598570" cy="118777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96238" y="3816796"/>
            <a:ext cx="8603382" cy="854921"/>
            <a:chOff x="396238" y="3586005"/>
            <a:chExt cx="8603382" cy="854921"/>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033678" y="3953948"/>
              <a:ext cx="374144" cy="25614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396238" y="3979261"/>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قصة هود</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407822" y="3586005"/>
              <a:ext cx="6043930" cy="73588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وَٱتَّقُوا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ٱلَّذِیۤ</a:t>
              </a:r>
              <a:r>
                <a:rPr lang="ar-SA" sz="2800" dirty="0">
                  <a:latin typeface="Sakkal Majalla" panose="02000000000000000000" pitchFamily="2" charset="-78"/>
                  <a:cs typeface="Sakkal Majalla" panose="02000000000000000000" pitchFamily="2" charset="-78"/>
                </a:rPr>
                <a:t> أَمَدَّكُم بِمَا </a:t>
              </a:r>
              <a:r>
                <a:rPr lang="ar-SA" sz="2800" dirty="0" err="1">
                  <a:latin typeface="Sakkal Majalla" panose="02000000000000000000" pitchFamily="2" charset="-78"/>
                  <a:cs typeface="Sakkal Majalla" panose="02000000000000000000" pitchFamily="2" charset="-78"/>
                </a:rPr>
                <a:t>تَعۡلَمُونَ</a:t>
              </a:r>
              <a:endParaRPr lang="en-US" sz="2800" dirty="0">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451752" y="3953946"/>
              <a:ext cx="547868"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396240" y="4184738"/>
            <a:ext cx="8603380" cy="1804180"/>
            <a:chOff x="476843" y="3351961"/>
            <a:chExt cx="8603380" cy="1804180"/>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2033681" y="4658473"/>
              <a:ext cx="374142" cy="26683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476843" y="4694476"/>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قصة صالح</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407823" y="4266708"/>
              <a:ext cx="6124532" cy="783530"/>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وَلَا </a:t>
              </a:r>
              <a:r>
                <a:rPr lang="ar-SA" sz="2800" dirty="0" err="1">
                  <a:solidFill>
                    <a:schemeClr val="tx1"/>
                  </a:solidFill>
                  <a:latin typeface="Sakkal Majalla" panose="02000000000000000000" pitchFamily="2" charset="-78"/>
                  <a:cs typeface="Sakkal Majalla" panose="02000000000000000000" pitchFamily="2" charset="-78"/>
                </a:rPr>
                <a:t>تُطِیعُوۤا</a:t>
              </a:r>
              <a:r>
                <a:rPr lang="ar-SA" sz="2800" dirty="0">
                  <a:solidFill>
                    <a:schemeClr val="tx1"/>
                  </a:solidFill>
                  <a:latin typeface="Sakkal Majalla" panose="02000000000000000000" pitchFamily="2" charset="-78"/>
                  <a:cs typeface="Sakkal Majalla" panose="02000000000000000000" pitchFamily="2" charset="-78"/>
                </a:rPr>
                <a:t>۟</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أَمۡرَ</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ٱلۡمُسۡرِفِینَ</a:t>
              </a:r>
              <a:endParaRPr lang="en-US" sz="2800" dirty="0">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8532355" y="3351961"/>
              <a:ext cx="547868" cy="13065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649980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بالتقسيم والتجزئة</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11916" y="3890098"/>
            <a:ext cx="2683846"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latin typeface="Sakkal Majalla" panose="02000000000000000000" pitchFamily="2" charset="-78"/>
                <a:cs typeface="Sakkal Majalla" panose="02000000000000000000" pitchFamily="2" charset="-78"/>
              </a:rPr>
              <a:t>قصة لوط عليه السلام</a:t>
            </a:r>
            <a:endParaRPr lang="en-US" sz="2800" dirty="0">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476844" y="2341066"/>
            <a:ext cx="8635072" cy="1843673"/>
            <a:chOff x="476844" y="2341066"/>
            <a:chExt cx="8635072" cy="1843673"/>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033683" y="2996963"/>
              <a:ext cx="323437" cy="298344"/>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476844" y="3064474"/>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العنكبوت</a:t>
              </a:r>
              <a:endParaRPr lang="en-US"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357119" y="2341066"/>
              <a:ext cx="6321659" cy="131179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﴿وَلُوطًا </a:t>
              </a:r>
              <a:r>
                <a:rPr lang="ar-SA" sz="2800" dirty="0" err="1">
                  <a:latin typeface="Sakkal Majalla" panose="02000000000000000000" pitchFamily="2" charset="-78"/>
                  <a:cs typeface="Sakkal Majalla" panose="02000000000000000000" pitchFamily="2" charset="-78"/>
                </a:rPr>
                <a:t>إِذۡ</a:t>
              </a:r>
              <a:r>
                <a:rPr lang="ar-SA" sz="2800" dirty="0">
                  <a:latin typeface="Sakkal Majalla" panose="02000000000000000000" pitchFamily="2" charset="-78"/>
                  <a:cs typeface="Sakkal Majalla" panose="02000000000000000000" pitchFamily="2" charset="-78"/>
                </a:rPr>
                <a:t> قَالَ </a:t>
              </a:r>
              <a:r>
                <a:rPr lang="ar-SA" sz="2800" dirty="0" err="1">
                  <a:latin typeface="Sakkal Majalla" panose="02000000000000000000" pitchFamily="2" charset="-78"/>
                  <a:cs typeface="Sakkal Majalla" panose="02000000000000000000" pitchFamily="2" charset="-78"/>
                </a:rPr>
                <a:t>لِقَوۡمِهِۦۤ</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لَتَأۡتُونَ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ٱلۡفَـٰحِشَةَ</a:t>
              </a:r>
              <a:r>
                <a:rPr lang="ar-SA" sz="2800" dirty="0">
                  <a:latin typeface="Sakkal Majalla" panose="02000000000000000000" pitchFamily="2" charset="-78"/>
                  <a:cs typeface="Sakkal Majalla" panose="02000000000000000000" pitchFamily="2" charset="-78"/>
                </a:rPr>
                <a:t> مَا سَبَقَكُم بِهَا </a:t>
              </a:r>
              <a:r>
                <a:rPr lang="ar-SA" sz="2800" dirty="0" err="1">
                  <a:latin typeface="Sakkal Majalla" panose="02000000000000000000" pitchFamily="2" charset="-78"/>
                  <a:cs typeface="Sakkal Majalla" panose="02000000000000000000" pitchFamily="2" charset="-78"/>
                </a:rPr>
                <a:t>مِنۡ</a:t>
              </a:r>
              <a:r>
                <a:rPr lang="ar-SA" sz="2800" dirty="0">
                  <a:latin typeface="Sakkal Majalla" panose="02000000000000000000" pitchFamily="2" charset="-78"/>
                  <a:cs typeface="Sakkal Majalla" panose="02000000000000000000" pitchFamily="2" charset="-78"/>
                </a:rPr>
                <a:t> أَحَدࣲ مِّنَ </a:t>
              </a:r>
              <a:r>
                <a:rPr lang="ar-SA" sz="2800" dirty="0" err="1">
                  <a:latin typeface="Sakkal Majalla" panose="02000000000000000000" pitchFamily="2" charset="-78"/>
                  <a:cs typeface="Sakkal Majalla" panose="02000000000000000000" pitchFamily="2" charset="-78"/>
                </a:rPr>
                <a:t>ٱلۡعَـٰلَمِینَ</a:t>
              </a:r>
              <a:r>
                <a:rPr lang="ar-SA" sz="2800" dirty="0">
                  <a:latin typeface="Sakkal Majalla" panose="02000000000000000000" pitchFamily="2" charset="-78"/>
                  <a:cs typeface="Sakkal Majalla" panose="02000000000000000000" pitchFamily="2" charset="-78"/>
                </a:rPr>
                <a:t> (٢٨) </a:t>
              </a:r>
              <a:r>
                <a:rPr lang="ar-SA" sz="2800" dirty="0" err="1">
                  <a:solidFill>
                    <a:schemeClr val="tx1"/>
                  </a:solidFill>
                  <a:latin typeface="Sakkal Majalla" panose="02000000000000000000" pitchFamily="2" charset="-78"/>
                  <a:cs typeface="Sakkal Majalla" panose="02000000000000000000" pitchFamily="2" charset="-78"/>
                </a:rPr>
                <a:t>أَىِٕنَّكُمۡ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لَتَأۡتُونَ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ٱلرِّجَالَ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وَتَقۡطَعُونَ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ٱلسَّبِیلَ</a:t>
              </a:r>
              <a:endParaRPr lang="en-US" sz="2800"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678778" y="2996964"/>
              <a:ext cx="433138" cy="118777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110280" y="3883691"/>
            <a:ext cx="9001637" cy="855836"/>
            <a:chOff x="110280" y="3652900"/>
            <a:chExt cx="9001637" cy="855836"/>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747721" y="3953948"/>
              <a:ext cx="434007" cy="32395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110280" y="4047071"/>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الأعراف 81</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181727" y="3652900"/>
              <a:ext cx="6497052" cy="60209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إِنَّكُمۡ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لَتَأۡتُونَ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ٱلرِّجَالَ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شَهۡوَة</a:t>
              </a:r>
              <a:r>
                <a:rPr lang="ar-SA" sz="2800" dirty="0">
                  <a:latin typeface="Sakkal Majalla" panose="02000000000000000000" pitchFamily="2" charset="-78"/>
                  <a:cs typeface="Sakkal Majalla" panose="02000000000000000000" pitchFamily="2" charset="-78"/>
                </a:rPr>
                <a:t>ࣰ مِّن دُونِ </a:t>
              </a:r>
              <a:r>
                <a:rPr lang="ar-SA" sz="2800" dirty="0" err="1">
                  <a:latin typeface="Sakkal Majalla" panose="02000000000000000000" pitchFamily="2" charset="-78"/>
                  <a:cs typeface="Sakkal Majalla" panose="02000000000000000000" pitchFamily="2" charset="-78"/>
                </a:rPr>
                <a:t>ٱلنِّسَاۤءِۚ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مُّسۡرِفُونَ</a:t>
              </a:r>
              <a:endParaRPr lang="en-US" sz="2800" dirty="0">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678780" y="3953946"/>
              <a:ext cx="433137" cy="1"/>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9" name="Group 88">
            <a:extLst>
              <a:ext uri="{FF2B5EF4-FFF2-40B4-BE49-F238E27FC236}">
                <a16:creationId xmlns:a16="http://schemas.microsoft.com/office/drawing/2014/main" id="{03F8DBF0-83DD-4D52-88FE-9AF89623425A}"/>
              </a:ext>
            </a:extLst>
          </p:cNvPr>
          <p:cNvGrpSpPr/>
          <p:nvPr/>
        </p:nvGrpSpPr>
        <p:grpSpPr>
          <a:xfrm>
            <a:off x="190882" y="4184738"/>
            <a:ext cx="8921035" cy="1841393"/>
            <a:chOff x="271485" y="3351961"/>
            <a:chExt cx="8921035" cy="1841393"/>
          </a:xfrm>
        </p:grpSpPr>
        <p:cxnSp>
          <p:nvCxnSpPr>
            <p:cNvPr id="46" name="Connector: Elbow 45">
              <a:extLst>
                <a:ext uri="{FF2B5EF4-FFF2-40B4-BE49-F238E27FC236}">
                  <a16:creationId xmlns:a16="http://schemas.microsoft.com/office/drawing/2014/main" id="{AABED070-C7F5-462A-81C9-A7C2B9460720}"/>
                </a:ext>
              </a:extLst>
            </p:cNvPr>
            <p:cNvCxnSpPr>
              <a:cxnSpLocks/>
              <a:stCxn id="51" idx="1"/>
              <a:endCxn id="48" idx="3"/>
            </p:cNvCxnSpPr>
            <p:nvPr/>
          </p:nvCxnSpPr>
          <p:spPr>
            <a:xfrm rot="10800000" flipV="1">
              <a:off x="1828324" y="4658472"/>
              <a:ext cx="434007" cy="304049"/>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8" name="TextBox 47">
              <a:extLst>
                <a:ext uri="{FF2B5EF4-FFF2-40B4-BE49-F238E27FC236}">
                  <a16:creationId xmlns:a16="http://schemas.microsoft.com/office/drawing/2014/main" id="{BEE8461A-1520-4AF2-9046-7C61167376E8}"/>
                </a:ext>
              </a:extLst>
            </p:cNvPr>
            <p:cNvSpPr txBox="1"/>
            <p:nvPr/>
          </p:nvSpPr>
          <p:spPr>
            <a:xfrm>
              <a:off x="271485" y="4731689"/>
              <a:ext cx="1556838"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النمل 55</a:t>
              </a:r>
              <a:endParaRPr lang="en-US" dirty="0">
                <a:latin typeface="Sakkal Majalla" panose="02000000000000000000" pitchFamily="2" charset="-78"/>
                <a:cs typeface="Sakkal Majalla" panose="02000000000000000000" pitchFamily="2" charset="-78"/>
              </a:endParaRPr>
            </a:p>
          </p:txBody>
        </p:sp>
        <p:sp>
          <p:nvSpPr>
            <p:cNvPr id="51" name="Rectangle: Rounded Corners 50">
              <a:extLst>
                <a:ext uri="{FF2B5EF4-FFF2-40B4-BE49-F238E27FC236}">
                  <a16:creationId xmlns:a16="http://schemas.microsoft.com/office/drawing/2014/main" id="{B34FC751-37B3-45E3-98B0-F6CB0F0F4C50}"/>
                </a:ext>
              </a:extLst>
            </p:cNvPr>
            <p:cNvSpPr/>
            <p:nvPr/>
          </p:nvSpPr>
          <p:spPr>
            <a:xfrm>
              <a:off x="2262330" y="4354424"/>
              <a:ext cx="6497052" cy="60809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أَىِٕنَّكُمۡ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لَتَأۡتُونَ</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ٱلرِّجَالَ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شَهۡوَة</a:t>
              </a:r>
              <a:r>
                <a:rPr lang="ar-SA" sz="2800" dirty="0">
                  <a:latin typeface="Sakkal Majalla" panose="02000000000000000000" pitchFamily="2" charset="-78"/>
                  <a:cs typeface="Sakkal Majalla" panose="02000000000000000000" pitchFamily="2" charset="-78"/>
                </a:rPr>
                <a:t>ࣰ مِّن دُونِ </a:t>
              </a:r>
              <a:r>
                <a:rPr lang="ar-SA" sz="2800" dirty="0" err="1">
                  <a:latin typeface="Sakkal Majalla" panose="02000000000000000000" pitchFamily="2" charset="-78"/>
                  <a:cs typeface="Sakkal Majalla" panose="02000000000000000000" pitchFamily="2" charset="-78"/>
                </a:rPr>
                <a:t>ٱلنِّسَاۤءِۚ</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بَلۡ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أَنتُمۡ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قَوۡم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تَجۡهَلُونَ</a:t>
              </a:r>
              <a:endParaRPr lang="en-US" sz="2800" dirty="0">
                <a:latin typeface="Sakkal Majalla" panose="02000000000000000000" pitchFamily="2" charset="-78"/>
                <a:cs typeface="Sakkal Majalla" panose="02000000000000000000" pitchFamily="2" charset="-78"/>
              </a:endParaRPr>
            </a:p>
          </p:txBody>
        </p:sp>
        <p:cxnSp>
          <p:nvCxnSpPr>
            <p:cNvPr id="53" name="Connector: Curved 52">
              <a:extLst>
                <a:ext uri="{FF2B5EF4-FFF2-40B4-BE49-F238E27FC236}">
                  <a16:creationId xmlns:a16="http://schemas.microsoft.com/office/drawing/2014/main" id="{93647B74-0387-4479-BB0C-01DFBBB7CE6B}"/>
                </a:ext>
              </a:extLst>
            </p:cNvPr>
            <p:cNvCxnSpPr>
              <a:cxnSpLocks/>
              <a:stCxn id="4" idx="1"/>
              <a:endCxn id="51" idx="3"/>
            </p:cNvCxnSpPr>
            <p:nvPr/>
          </p:nvCxnSpPr>
          <p:spPr>
            <a:xfrm rot="10800000" flipV="1">
              <a:off x="8759383" y="3351961"/>
              <a:ext cx="433137" cy="1306512"/>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7903547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additive="base">
                                        <p:cTn id="26" dur="500" fill="hold"/>
                                        <p:tgtEl>
                                          <p:spTgt spid="89"/>
                                        </p:tgtEl>
                                        <p:attrNameLst>
                                          <p:attrName>ppt_x</p:attrName>
                                        </p:attrNameLst>
                                      </p:cBhvr>
                                      <p:tavLst>
                                        <p:tav tm="0">
                                          <p:val>
                                            <p:strVal val="0-#ppt_w/2"/>
                                          </p:val>
                                        </p:tav>
                                        <p:tav tm="100000">
                                          <p:val>
                                            <p:strVal val="#ppt_x"/>
                                          </p:val>
                                        </p:tav>
                                      </p:tavLst>
                                    </p:anim>
                                    <p:anim calcmode="lin" valueType="num">
                                      <p:cBhvr additive="base">
                                        <p:cTn id="27"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a:t>
            </a:r>
            <a:r>
              <a:rPr lang="ar-EG" dirty="0">
                <a:latin typeface="Sakkal Majalla" panose="02000000000000000000" pitchFamily="2" charset="-78"/>
                <a:cs typeface="Sakkal Majalla" panose="02000000000000000000" pitchFamily="2" charset="-78"/>
              </a:rPr>
              <a:t>الثانية والعشرون</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EG" sz="2800" dirty="0">
                <a:latin typeface="Sakkal Majalla" panose="02000000000000000000" pitchFamily="2" charset="-78"/>
                <a:cs typeface="Sakkal Majalla" panose="02000000000000000000" pitchFamily="2" charset="-78"/>
              </a:rPr>
              <a:t>كثيرًا ما يشكل على الحافظ الموضع المذكّر مع المؤنث، والغالب أن المقدَّم في كثير من المواضع المذكَّر.</a:t>
            </a:r>
          </a:p>
        </p:txBody>
      </p:sp>
      <p:sp>
        <p:nvSpPr>
          <p:cNvPr id="4" name="Oval 3">
            <a:extLst>
              <a:ext uri="{FF2B5EF4-FFF2-40B4-BE49-F238E27FC236}">
                <a16:creationId xmlns:a16="http://schemas.microsoft.com/office/drawing/2014/main" id="{1D1ADCBE-31C3-42DB-8ED9-10267165CEAB}"/>
              </a:ext>
            </a:extLst>
          </p:cNvPr>
          <p:cNvSpPr/>
          <p:nvPr/>
        </p:nvSpPr>
        <p:spPr>
          <a:xfrm>
            <a:off x="3669175" y="3912243"/>
            <a:ext cx="2187748" cy="1968964"/>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EG" sz="2400" dirty="0">
                <a:latin typeface="Sakkal Majalla" panose="02000000000000000000" pitchFamily="2" charset="-78"/>
                <a:cs typeface="Sakkal Majalla" panose="02000000000000000000" pitchFamily="2" charset="-78"/>
              </a:rPr>
              <a:t>الضبط بالتذكير والتأنيث</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1942717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بالتذكير والتأنيث</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3" y="3619500"/>
            <a:ext cx="2380011" cy="8821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bg1"/>
                </a:solidFill>
                <a:latin typeface="Sakkal Majalla" panose="02000000000000000000" pitchFamily="2" charset="-78"/>
                <a:cs typeface="Sakkal Majalla" panose="02000000000000000000" pitchFamily="2" charset="-78"/>
              </a:rPr>
              <a:t>بطونه</a:t>
            </a:r>
            <a:endParaRPr lang="ar-SA" sz="2800" dirty="0">
              <a:solidFill>
                <a:schemeClr val="tx1"/>
              </a:solidFill>
              <a:latin typeface="Sakkal Majalla" panose="02000000000000000000" pitchFamily="2" charset="-78"/>
              <a:cs typeface="Sakkal Majalla" panose="02000000000000000000" pitchFamily="2" charset="-78"/>
            </a:endParaRPr>
          </a:p>
          <a:p>
            <a:pPr algn="ctr" rtl="1"/>
            <a:r>
              <a:rPr lang="ar-EG" sz="2800" dirty="0">
                <a:solidFill>
                  <a:schemeClr val="bg1"/>
                </a:solidFill>
                <a:latin typeface="Sakkal Majalla" panose="02000000000000000000" pitchFamily="2" charset="-78"/>
                <a:cs typeface="Sakkal Majalla" panose="02000000000000000000" pitchFamily="2" charset="-78"/>
              </a:rPr>
              <a:t>بطونها</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81323" y="2667803"/>
            <a:ext cx="9236087" cy="1392770"/>
            <a:chOff x="111383" y="2667804"/>
            <a:chExt cx="9236087" cy="139277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668222" y="3191137"/>
              <a:ext cx="410815" cy="3950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111383" y="3386156"/>
              <a:ext cx="1556838" cy="400110"/>
            </a:xfrm>
            <a:prstGeom prst="rect">
              <a:avLst/>
            </a:prstGeom>
            <a:noFill/>
          </p:spPr>
          <p:txBody>
            <a:bodyPr wrap="square" rtlCol="0">
              <a:spAutoFit/>
            </a:bodyPr>
            <a:lstStyle/>
            <a:p>
              <a:pPr algn="r" rtl="1"/>
              <a:r>
                <a:rPr lang="ar-EG" sz="2000" dirty="0">
                  <a:latin typeface="Sakkal Majalla" panose="02000000000000000000" pitchFamily="2" charset="-78"/>
                  <a:cs typeface="Sakkal Majalla" panose="02000000000000000000" pitchFamily="2" charset="-78"/>
                </a:rPr>
                <a:t>النحل 66</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079036" y="2667804"/>
              <a:ext cx="6857620" cy="1046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وَإِنَّ </a:t>
              </a:r>
              <a:r>
                <a:rPr lang="ar-SA" sz="2800" dirty="0" err="1">
                  <a:solidFill>
                    <a:schemeClr val="bg1"/>
                  </a:solidFill>
                  <a:latin typeface="Sakkal Majalla" panose="02000000000000000000" pitchFamily="2" charset="-78"/>
                  <a:cs typeface="Sakkal Majalla" panose="02000000000000000000" pitchFamily="2" charset="-78"/>
                </a:rPr>
                <a:t>لَكُمۡ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ٱلۡأَنۡعَـٰمِ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لَعِبۡرَةࣰۖ</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نُّسۡقِیكُم</a:t>
              </a:r>
              <a:r>
                <a:rPr lang="ar-SA" sz="2800" dirty="0">
                  <a:solidFill>
                    <a:schemeClr val="bg1"/>
                  </a:solidFill>
                  <a:latin typeface="Sakkal Majalla" panose="02000000000000000000" pitchFamily="2" charset="-78"/>
                  <a:cs typeface="Sakkal Majalla" panose="02000000000000000000" pitchFamily="2" charset="-78"/>
                </a:rPr>
                <a:t> مِّمَّا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بُطُونِهِۦ</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بَیۡنِ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فَرۡث</a:t>
              </a:r>
              <a:r>
                <a:rPr lang="ar-SA" sz="2800" dirty="0">
                  <a:solidFill>
                    <a:schemeClr val="bg1"/>
                  </a:solidFill>
                  <a:latin typeface="Sakkal Majalla" panose="02000000000000000000" pitchFamily="2" charset="-78"/>
                  <a:cs typeface="Sakkal Majalla" panose="02000000000000000000" pitchFamily="2" charset="-78"/>
                </a:rPr>
                <a:t>ࣲ وَدَمࣲ لَّبَنًا </a:t>
              </a:r>
              <a:r>
                <a:rPr lang="ar-SA" sz="2800" dirty="0" err="1">
                  <a:solidFill>
                    <a:schemeClr val="bg1"/>
                  </a:solidFill>
                  <a:latin typeface="Sakkal Majalla" panose="02000000000000000000" pitchFamily="2" charset="-78"/>
                  <a:cs typeface="Sakkal Majalla" panose="02000000000000000000" pitchFamily="2" charset="-78"/>
                </a:rPr>
                <a:t>خَالِصࣰا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سَاۤىِٕغࣰا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لِّلشَّـٰرِبِینَ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936657" y="3191138"/>
              <a:ext cx="410813" cy="8694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161925" y="4060573"/>
            <a:ext cx="9316688" cy="1565031"/>
            <a:chOff x="25148" y="2879417"/>
            <a:chExt cx="9316688" cy="1565031"/>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662589" y="3867512"/>
              <a:ext cx="423795"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25148" y="3982783"/>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المؤمنون 21</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6383" y="3390846"/>
              <a:ext cx="6844639" cy="95333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وَإِنَّ </a:t>
              </a:r>
              <a:r>
                <a:rPr lang="ar-SA" sz="2800" dirty="0" err="1">
                  <a:solidFill>
                    <a:schemeClr val="bg1"/>
                  </a:solidFill>
                  <a:latin typeface="Sakkal Majalla" panose="02000000000000000000" pitchFamily="2" charset="-78"/>
                  <a:cs typeface="Sakkal Majalla" panose="02000000000000000000" pitchFamily="2" charset="-78"/>
                </a:rPr>
                <a:t>لَكُمۡ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ٱلۡأَنۡعَـٰمِ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لَعِبۡرَةࣰۖ</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نُّسۡقِیكُم</a:t>
              </a:r>
              <a:r>
                <a:rPr lang="ar-SA" sz="2800" dirty="0">
                  <a:solidFill>
                    <a:schemeClr val="bg1"/>
                  </a:solidFill>
                  <a:latin typeface="Sakkal Majalla" panose="02000000000000000000" pitchFamily="2" charset="-78"/>
                  <a:cs typeface="Sakkal Majalla" panose="02000000000000000000" pitchFamily="2" charset="-78"/>
                </a:rPr>
                <a:t> مِّمَّا </a:t>
              </a:r>
              <a:r>
                <a:rPr lang="ar-SA" sz="2800" dirty="0" err="1">
                  <a:solidFill>
                    <a:schemeClr val="bg1"/>
                  </a:solidFill>
                  <a:latin typeface="Sakkal Majalla" panose="02000000000000000000" pitchFamily="2" charset="-78"/>
                  <a:cs typeface="Sakkal Majalla" panose="02000000000000000000" pitchFamily="2" charset="-78"/>
                </a:rPr>
                <a:t>فِی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بُطُونِهَا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وَلَكُمۡ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فِیهَا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مَنَـٰفِعُ</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كَثِیرَة</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وَمِنۡهَا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تَأۡكُلُونَ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931022" y="2879417"/>
              <a:ext cx="410814" cy="98809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28972343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بالتذكير والتأنيث</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3" y="3619500"/>
            <a:ext cx="2380011" cy="8821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bg1"/>
                </a:solidFill>
                <a:latin typeface="Sakkal Majalla" panose="02000000000000000000" pitchFamily="2" charset="-78"/>
                <a:cs typeface="Sakkal Majalla" panose="02000000000000000000" pitchFamily="2" charset="-78"/>
              </a:rPr>
              <a:t>الذي</a:t>
            </a:r>
            <a:endParaRPr lang="ar-SA" sz="2800" dirty="0">
              <a:solidFill>
                <a:schemeClr val="tx1"/>
              </a:solidFill>
              <a:latin typeface="Sakkal Majalla" panose="02000000000000000000" pitchFamily="2" charset="-78"/>
              <a:cs typeface="Sakkal Majalla" panose="02000000000000000000" pitchFamily="2" charset="-78"/>
            </a:endParaRPr>
          </a:p>
          <a:p>
            <a:pPr algn="ctr" rtl="1"/>
            <a:r>
              <a:rPr lang="ar-EG" sz="2800" dirty="0">
                <a:solidFill>
                  <a:schemeClr val="bg1"/>
                </a:solidFill>
                <a:latin typeface="Sakkal Majalla" panose="02000000000000000000" pitchFamily="2" charset="-78"/>
                <a:cs typeface="Sakkal Majalla" panose="02000000000000000000" pitchFamily="2" charset="-78"/>
              </a:rPr>
              <a:t>التي</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566465" y="2667803"/>
            <a:ext cx="8588299" cy="1392770"/>
            <a:chOff x="759171" y="2667804"/>
            <a:chExt cx="8588299" cy="139277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316010" y="3191137"/>
              <a:ext cx="684065" cy="47619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759171" y="3467279"/>
              <a:ext cx="1556838" cy="400110"/>
            </a:xfrm>
            <a:prstGeom prst="rect">
              <a:avLst/>
            </a:prstGeom>
            <a:noFill/>
          </p:spPr>
          <p:txBody>
            <a:bodyPr wrap="square" rtlCol="0">
              <a:spAutoFit/>
            </a:bodyPr>
            <a:lstStyle/>
            <a:p>
              <a:pPr algn="r" rtl="1"/>
              <a:r>
                <a:rPr lang="ar-EG" sz="2000" dirty="0">
                  <a:latin typeface="Sakkal Majalla" panose="02000000000000000000" pitchFamily="2" charset="-78"/>
                  <a:cs typeface="Sakkal Majalla" panose="02000000000000000000" pitchFamily="2" charset="-78"/>
                </a:rPr>
                <a:t>السجدة 20</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3000074" y="2667804"/>
              <a:ext cx="5936582" cy="1046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وَقِیلَ</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لَهُمۡ</a:t>
              </a:r>
              <a:r>
                <a:rPr lang="ar-SA" sz="2800" dirty="0">
                  <a:solidFill>
                    <a:schemeClr val="bg1"/>
                  </a:solidFill>
                  <a:latin typeface="Sakkal Majalla" panose="02000000000000000000" pitchFamily="2" charset="-78"/>
                  <a:cs typeface="Sakkal Majalla" panose="02000000000000000000" pitchFamily="2" charset="-78"/>
                </a:rPr>
                <a:t> ذُوقُوا۟ عَذَابَ </a:t>
              </a:r>
              <a:r>
                <a:rPr lang="ar-SA" sz="2800" dirty="0" err="1">
                  <a:solidFill>
                    <a:schemeClr val="bg1"/>
                  </a:solidFill>
                  <a:latin typeface="Sakkal Majalla" panose="02000000000000000000" pitchFamily="2" charset="-78"/>
                  <a:cs typeface="Sakkal Majalla" panose="02000000000000000000" pitchFamily="2" charset="-78"/>
                </a:rPr>
                <a:t>ٱلنَّارِ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ٱلَّذِی</a:t>
              </a:r>
              <a:r>
                <a:rPr lang="ar-SA" sz="2800" dirty="0">
                  <a:solidFill>
                    <a:schemeClr val="bg1"/>
                  </a:solidFill>
                  <a:latin typeface="Sakkal Majalla" panose="02000000000000000000" pitchFamily="2" charset="-78"/>
                  <a:cs typeface="Sakkal Majalla" panose="02000000000000000000" pitchFamily="2" charset="-78"/>
                </a:rPr>
                <a:t> كُنتُم </a:t>
              </a:r>
              <a:r>
                <a:rPr lang="ar-SA" sz="2800" dirty="0" err="1">
                  <a:solidFill>
                    <a:schemeClr val="bg1"/>
                  </a:solidFill>
                  <a:latin typeface="Sakkal Majalla" panose="02000000000000000000" pitchFamily="2" charset="-78"/>
                  <a:cs typeface="Sakkal Majalla" panose="02000000000000000000" pitchFamily="2" charset="-78"/>
                </a:rPr>
                <a:t>بِهِۦ</a:t>
              </a:r>
              <a:r>
                <a:rPr lang="ar-SA" sz="2800" dirty="0">
                  <a:solidFill>
                    <a:schemeClr val="bg1"/>
                  </a:solidFill>
                  <a:latin typeface="Sakkal Majalla" panose="02000000000000000000" pitchFamily="2" charset="-78"/>
                  <a:cs typeface="Sakkal Majalla" panose="02000000000000000000" pitchFamily="2" charset="-78"/>
                </a:rPr>
                <a:t> تُكَذِّبُونَ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936657" y="3191138"/>
              <a:ext cx="410813" cy="8694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291241" y="4060573"/>
            <a:ext cx="8863522" cy="1695595"/>
            <a:chOff x="478314" y="2879417"/>
            <a:chExt cx="8863522" cy="1695595"/>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15755" y="3867512"/>
              <a:ext cx="493677" cy="476667"/>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478314" y="4113347"/>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سبأ 42</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609431" y="3390846"/>
              <a:ext cx="6321591" cy="95333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وَنَقُولُ </a:t>
              </a:r>
              <a:r>
                <a:rPr lang="ar-SA" sz="2800" dirty="0" err="1">
                  <a:solidFill>
                    <a:schemeClr val="bg1"/>
                  </a:solidFill>
                  <a:latin typeface="Sakkal Majalla" panose="02000000000000000000" pitchFamily="2" charset="-78"/>
                  <a:cs typeface="Sakkal Majalla" panose="02000000000000000000" pitchFamily="2" charset="-78"/>
                </a:rPr>
                <a:t>لِلَّذِینَ</a:t>
              </a:r>
              <a:r>
                <a:rPr lang="ar-SA" sz="2800" dirty="0">
                  <a:solidFill>
                    <a:schemeClr val="bg1"/>
                  </a:solidFill>
                  <a:latin typeface="Sakkal Majalla" panose="02000000000000000000" pitchFamily="2" charset="-78"/>
                  <a:cs typeface="Sakkal Majalla" panose="02000000000000000000" pitchFamily="2" charset="-78"/>
                </a:rPr>
                <a:t> ظَلَمُوا۟ ذُوقُوا۟ عَذَابَ </a:t>
              </a:r>
              <a:r>
                <a:rPr lang="ar-SA" sz="2800" dirty="0" err="1">
                  <a:solidFill>
                    <a:schemeClr val="bg1"/>
                  </a:solidFill>
                  <a:latin typeface="Sakkal Majalla" panose="02000000000000000000" pitchFamily="2" charset="-78"/>
                  <a:cs typeface="Sakkal Majalla" panose="02000000000000000000" pitchFamily="2" charset="-78"/>
                </a:rPr>
                <a:t>ٱلنَّارِ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ٱلَّتِی</a:t>
              </a:r>
              <a:r>
                <a:rPr lang="ar-SA" sz="2800" dirty="0">
                  <a:solidFill>
                    <a:schemeClr val="bg1"/>
                  </a:solidFill>
                  <a:latin typeface="Sakkal Majalla" panose="02000000000000000000" pitchFamily="2" charset="-78"/>
                  <a:cs typeface="Sakkal Majalla" panose="02000000000000000000" pitchFamily="2" charset="-78"/>
                </a:rPr>
                <a:t> كُنتُم بِهَا تُكَذِّبُونَ</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931022" y="2879417"/>
              <a:ext cx="410814" cy="98809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83244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بالتذكير والتأنيث</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3" y="3619500"/>
            <a:ext cx="2380011" cy="8821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bg1"/>
                </a:solidFill>
                <a:latin typeface="Sakkal Majalla" panose="02000000000000000000" pitchFamily="2" charset="-78"/>
                <a:cs typeface="Sakkal Majalla" panose="02000000000000000000" pitchFamily="2" charset="-78"/>
              </a:rPr>
              <a:t>فيه</a:t>
            </a:r>
            <a:endParaRPr lang="ar-SA" sz="2800" dirty="0">
              <a:solidFill>
                <a:schemeClr val="tx1"/>
              </a:solidFill>
              <a:latin typeface="Sakkal Majalla" panose="02000000000000000000" pitchFamily="2" charset="-78"/>
              <a:cs typeface="Sakkal Majalla" panose="02000000000000000000" pitchFamily="2" charset="-78"/>
            </a:endParaRPr>
          </a:p>
          <a:p>
            <a:pPr algn="ctr" rtl="1"/>
            <a:r>
              <a:rPr lang="ar-EG" sz="2800" dirty="0">
                <a:solidFill>
                  <a:schemeClr val="bg1"/>
                </a:solidFill>
                <a:latin typeface="Sakkal Majalla" panose="02000000000000000000" pitchFamily="2" charset="-78"/>
                <a:cs typeface="Sakkal Majalla" panose="02000000000000000000" pitchFamily="2" charset="-78"/>
              </a:rPr>
              <a:t>فيها</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81323" y="2667803"/>
            <a:ext cx="9236087" cy="1392770"/>
            <a:chOff x="111383" y="2667804"/>
            <a:chExt cx="9236087" cy="139277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1668221" y="3191137"/>
              <a:ext cx="257032" cy="39507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111383" y="3386156"/>
              <a:ext cx="1556838" cy="400110"/>
            </a:xfrm>
            <a:prstGeom prst="rect">
              <a:avLst/>
            </a:prstGeom>
            <a:noFill/>
          </p:spPr>
          <p:txBody>
            <a:bodyPr wrap="square" rtlCol="0">
              <a:spAutoFit/>
            </a:bodyPr>
            <a:lstStyle/>
            <a:p>
              <a:pPr algn="r" rtl="1"/>
              <a:r>
                <a:rPr lang="ar-EG" sz="2000" dirty="0">
                  <a:latin typeface="Sakkal Majalla" panose="02000000000000000000" pitchFamily="2" charset="-78"/>
                  <a:cs typeface="Sakkal Majalla" panose="02000000000000000000" pitchFamily="2" charset="-78"/>
                </a:rPr>
                <a:t>آل عمران</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1925253" y="2667804"/>
              <a:ext cx="7011403" cy="1046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أَنِّیۤ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أَخۡلُقُ</a:t>
              </a:r>
              <a:r>
                <a:rPr lang="ar-SA" sz="2800" dirty="0">
                  <a:solidFill>
                    <a:schemeClr val="bg1"/>
                  </a:solidFill>
                  <a:latin typeface="Sakkal Majalla" panose="02000000000000000000" pitchFamily="2" charset="-78"/>
                  <a:cs typeface="Sakkal Majalla" panose="02000000000000000000" pitchFamily="2" charset="-78"/>
                </a:rPr>
                <a:t> لَكُم مِّنَ </a:t>
              </a:r>
              <a:r>
                <a:rPr lang="ar-SA" sz="2800" dirty="0" err="1">
                  <a:solidFill>
                    <a:schemeClr val="bg1"/>
                  </a:solidFill>
                  <a:latin typeface="Sakkal Majalla" panose="02000000000000000000" pitchFamily="2" charset="-78"/>
                  <a:cs typeface="Sakkal Majalla" panose="02000000000000000000" pitchFamily="2" charset="-78"/>
                </a:rPr>
                <a:t>ٱلطِّینِ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كَهَیۡـَٔةِ</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ٱلطَّیۡرِ</a:t>
              </a:r>
              <a:r>
                <a:rPr lang="ar-SA" sz="2800" dirty="0">
                  <a:solidFill>
                    <a:schemeClr val="bg1"/>
                  </a:solidFill>
                  <a:latin typeface="Sakkal Majalla" panose="02000000000000000000" pitchFamily="2" charset="-78"/>
                  <a:cs typeface="Sakkal Majalla" panose="02000000000000000000" pitchFamily="2" charset="-78"/>
                </a:rPr>
                <a:t> فَأَنفُخُ </a:t>
              </a:r>
              <a:r>
                <a:rPr lang="ar-SA" sz="2800" dirty="0" err="1">
                  <a:solidFill>
                    <a:schemeClr val="tx1"/>
                  </a:solidFill>
                  <a:latin typeface="Sakkal Majalla" panose="02000000000000000000" pitchFamily="2" charset="-78"/>
                  <a:cs typeface="Sakkal Majalla" panose="02000000000000000000" pitchFamily="2" charset="-78"/>
                </a:rPr>
                <a:t>فِیهِ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فَیَكُونُ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طَیۡرَۢا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بِإِذۡنِ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ٱللَّهِۖ</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936657" y="3191138"/>
              <a:ext cx="410813" cy="8694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161925" y="4060573"/>
            <a:ext cx="9316688" cy="1565031"/>
            <a:chOff x="25148" y="2879417"/>
            <a:chExt cx="9316688" cy="1565031"/>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1662589" y="3867512"/>
              <a:ext cx="423795"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25148" y="3982783"/>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المائدة</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086383" y="3390846"/>
              <a:ext cx="6844639" cy="95333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وَإِذۡ</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تَخۡلُقُ</a:t>
              </a:r>
              <a:r>
                <a:rPr lang="ar-SA" sz="2800" dirty="0">
                  <a:solidFill>
                    <a:schemeClr val="bg1"/>
                  </a:solidFill>
                  <a:latin typeface="Sakkal Majalla" panose="02000000000000000000" pitchFamily="2" charset="-78"/>
                  <a:cs typeface="Sakkal Majalla" panose="02000000000000000000" pitchFamily="2" charset="-78"/>
                </a:rPr>
                <a:t> مِنَ </a:t>
              </a:r>
              <a:r>
                <a:rPr lang="ar-SA" sz="2800" dirty="0" err="1">
                  <a:solidFill>
                    <a:schemeClr val="bg1"/>
                  </a:solidFill>
                  <a:latin typeface="Sakkal Majalla" panose="02000000000000000000" pitchFamily="2" charset="-78"/>
                  <a:cs typeface="Sakkal Majalla" panose="02000000000000000000" pitchFamily="2" charset="-78"/>
                </a:rPr>
                <a:t>ٱلطِّینِ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كَهَیۡـَٔةِ</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ٱلطَّیۡرِ</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بِإِذۡنِی</a:t>
              </a:r>
              <a:r>
                <a:rPr lang="ar-SA" sz="2800" dirty="0">
                  <a:solidFill>
                    <a:schemeClr val="bg1"/>
                  </a:solidFill>
                  <a:latin typeface="Sakkal Majalla" panose="02000000000000000000" pitchFamily="2" charset="-78"/>
                  <a:cs typeface="Sakkal Majalla" panose="02000000000000000000" pitchFamily="2" charset="-78"/>
                </a:rPr>
                <a:t> فَتَنفُخُ </a:t>
              </a:r>
              <a:r>
                <a:rPr lang="ar-SA" sz="2800" dirty="0" err="1">
                  <a:solidFill>
                    <a:schemeClr val="tx1"/>
                  </a:solidFill>
                  <a:latin typeface="Sakkal Majalla" panose="02000000000000000000" pitchFamily="2" charset="-78"/>
                  <a:cs typeface="Sakkal Majalla" panose="02000000000000000000" pitchFamily="2" charset="-78"/>
                </a:rPr>
                <a:t>فِیهَا</a:t>
              </a:r>
              <a:r>
                <a:rPr lang="ar-SA" sz="2800" dirty="0">
                  <a:solidFill>
                    <a:schemeClr val="bg1"/>
                  </a:solidFill>
                  <a:latin typeface="Sakkal Majalla" panose="02000000000000000000" pitchFamily="2" charset="-78"/>
                  <a:cs typeface="Sakkal Majalla" panose="02000000000000000000" pitchFamily="2" charset="-78"/>
                </a:rPr>
                <a:t> فَتَكُونُ </a:t>
              </a:r>
              <a:r>
                <a:rPr lang="ar-SA" sz="2800" dirty="0" err="1">
                  <a:solidFill>
                    <a:schemeClr val="bg1"/>
                  </a:solidFill>
                  <a:latin typeface="Sakkal Majalla" panose="02000000000000000000" pitchFamily="2" charset="-78"/>
                  <a:cs typeface="Sakkal Majalla" panose="02000000000000000000" pitchFamily="2" charset="-78"/>
                </a:rPr>
                <a:t>طَیۡرَۢا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بِإِذۡنِیۖ</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931022" y="2879417"/>
              <a:ext cx="410814" cy="98809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8343469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بالتذكير والتأنيث</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395895" y="3619500"/>
            <a:ext cx="1897748" cy="8821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bg1"/>
                </a:solidFill>
                <a:latin typeface="Sakkal Majalla" panose="02000000000000000000" pitchFamily="2" charset="-78"/>
                <a:cs typeface="Sakkal Majalla" panose="02000000000000000000" pitchFamily="2" charset="-78"/>
              </a:rPr>
              <a:t>إنه</a:t>
            </a:r>
            <a:endParaRPr lang="ar-SA" sz="2800" dirty="0">
              <a:solidFill>
                <a:schemeClr val="tx1"/>
              </a:solidFill>
              <a:latin typeface="Sakkal Majalla" panose="02000000000000000000" pitchFamily="2" charset="-78"/>
              <a:cs typeface="Sakkal Majalla" panose="02000000000000000000" pitchFamily="2" charset="-78"/>
            </a:endParaRPr>
          </a:p>
          <a:p>
            <a:pPr algn="ctr" rtl="1"/>
            <a:r>
              <a:rPr lang="ar-EG" sz="2800" dirty="0">
                <a:solidFill>
                  <a:schemeClr val="bg1"/>
                </a:solidFill>
                <a:latin typeface="Sakkal Majalla" panose="02000000000000000000" pitchFamily="2" charset="-78"/>
                <a:cs typeface="Sakkal Majalla" panose="02000000000000000000" pitchFamily="2" charset="-78"/>
              </a:rPr>
              <a:t>إنها</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566465" y="2667803"/>
            <a:ext cx="8829431" cy="1392770"/>
            <a:chOff x="759171" y="2667804"/>
            <a:chExt cx="8829431" cy="139277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316010" y="3191137"/>
              <a:ext cx="684065" cy="47619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759171" y="3467279"/>
              <a:ext cx="1556838" cy="400110"/>
            </a:xfrm>
            <a:prstGeom prst="rect">
              <a:avLst/>
            </a:prstGeom>
            <a:noFill/>
          </p:spPr>
          <p:txBody>
            <a:bodyPr wrap="square" rtlCol="0">
              <a:spAutoFit/>
            </a:bodyPr>
            <a:lstStyle/>
            <a:p>
              <a:pPr algn="r" rtl="1"/>
              <a:r>
                <a:rPr lang="ar-EG" sz="2000" dirty="0">
                  <a:latin typeface="Sakkal Majalla" panose="02000000000000000000" pitchFamily="2" charset="-78"/>
                  <a:cs typeface="Sakkal Majalla" panose="02000000000000000000" pitchFamily="2" charset="-78"/>
                </a:rPr>
                <a:t>المدثر 54</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3000074" y="2667804"/>
              <a:ext cx="5936582" cy="1046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كَلَّاۤ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إِنَّهُۥ</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تَذۡكِرَة</a:t>
              </a:r>
              <a:r>
                <a:rPr lang="ar-SA" sz="2800" dirty="0">
                  <a:solidFill>
                    <a:schemeClr val="bg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936657" y="3191138"/>
              <a:ext cx="651945" cy="8694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476682" y="4060573"/>
            <a:ext cx="8919213" cy="1695594"/>
            <a:chOff x="663755" y="2879417"/>
            <a:chExt cx="8919213" cy="1695594"/>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301196" y="3867513"/>
              <a:ext cx="693245" cy="47666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663755" y="4113346"/>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عبس 11</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994440" y="3390846"/>
              <a:ext cx="5936582" cy="95333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bg1"/>
                  </a:solidFill>
                  <a:latin typeface="Sakkal Majalla" panose="02000000000000000000" pitchFamily="2" charset="-78"/>
                  <a:cs typeface="Sakkal Majalla" panose="02000000000000000000" pitchFamily="2" charset="-78"/>
                </a:rPr>
                <a:t>كَلَّاۤ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إِنَّهَا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تَذۡكِرَة</a:t>
              </a:r>
              <a:r>
                <a:rPr lang="ar-SA" sz="2800" dirty="0">
                  <a:solidFill>
                    <a:schemeClr val="bg1"/>
                  </a:solidFill>
                  <a:latin typeface="Sakkal Majalla" panose="02000000000000000000" pitchFamily="2" charset="-78"/>
                  <a:cs typeface="Sakkal Majalla" panose="02000000000000000000" pitchFamily="2" charset="-78"/>
                </a:rPr>
                <a:t>ࣱ</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931022" y="2879417"/>
              <a:ext cx="651946" cy="98809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41606795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EG" dirty="0">
                <a:latin typeface="Sakkal Majalla" panose="02000000000000000000" pitchFamily="2" charset="-78"/>
                <a:cs typeface="Sakkal Majalla" panose="02000000000000000000" pitchFamily="2" charset="-78"/>
              </a:rPr>
              <a:t>الضبط بالتذكير والتأنيث</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395895" y="3619500"/>
            <a:ext cx="1897748" cy="882146"/>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EG" sz="2800" dirty="0">
                <a:solidFill>
                  <a:schemeClr val="bg1"/>
                </a:solidFill>
                <a:latin typeface="Sakkal Majalla" panose="02000000000000000000" pitchFamily="2" charset="-78"/>
                <a:cs typeface="Sakkal Majalla" panose="02000000000000000000" pitchFamily="2" charset="-78"/>
              </a:rPr>
              <a:t>ذلك</a:t>
            </a:r>
            <a:endParaRPr lang="ar-SA" sz="2800" dirty="0">
              <a:solidFill>
                <a:schemeClr val="tx1"/>
              </a:solidFill>
              <a:latin typeface="Sakkal Majalla" panose="02000000000000000000" pitchFamily="2" charset="-78"/>
              <a:cs typeface="Sakkal Majalla" panose="02000000000000000000" pitchFamily="2" charset="-78"/>
            </a:endParaRPr>
          </a:p>
          <a:p>
            <a:pPr algn="ctr" rtl="1"/>
            <a:r>
              <a:rPr lang="ar-EG" sz="2800" dirty="0">
                <a:solidFill>
                  <a:schemeClr val="bg1"/>
                </a:solidFill>
                <a:latin typeface="Sakkal Majalla" panose="02000000000000000000" pitchFamily="2" charset="-78"/>
                <a:cs typeface="Sakkal Majalla" panose="02000000000000000000" pitchFamily="2" charset="-78"/>
              </a:rPr>
              <a:t>تلك</a:t>
            </a:r>
            <a:endParaRPr lang="en-US" sz="2800" dirty="0">
              <a:solidFill>
                <a:schemeClr val="tx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566465" y="2667803"/>
            <a:ext cx="8829431" cy="1392770"/>
            <a:chOff x="759171" y="2667804"/>
            <a:chExt cx="8829431" cy="1392770"/>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316010" y="3191137"/>
              <a:ext cx="684065" cy="47619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759171" y="3467279"/>
              <a:ext cx="1556838" cy="400110"/>
            </a:xfrm>
            <a:prstGeom prst="rect">
              <a:avLst/>
            </a:prstGeom>
            <a:noFill/>
          </p:spPr>
          <p:txBody>
            <a:bodyPr wrap="square" rtlCol="0">
              <a:spAutoFit/>
            </a:bodyPr>
            <a:lstStyle/>
            <a:p>
              <a:pPr algn="r" rtl="1"/>
              <a:r>
                <a:rPr lang="ar-EG" sz="2000" dirty="0">
                  <a:latin typeface="Sakkal Majalla" panose="02000000000000000000" pitchFamily="2" charset="-78"/>
                  <a:cs typeface="Sakkal Majalla" panose="02000000000000000000" pitchFamily="2" charset="-78"/>
                </a:rPr>
                <a:t>آل عمران 44</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3000074" y="2667804"/>
              <a:ext cx="5936582" cy="1046668"/>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a:solidFill>
                    <a:schemeClr val="tx1"/>
                  </a:solidFill>
                  <a:latin typeface="Sakkal Majalla" panose="02000000000000000000" pitchFamily="2" charset="-78"/>
                  <a:cs typeface="Sakkal Majalla" panose="02000000000000000000" pitchFamily="2" charset="-78"/>
                </a:rPr>
                <a:t>ذَ</a:t>
              </a:r>
              <a:r>
                <a:rPr lang="ar-SA" sz="2800" dirty="0">
                  <a:solidFill>
                    <a:schemeClr val="bg1"/>
                  </a:solidFill>
                  <a:latin typeface="Sakkal Majalla" panose="02000000000000000000" pitchFamily="2" charset="-78"/>
                  <a:cs typeface="Sakkal Majalla" panose="02000000000000000000" pitchFamily="2" charset="-78"/>
                </a:rPr>
                <a:t> ⁠</a:t>
              </a:r>
              <a:r>
                <a:rPr lang="ar-SA" sz="2800" dirty="0">
                  <a:solidFill>
                    <a:schemeClr val="tx1"/>
                  </a:solidFill>
                  <a:latin typeface="Sakkal Majalla" panose="02000000000000000000" pitchFamily="2" charset="-78"/>
                  <a:cs typeface="Sakkal Majalla" panose="02000000000000000000" pitchFamily="2" charset="-78"/>
                </a:rPr>
                <a:t>لِكَ</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أَنۢبَاۤءِ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ٱلۡغَیۡبِ</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نُوحِیهِ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إِلَیۡكَۚ</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936657" y="3191138"/>
              <a:ext cx="651945" cy="86943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476682" y="4060573"/>
            <a:ext cx="8919213" cy="1695594"/>
            <a:chOff x="663755" y="2879417"/>
            <a:chExt cx="8919213" cy="1695594"/>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301196" y="3867513"/>
              <a:ext cx="693245" cy="47666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663755" y="4113346"/>
              <a:ext cx="1637440" cy="461665"/>
            </a:xfrm>
            <a:prstGeom prst="rect">
              <a:avLst/>
            </a:prstGeom>
            <a:noFill/>
          </p:spPr>
          <p:txBody>
            <a:bodyPr wrap="square" rtlCol="0">
              <a:spAutoFit/>
            </a:bodyPr>
            <a:lstStyle/>
            <a:p>
              <a:pPr algn="r" rtl="1"/>
              <a:r>
                <a:rPr lang="ar-EG" sz="2400" dirty="0">
                  <a:latin typeface="Sakkal Majalla" panose="02000000000000000000" pitchFamily="2" charset="-78"/>
                  <a:cs typeface="Sakkal Majalla" panose="02000000000000000000" pitchFamily="2" charset="-78"/>
                </a:rPr>
                <a:t>هود 49</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994440" y="3390846"/>
              <a:ext cx="5936582" cy="95333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تِلۡكَ</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مِنۡ</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أَنۢبَاۤءِ</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ٱلۡغَیۡبِ</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نُوحِیهَاۤ</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إِلَیۡكَۖ</a:t>
              </a:r>
              <a:r>
                <a:rPr lang="ar-SA" sz="2800" dirty="0">
                  <a:solidFill>
                    <a:schemeClr val="bg1"/>
                  </a:solidFill>
                  <a:latin typeface="Sakkal Majalla" panose="02000000000000000000" pitchFamily="2" charset="-78"/>
                  <a:cs typeface="Sakkal Majalla" panose="02000000000000000000" pitchFamily="2" charset="-78"/>
                </a:rPr>
                <a:t> </a:t>
              </a:r>
              <a:endParaRPr lang="en-US" sz="2800" dirty="0">
                <a:solidFill>
                  <a:schemeClr val="tx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931022" y="2879417"/>
              <a:ext cx="651946" cy="988096"/>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1628844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r>
              <a:rPr lang="ar-SA" dirty="0">
                <a:latin typeface="Sakkal Majalla" panose="02000000000000000000" pitchFamily="2" charset="-78"/>
                <a:cs typeface="Sakkal Majalla" panose="02000000000000000000" pitchFamily="2" charset="-78"/>
              </a:rPr>
              <a:t>ربط الكلمة المتشابهة مع اسم السورة بالحركات</a:t>
            </a: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8954247" y="2879291"/>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ويت</a:t>
            </a:r>
            <a:r>
              <a:rPr lang="ar-SA" sz="2800" dirty="0">
                <a:solidFill>
                  <a:schemeClr val="tx1"/>
                </a:solidFill>
                <a:latin typeface="Sakkal Majalla" panose="02000000000000000000" pitchFamily="2" charset="-78"/>
                <a:cs typeface="Sakkal Majalla" panose="02000000000000000000" pitchFamily="2" charset="-78"/>
              </a:rPr>
              <a:t>مُّ</a:t>
            </a:r>
            <a:r>
              <a:rPr lang="ar-SA" sz="2800" dirty="0">
                <a:latin typeface="Sakkal Majalla" panose="02000000000000000000" pitchFamily="2" charset="-78"/>
                <a:cs typeface="Sakkal Majalla" panose="02000000000000000000" pitchFamily="2" charset="-78"/>
              </a:rPr>
              <a:t> نعمته</a:t>
            </a:r>
          </a:p>
          <a:p>
            <a:pPr algn="ctr" rtl="1"/>
            <a:r>
              <a:rPr lang="ar-SA" sz="2800" dirty="0">
                <a:solidFill>
                  <a:schemeClr val="tx1"/>
                </a:solidFill>
                <a:latin typeface="Sakkal Majalla" panose="02000000000000000000" pitchFamily="2" charset="-78"/>
                <a:cs typeface="Sakkal Majalla" panose="02000000000000000000" pitchFamily="2" charset="-78"/>
              </a:rPr>
              <a:t>يُ</a:t>
            </a:r>
            <a:r>
              <a:rPr lang="ar-SA" sz="2800" dirty="0">
                <a:latin typeface="Sakkal Majalla" panose="02000000000000000000" pitchFamily="2" charset="-78"/>
                <a:cs typeface="Sakkal Majalla" panose="02000000000000000000" pitchFamily="2" charset="-78"/>
              </a:rPr>
              <a:t>و</a:t>
            </a:r>
            <a:r>
              <a:rPr lang="ar-SA" sz="2800" dirty="0">
                <a:solidFill>
                  <a:schemeClr val="tx1"/>
                </a:solidFill>
                <a:latin typeface="Sakkal Majalla" panose="02000000000000000000" pitchFamily="2" charset="-78"/>
                <a:cs typeface="Sakkal Majalla" panose="02000000000000000000" pitchFamily="2" charset="-78"/>
              </a:rPr>
              <a:t>سُ</a:t>
            </a:r>
            <a:r>
              <a:rPr lang="ar-SA" sz="2800" dirty="0">
                <a:latin typeface="Sakkal Majalla" panose="02000000000000000000" pitchFamily="2" charset="-78"/>
                <a:cs typeface="Sakkal Majalla" panose="02000000000000000000" pitchFamily="2" charset="-78"/>
              </a:rPr>
              <a:t>ف</a:t>
            </a:r>
            <a:endParaRPr lang="en-US" sz="2800" dirty="0">
              <a:latin typeface="Sakkal Majalla" panose="02000000000000000000" pitchFamily="2" charset="-78"/>
              <a:cs typeface="Sakkal Majalla" panose="02000000000000000000" pitchFamily="2" charset="-78"/>
            </a:endParaRPr>
          </a:p>
        </p:txBody>
      </p:sp>
      <p:grpSp>
        <p:nvGrpSpPr>
          <p:cNvPr id="62" name="Group 61">
            <a:extLst>
              <a:ext uri="{FF2B5EF4-FFF2-40B4-BE49-F238E27FC236}">
                <a16:creationId xmlns:a16="http://schemas.microsoft.com/office/drawing/2014/main" id="{86C65D41-C410-4E44-9B60-CC0453D02C76}"/>
              </a:ext>
            </a:extLst>
          </p:cNvPr>
          <p:cNvGrpSpPr/>
          <p:nvPr/>
        </p:nvGrpSpPr>
        <p:grpSpPr>
          <a:xfrm>
            <a:off x="681349" y="2586479"/>
            <a:ext cx="8272898" cy="874080"/>
            <a:chOff x="681349" y="2586479"/>
            <a:chExt cx="8272898" cy="874080"/>
          </a:xfrm>
        </p:grpSpPr>
        <p:sp>
          <p:nvSpPr>
            <p:cNvPr id="5" name="Rectangle: Rounded Corners 4">
              <a:extLst>
                <a:ext uri="{FF2B5EF4-FFF2-40B4-BE49-F238E27FC236}">
                  <a16:creationId xmlns:a16="http://schemas.microsoft.com/office/drawing/2014/main" id="{EB0ED70F-807C-4955-ABB6-3BC513A373FD}"/>
                </a:ext>
              </a:extLst>
            </p:cNvPr>
            <p:cNvSpPr/>
            <p:nvPr/>
          </p:nvSpPr>
          <p:spPr>
            <a:xfrm>
              <a:off x="2711063" y="2586479"/>
              <a:ext cx="5580732"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وَیُعَلِّمُكَ</a:t>
              </a:r>
              <a:r>
                <a:rPr lang="ar-SA" sz="2800" dirty="0">
                  <a:latin typeface="Sakkal Majalla" panose="02000000000000000000" pitchFamily="2" charset="-78"/>
                  <a:cs typeface="Sakkal Majalla" panose="02000000000000000000" pitchFamily="2" charset="-78"/>
                </a:rPr>
                <a:t> مِن </a:t>
              </a:r>
              <a:r>
                <a:rPr lang="ar-SA" sz="2800" dirty="0" err="1">
                  <a:latin typeface="Sakkal Majalla" panose="02000000000000000000" pitchFamily="2" charset="-78"/>
                  <a:cs typeface="Sakkal Majalla" panose="02000000000000000000" pitchFamily="2" charset="-78"/>
                </a:rPr>
                <a:t>تَأۡوِیلِ</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ٱلۡأَحَادِیثِ</a:t>
              </a:r>
              <a:r>
                <a:rPr lang="ar-SA" sz="2800" dirty="0">
                  <a:latin typeface="Sakkal Majalla" panose="02000000000000000000" pitchFamily="2" charset="-78"/>
                  <a:cs typeface="Sakkal Majalla" panose="02000000000000000000" pitchFamily="2" charset="-78"/>
                </a:rPr>
                <a:t> </a:t>
              </a:r>
              <a:r>
                <a:rPr lang="ar-SA" sz="2800" dirty="0" err="1">
                  <a:solidFill>
                    <a:schemeClr val="tx1"/>
                  </a:solidFill>
                  <a:latin typeface="Sakkal Majalla" panose="02000000000000000000" pitchFamily="2" charset="-78"/>
                  <a:cs typeface="Sakkal Majalla" panose="02000000000000000000" pitchFamily="2" charset="-78"/>
                </a:rPr>
                <a:t>وَیُتِمُّ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نِعۡمَتَهُۥ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عَلَیۡكَ</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238187" y="2905421"/>
              <a:ext cx="472876" cy="324306"/>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681349" y="2998894"/>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يوسف 6</a:t>
              </a:r>
              <a:endParaRPr lang="en-US" dirty="0">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91795" y="2905422"/>
              <a:ext cx="662452" cy="391445"/>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
        <p:nvSpPr>
          <p:cNvPr id="50" name="Rectangle: Rounded Corners 49">
            <a:extLst>
              <a:ext uri="{FF2B5EF4-FFF2-40B4-BE49-F238E27FC236}">
                <a16:creationId xmlns:a16="http://schemas.microsoft.com/office/drawing/2014/main" id="{5676F6EF-2816-4101-99DC-FE57C2E89121}"/>
              </a:ext>
            </a:extLst>
          </p:cNvPr>
          <p:cNvSpPr/>
          <p:nvPr/>
        </p:nvSpPr>
        <p:spPr>
          <a:xfrm>
            <a:off x="8954247" y="4574410"/>
            <a:ext cx="1853556" cy="835149"/>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ويت</a:t>
            </a:r>
            <a:r>
              <a:rPr lang="ar-SA" sz="2800" dirty="0">
                <a:solidFill>
                  <a:schemeClr val="tx1"/>
                </a:solidFill>
                <a:latin typeface="Sakkal Majalla" panose="02000000000000000000" pitchFamily="2" charset="-78"/>
                <a:cs typeface="Sakkal Majalla" panose="02000000000000000000" pitchFamily="2" charset="-78"/>
              </a:rPr>
              <a:t>مَّ </a:t>
            </a:r>
            <a:r>
              <a:rPr lang="ar-SA" sz="2800" dirty="0">
                <a:latin typeface="Sakkal Majalla" panose="02000000000000000000" pitchFamily="2" charset="-78"/>
                <a:cs typeface="Sakkal Majalla" panose="02000000000000000000" pitchFamily="2" charset="-78"/>
              </a:rPr>
              <a:t>نعمته</a:t>
            </a:r>
          </a:p>
          <a:p>
            <a:pPr algn="ctr" rtl="1"/>
            <a:r>
              <a:rPr lang="ar-SA" sz="2800" dirty="0">
                <a:latin typeface="Sakkal Majalla" panose="02000000000000000000" pitchFamily="2" charset="-78"/>
                <a:cs typeface="Sakkal Majalla" panose="02000000000000000000" pitchFamily="2" charset="-78"/>
              </a:rPr>
              <a:t>ال</a:t>
            </a:r>
            <a:r>
              <a:rPr lang="ar-SA" sz="2800" dirty="0">
                <a:solidFill>
                  <a:schemeClr val="tx1"/>
                </a:solidFill>
                <a:latin typeface="Sakkal Majalla" panose="02000000000000000000" pitchFamily="2" charset="-78"/>
                <a:cs typeface="Sakkal Majalla" panose="02000000000000000000" pitchFamily="2" charset="-78"/>
              </a:rPr>
              <a:t>ف</a:t>
            </a:r>
            <a:r>
              <a:rPr lang="ar-SA" sz="2800" dirty="0">
                <a:latin typeface="Sakkal Majalla" panose="02000000000000000000" pitchFamily="2" charset="-78"/>
                <a:cs typeface="Sakkal Majalla" panose="02000000000000000000" pitchFamily="2" charset="-78"/>
              </a:rPr>
              <a:t>َتْح</a:t>
            </a:r>
            <a:endParaRPr lang="en-US" sz="2800" dirty="0">
              <a:latin typeface="Sakkal Majalla" panose="02000000000000000000" pitchFamily="2" charset="-78"/>
              <a:cs typeface="Sakkal Majalla" panose="02000000000000000000" pitchFamily="2" charset="-78"/>
            </a:endParaRPr>
          </a:p>
        </p:txBody>
      </p:sp>
      <p:grpSp>
        <p:nvGrpSpPr>
          <p:cNvPr id="63" name="Group 62">
            <a:extLst>
              <a:ext uri="{FF2B5EF4-FFF2-40B4-BE49-F238E27FC236}">
                <a16:creationId xmlns:a16="http://schemas.microsoft.com/office/drawing/2014/main" id="{01FEDDBE-2A7F-40F4-BF10-FAF1A684ECF0}"/>
              </a:ext>
            </a:extLst>
          </p:cNvPr>
          <p:cNvGrpSpPr/>
          <p:nvPr/>
        </p:nvGrpSpPr>
        <p:grpSpPr>
          <a:xfrm>
            <a:off x="0" y="4307733"/>
            <a:ext cx="8954247" cy="893039"/>
            <a:chOff x="0" y="4307733"/>
            <a:chExt cx="8954247" cy="893039"/>
          </a:xfrm>
        </p:grpSpPr>
        <p:sp>
          <p:nvSpPr>
            <p:cNvPr id="46" name="Rectangle: Rounded Corners 45">
              <a:extLst>
                <a:ext uri="{FF2B5EF4-FFF2-40B4-BE49-F238E27FC236}">
                  <a16:creationId xmlns:a16="http://schemas.microsoft.com/office/drawing/2014/main" id="{C04F3789-9F8B-433A-BD9A-164ECDF5140A}"/>
                </a:ext>
              </a:extLst>
            </p:cNvPr>
            <p:cNvSpPr/>
            <p:nvPr/>
          </p:nvSpPr>
          <p:spPr>
            <a:xfrm>
              <a:off x="2238186" y="4307733"/>
              <a:ext cx="6053609" cy="637884"/>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latin typeface="Sakkal Majalla" panose="02000000000000000000" pitchFamily="2" charset="-78"/>
                  <a:cs typeface="Sakkal Majalla" panose="02000000000000000000" pitchFamily="2" charset="-78"/>
                </a:rPr>
                <a:t>لِّیَغۡفِرَ</a:t>
              </a:r>
              <a:r>
                <a:rPr lang="ar-SA" sz="2800" dirty="0">
                  <a:latin typeface="Sakkal Majalla" panose="02000000000000000000" pitchFamily="2" charset="-78"/>
                  <a:cs typeface="Sakkal Majalla" panose="02000000000000000000" pitchFamily="2" charset="-78"/>
                </a:rPr>
                <a:t> لَكَ </a:t>
              </a:r>
              <a:r>
                <a:rPr lang="ar-SA" sz="2800" dirty="0" err="1">
                  <a:latin typeface="Sakkal Majalla" panose="02000000000000000000" pitchFamily="2" charset="-78"/>
                  <a:cs typeface="Sakkal Majalla" panose="02000000000000000000" pitchFamily="2" charset="-78"/>
                </a:rPr>
                <a:t>ٱللَّهُ</a:t>
              </a:r>
              <a:r>
                <a:rPr lang="ar-SA" sz="2800" dirty="0">
                  <a:latin typeface="Sakkal Majalla" panose="02000000000000000000" pitchFamily="2" charset="-78"/>
                  <a:cs typeface="Sakkal Majalla" panose="02000000000000000000" pitchFamily="2" charset="-78"/>
                </a:rPr>
                <a:t> مَا تَقَدَّمَ مِن </a:t>
              </a:r>
              <a:r>
                <a:rPr lang="ar-SA" sz="2800" dirty="0" err="1">
                  <a:latin typeface="Sakkal Majalla" panose="02000000000000000000" pitchFamily="2" charset="-78"/>
                  <a:cs typeface="Sakkal Majalla" panose="02000000000000000000" pitchFamily="2" charset="-78"/>
                </a:rPr>
                <a:t>ذَنۢبِكَ</a:t>
              </a:r>
              <a:r>
                <a:rPr lang="ar-SA" sz="2800" dirty="0">
                  <a:latin typeface="Sakkal Majalla" panose="02000000000000000000" pitchFamily="2" charset="-78"/>
                  <a:cs typeface="Sakkal Majalla" panose="02000000000000000000" pitchFamily="2" charset="-78"/>
                </a:rPr>
                <a:t> وَمَا تَأَخَّرَ </a:t>
              </a:r>
              <a:r>
                <a:rPr lang="ar-SA" sz="2800" dirty="0" err="1">
                  <a:solidFill>
                    <a:schemeClr val="tx1"/>
                  </a:solidFill>
                  <a:latin typeface="Sakkal Majalla" panose="02000000000000000000" pitchFamily="2" charset="-78"/>
                  <a:cs typeface="Sakkal Majalla" panose="02000000000000000000" pitchFamily="2" charset="-78"/>
                </a:rPr>
                <a:t>وَیُتِمَّ</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نِعۡمَتَهُۥ</a:t>
              </a:r>
              <a:r>
                <a:rPr lang="ar-SA" sz="2800" dirty="0">
                  <a:latin typeface="Sakkal Majalla" panose="02000000000000000000" pitchFamily="2" charset="-78"/>
                  <a:cs typeface="Sakkal Majalla" panose="02000000000000000000" pitchFamily="2" charset="-78"/>
                </a:rPr>
                <a:t> </a:t>
              </a:r>
              <a:r>
                <a:rPr lang="ar-SA" sz="2800" dirty="0" err="1">
                  <a:latin typeface="Sakkal Majalla" panose="02000000000000000000" pitchFamily="2" charset="-78"/>
                  <a:cs typeface="Sakkal Majalla" panose="02000000000000000000" pitchFamily="2" charset="-78"/>
                </a:rPr>
                <a:t>عَلَیۡكَ</a:t>
              </a:r>
              <a:endParaRPr lang="en-US" sz="2800" u="sng" dirty="0">
                <a:solidFill>
                  <a:schemeClr val="tx1"/>
                </a:solidFill>
                <a:latin typeface="Sakkal Majalla" panose="02000000000000000000" pitchFamily="2" charset="-78"/>
                <a:cs typeface="Sakkal Majalla" panose="02000000000000000000" pitchFamily="2" charset="-78"/>
              </a:endParaRPr>
            </a:p>
          </p:txBody>
        </p:sp>
        <p:cxnSp>
          <p:nvCxnSpPr>
            <p:cNvPr id="48" name="Connector: Elbow 47">
              <a:extLst>
                <a:ext uri="{FF2B5EF4-FFF2-40B4-BE49-F238E27FC236}">
                  <a16:creationId xmlns:a16="http://schemas.microsoft.com/office/drawing/2014/main" id="{E2AB462B-93A4-4343-825D-7F41C57B34D6}"/>
                </a:ext>
              </a:extLst>
            </p:cNvPr>
            <p:cNvCxnSpPr>
              <a:cxnSpLocks/>
              <a:stCxn id="46" idx="1"/>
              <a:endCxn id="49" idx="3"/>
            </p:cNvCxnSpPr>
            <p:nvPr/>
          </p:nvCxnSpPr>
          <p:spPr>
            <a:xfrm rot="10800000" flipV="1">
              <a:off x="1556838" y="4626674"/>
              <a:ext cx="681348" cy="343265"/>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49" name="TextBox 48">
              <a:extLst>
                <a:ext uri="{FF2B5EF4-FFF2-40B4-BE49-F238E27FC236}">
                  <a16:creationId xmlns:a16="http://schemas.microsoft.com/office/drawing/2014/main" id="{CC7B09FB-84A9-4C6C-BE88-D0AF3BEE17D6}"/>
                </a:ext>
              </a:extLst>
            </p:cNvPr>
            <p:cNvSpPr txBox="1"/>
            <p:nvPr/>
          </p:nvSpPr>
          <p:spPr>
            <a:xfrm>
              <a:off x="0" y="4739107"/>
              <a:ext cx="1556838"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الفتح 2</a:t>
              </a:r>
              <a:endParaRPr lang="en-US" dirty="0">
                <a:latin typeface="Sakkal Majalla" panose="02000000000000000000" pitchFamily="2" charset="-78"/>
                <a:cs typeface="Sakkal Majalla" panose="02000000000000000000" pitchFamily="2" charset="-78"/>
              </a:endParaRPr>
            </a:p>
          </p:txBody>
        </p:sp>
        <p:cxnSp>
          <p:nvCxnSpPr>
            <p:cNvPr id="51" name="Connector: Curved 50">
              <a:extLst>
                <a:ext uri="{FF2B5EF4-FFF2-40B4-BE49-F238E27FC236}">
                  <a16:creationId xmlns:a16="http://schemas.microsoft.com/office/drawing/2014/main" id="{2CA68C5E-90AC-41B8-822F-92F03289295A}"/>
                </a:ext>
              </a:extLst>
            </p:cNvPr>
            <p:cNvCxnSpPr>
              <a:cxnSpLocks/>
              <a:stCxn id="50" idx="1"/>
              <a:endCxn id="46" idx="3"/>
            </p:cNvCxnSpPr>
            <p:nvPr/>
          </p:nvCxnSpPr>
          <p:spPr>
            <a:xfrm rot="10800000">
              <a:off x="8291795" y="4626675"/>
              <a:ext cx="662452" cy="365310"/>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64" name="Group 63">
            <a:extLst>
              <a:ext uri="{FF2B5EF4-FFF2-40B4-BE49-F238E27FC236}">
                <a16:creationId xmlns:a16="http://schemas.microsoft.com/office/drawing/2014/main" id="{5FEF037C-6891-40DC-AC61-02EEBCF35AEF}"/>
              </a:ext>
            </a:extLst>
          </p:cNvPr>
          <p:cNvGrpSpPr/>
          <p:nvPr/>
        </p:nvGrpSpPr>
        <p:grpSpPr>
          <a:xfrm>
            <a:off x="2238186" y="3296865"/>
            <a:ext cx="6716061" cy="2431636"/>
            <a:chOff x="2238186" y="3296865"/>
            <a:chExt cx="6716061" cy="2431636"/>
          </a:xfrm>
        </p:grpSpPr>
        <p:grpSp>
          <p:nvGrpSpPr>
            <p:cNvPr id="25" name="Group 24">
              <a:extLst>
                <a:ext uri="{FF2B5EF4-FFF2-40B4-BE49-F238E27FC236}">
                  <a16:creationId xmlns:a16="http://schemas.microsoft.com/office/drawing/2014/main" id="{61CF92FE-A1E6-428C-9909-C38E5954FF4C}"/>
                </a:ext>
              </a:extLst>
            </p:cNvPr>
            <p:cNvGrpSpPr/>
            <p:nvPr/>
          </p:nvGrpSpPr>
          <p:grpSpPr>
            <a:xfrm>
              <a:off x="2711063" y="3296865"/>
              <a:ext cx="6243184" cy="710382"/>
              <a:chOff x="2602072" y="4078091"/>
              <a:chExt cx="6243184" cy="710382"/>
            </a:xfrm>
          </p:grpSpPr>
          <p:cxnSp>
            <p:nvCxnSpPr>
              <p:cNvPr id="28" name="Connector: Curved 27">
                <a:extLst>
                  <a:ext uri="{FF2B5EF4-FFF2-40B4-BE49-F238E27FC236}">
                    <a16:creationId xmlns:a16="http://schemas.microsoft.com/office/drawing/2014/main" id="{3BA39C73-828E-45B0-953D-8A6E30908C48}"/>
                  </a:ext>
                </a:extLst>
              </p:cNvPr>
              <p:cNvCxnSpPr>
                <a:cxnSpLocks/>
                <a:stCxn id="4" idx="1"/>
                <a:endCxn id="23" idx="3"/>
              </p:cNvCxnSpPr>
              <p:nvPr/>
            </p:nvCxnSpPr>
            <p:spPr>
              <a:xfrm rot="10800000" flipV="1">
                <a:off x="8182804" y="4078091"/>
                <a:ext cx="662452" cy="391439"/>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23" name="Rectangle: Rounded Corners 22">
                <a:extLst>
                  <a:ext uri="{FF2B5EF4-FFF2-40B4-BE49-F238E27FC236}">
                    <a16:creationId xmlns:a16="http://schemas.microsoft.com/office/drawing/2014/main" id="{D7C26048-174A-4DA5-B21A-37ED56C2D889}"/>
                  </a:ext>
                </a:extLst>
              </p:cNvPr>
              <p:cNvSpPr/>
              <p:nvPr/>
            </p:nvSpPr>
            <p:spPr>
              <a:xfrm>
                <a:off x="2602072" y="4150589"/>
                <a:ext cx="5580732"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ضمة الميم وضمة الياء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nvGrpSpPr>
            <p:cNvPr id="43" name="Group 42">
              <a:extLst>
                <a:ext uri="{FF2B5EF4-FFF2-40B4-BE49-F238E27FC236}">
                  <a16:creationId xmlns:a16="http://schemas.microsoft.com/office/drawing/2014/main" id="{44D21B75-DA5C-49A4-8BF9-91B69F418C1E}"/>
                </a:ext>
              </a:extLst>
            </p:cNvPr>
            <p:cNvGrpSpPr/>
            <p:nvPr/>
          </p:nvGrpSpPr>
          <p:grpSpPr>
            <a:xfrm>
              <a:off x="2238186" y="4991985"/>
              <a:ext cx="6716061" cy="736516"/>
              <a:chOff x="2129195" y="4051957"/>
              <a:chExt cx="6716061" cy="736516"/>
            </a:xfrm>
          </p:grpSpPr>
          <p:cxnSp>
            <p:nvCxnSpPr>
              <p:cNvPr id="44" name="Connector: Curved 43">
                <a:extLst>
                  <a:ext uri="{FF2B5EF4-FFF2-40B4-BE49-F238E27FC236}">
                    <a16:creationId xmlns:a16="http://schemas.microsoft.com/office/drawing/2014/main" id="{3C99FC30-E404-4B72-9384-4894635C749D}"/>
                  </a:ext>
                </a:extLst>
              </p:cNvPr>
              <p:cNvCxnSpPr>
                <a:cxnSpLocks/>
                <a:stCxn id="50" idx="1"/>
                <a:endCxn id="45" idx="3"/>
              </p:cNvCxnSpPr>
              <p:nvPr/>
            </p:nvCxnSpPr>
            <p:spPr>
              <a:xfrm rot="10800000" flipV="1">
                <a:off x="8182804" y="4051957"/>
                <a:ext cx="662452" cy="41757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sp>
            <p:nvSpPr>
              <p:cNvPr id="45" name="Rectangle: Rounded Corners 44">
                <a:extLst>
                  <a:ext uri="{FF2B5EF4-FFF2-40B4-BE49-F238E27FC236}">
                    <a16:creationId xmlns:a16="http://schemas.microsoft.com/office/drawing/2014/main" id="{0B215E8A-A2AF-493E-989B-9D321DFD1C47}"/>
                  </a:ext>
                </a:extLst>
              </p:cNvPr>
              <p:cNvSpPr/>
              <p:nvPr/>
            </p:nvSpPr>
            <p:spPr>
              <a:xfrm>
                <a:off x="2129195" y="4150589"/>
                <a:ext cx="6053609" cy="637884"/>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1"/>
                <a:r>
                  <a:rPr lang="ar-SA" sz="2800" dirty="0">
                    <a:latin typeface="Sakkal Majalla" panose="02000000000000000000" pitchFamily="2" charset="-78"/>
                    <a:cs typeface="Sakkal Majalla" panose="02000000000000000000" pitchFamily="2" charset="-78"/>
                  </a:rPr>
                  <a:t>الربط بين فتحة الميم و فتحة الفاء في اسم السورة</a:t>
                </a:r>
                <a:endParaRPr lang="en-US" sz="2800" dirty="0">
                  <a:solidFill>
                    <a:schemeClr val="tx1"/>
                  </a:solidFill>
                  <a:latin typeface="Sakkal Majalla" panose="02000000000000000000" pitchFamily="2" charset="-78"/>
                  <a:cs typeface="Sakkal Majalla" panose="02000000000000000000" pitchFamily="2" charset="-78"/>
                </a:endParaRPr>
              </a:p>
            </p:txBody>
          </p:sp>
        </p:grpSp>
      </p:grpSp>
    </p:spTree>
    <p:extLst>
      <p:ext uri="{BB962C8B-B14F-4D97-AF65-F5344CB8AC3E}">
        <p14:creationId xmlns:p14="http://schemas.microsoft.com/office/powerpoint/2010/main" val="3813854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63"/>
                                        </p:tgtEl>
                                        <p:attrNameLst>
                                          <p:attrName>style.visibility</p:attrName>
                                        </p:attrNameLst>
                                      </p:cBhvr>
                                      <p:to>
                                        <p:strVal val="visible"/>
                                      </p:to>
                                    </p:set>
                                    <p:anim calcmode="lin" valueType="num">
                                      <p:cBhvr additive="base">
                                        <p:cTn id="19" dur="500" fill="hold"/>
                                        <p:tgtEl>
                                          <p:spTgt spid="63"/>
                                        </p:tgtEl>
                                        <p:attrNameLst>
                                          <p:attrName>ppt_x</p:attrName>
                                        </p:attrNameLst>
                                      </p:cBhvr>
                                      <p:tavLst>
                                        <p:tav tm="0">
                                          <p:val>
                                            <p:strVal val="0-#ppt_w/2"/>
                                          </p:val>
                                        </p:tav>
                                        <p:tav tm="100000">
                                          <p:val>
                                            <p:strVal val="#ppt_x"/>
                                          </p:val>
                                        </p:tav>
                                      </p:tavLst>
                                    </p:anim>
                                    <p:anim calcmode="lin" valueType="num">
                                      <p:cBhvr additive="base">
                                        <p:cTn id="20" dur="500" fill="hold"/>
                                        <p:tgtEl>
                                          <p:spTgt spid="63"/>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 calcmode="lin" valueType="num">
                                      <p:cBhvr additive="base">
                                        <p:cTn id="23" dur="500" fill="hold"/>
                                        <p:tgtEl>
                                          <p:spTgt spid="62"/>
                                        </p:tgtEl>
                                        <p:attrNameLst>
                                          <p:attrName>ppt_x</p:attrName>
                                        </p:attrNameLst>
                                      </p:cBhvr>
                                      <p:tavLst>
                                        <p:tav tm="0">
                                          <p:val>
                                            <p:strVal val="0-#ppt_w/2"/>
                                          </p:val>
                                        </p:tav>
                                        <p:tav tm="100000">
                                          <p:val>
                                            <p:strVal val="#ppt_x"/>
                                          </p:val>
                                        </p:tav>
                                      </p:tavLst>
                                    </p:anim>
                                    <p:anim calcmode="lin" valueType="num">
                                      <p:cBhvr additive="base">
                                        <p:cTn id="24"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64"/>
                                        </p:tgtEl>
                                        <p:attrNameLst>
                                          <p:attrName>style.visibility</p:attrName>
                                        </p:attrNameLst>
                                      </p:cBhvr>
                                      <p:to>
                                        <p:strVal val="visible"/>
                                      </p:to>
                                    </p:set>
                                    <p:animEffect transition="in" filter="circle(in)">
                                      <p:cBhvr>
                                        <p:cTn id="29" dur="2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5736" y="0"/>
            <a:ext cx="12229962" cy="6856214"/>
            <a:chOff x="-15736" y="0"/>
            <a:chExt cx="12229962" cy="6856214"/>
          </a:xfrm>
        </p:grpSpPr>
        <p:pic>
          <p:nvPicPr>
            <p:cNvPr id="11" name="Picture 10">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Rectangle 11">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3" name="Picture 12">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 name="Picture 13">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6" name="Straight Connector 15">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8" name="Rectangle 17">
            <a:extLst>
              <a:ext uri="{FF2B5EF4-FFF2-40B4-BE49-F238E27FC236}">
                <a16:creationId xmlns:a16="http://schemas.microsoft.com/office/drawing/2014/main" id="{B7328C2D-38F0-4C80-9EA5-A1AD0D6B20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5"/>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20" name="Group 19">
            <a:extLst>
              <a:ext uri="{FF2B5EF4-FFF2-40B4-BE49-F238E27FC236}">
                <a16:creationId xmlns:a16="http://schemas.microsoft.com/office/drawing/2014/main" id="{BD17E249-48D0-476B-A642-A5D58DD39A2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21" name="Picture 20">
              <a:extLst>
                <a:ext uri="{FF2B5EF4-FFF2-40B4-BE49-F238E27FC236}">
                  <a16:creationId xmlns:a16="http://schemas.microsoft.com/office/drawing/2014/main" id="{7E4B7EC7-DE5B-4F27-839A-7CDF49C6181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2" name="Rectangle 21">
              <a:extLst>
                <a:ext uri="{FF2B5EF4-FFF2-40B4-BE49-F238E27FC236}">
                  <a16:creationId xmlns:a16="http://schemas.microsoft.com/office/drawing/2014/main" id="{DDA01082-3C8F-4602-8DA7-C82DF70956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23" name="Picture 22">
              <a:extLst>
                <a:ext uri="{FF2B5EF4-FFF2-40B4-BE49-F238E27FC236}">
                  <a16:creationId xmlns:a16="http://schemas.microsoft.com/office/drawing/2014/main" id="{1A21B48A-5892-4DD2-B2E1-91BD42A44C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24" name="Picture 23">
              <a:extLst>
                <a:ext uri="{FF2B5EF4-FFF2-40B4-BE49-F238E27FC236}">
                  <a16:creationId xmlns:a16="http://schemas.microsoft.com/office/drawing/2014/main" id="{BE083B53-5B4C-4C29-BDFD-A28B754A59D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4" name="Title 3">
            <a:extLst>
              <a:ext uri="{FF2B5EF4-FFF2-40B4-BE49-F238E27FC236}">
                <a16:creationId xmlns:a16="http://schemas.microsoft.com/office/drawing/2014/main" id="{396BD6EF-26DD-4D34-A074-74283DB60316}"/>
              </a:ext>
            </a:extLst>
          </p:cNvPr>
          <p:cNvSpPr>
            <a:spLocks noGrp="1"/>
          </p:cNvSpPr>
          <p:nvPr>
            <p:ph type="title"/>
          </p:nvPr>
        </p:nvSpPr>
        <p:spPr>
          <a:xfrm>
            <a:off x="1295402" y="982132"/>
            <a:ext cx="9601196" cy="1303867"/>
          </a:xfrm>
        </p:spPr>
        <p:txBody>
          <a:bodyPr vert="horz" lIns="91440" tIns="45720" rIns="91440" bIns="45720" rtlCol="0" anchor="ctr">
            <a:normAutofit/>
          </a:bodyPr>
          <a:lstStyle/>
          <a:p>
            <a:pPr rtl="1"/>
            <a:r>
              <a:rPr lang="en-US" sz="4400" dirty="0" err="1">
                <a:latin typeface="Sakkal Majalla" panose="02000000000000000000" pitchFamily="2" charset="-78"/>
                <a:cs typeface="Sakkal Majalla" panose="02000000000000000000" pitchFamily="2" charset="-78"/>
              </a:rPr>
              <a:t>تم</a:t>
            </a:r>
            <a:r>
              <a:rPr lang="en-US" sz="4400" dirty="0">
                <a:latin typeface="Sakkal Majalla" panose="02000000000000000000" pitchFamily="2" charset="-78"/>
                <a:cs typeface="Sakkal Majalla" panose="02000000000000000000" pitchFamily="2" charset="-78"/>
              </a:rPr>
              <a:t> </a:t>
            </a:r>
            <a:r>
              <a:rPr lang="en-US" sz="4400" dirty="0" err="1">
                <a:latin typeface="Sakkal Majalla" panose="02000000000000000000" pitchFamily="2" charset="-78"/>
                <a:cs typeface="Sakkal Majalla" panose="02000000000000000000" pitchFamily="2" charset="-78"/>
              </a:rPr>
              <a:t>بحمد</a:t>
            </a:r>
            <a:r>
              <a:rPr lang="en-US" sz="4400" dirty="0">
                <a:latin typeface="Sakkal Majalla" panose="02000000000000000000" pitchFamily="2" charset="-78"/>
                <a:cs typeface="Sakkal Majalla" panose="02000000000000000000" pitchFamily="2" charset="-78"/>
              </a:rPr>
              <a:t> </a:t>
            </a:r>
            <a:r>
              <a:rPr lang="ar-EG" sz="4400" dirty="0">
                <a:latin typeface="Sakkal Majalla" panose="02000000000000000000" pitchFamily="2" charset="-78"/>
                <a:cs typeface="Sakkal Majalla" panose="02000000000000000000" pitchFamily="2" charset="-78"/>
              </a:rPr>
              <a:t>ا</a:t>
            </a:r>
            <a:r>
              <a:rPr lang="en-US" sz="4400" dirty="0" err="1">
                <a:latin typeface="Sakkal Majalla" panose="02000000000000000000" pitchFamily="2" charset="-78"/>
                <a:cs typeface="Sakkal Majalla" panose="02000000000000000000" pitchFamily="2" charset="-78"/>
              </a:rPr>
              <a:t>لله</a:t>
            </a:r>
            <a:r>
              <a:rPr lang="en-US" sz="4400" dirty="0">
                <a:latin typeface="Sakkal Majalla" panose="02000000000000000000" pitchFamily="2" charset="-78"/>
                <a:cs typeface="Sakkal Majalla" panose="02000000000000000000" pitchFamily="2" charset="-78"/>
              </a:rPr>
              <a:t> </a:t>
            </a:r>
          </a:p>
        </p:txBody>
      </p:sp>
      <p:cxnSp>
        <p:nvCxnSpPr>
          <p:cNvPr id="26" name="Straight Connector 25">
            <a:extLst>
              <a:ext uri="{FF2B5EF4-FFF2-40B4-BE49-F238E27FC236}">
                <a16:creationId xmlns:a16="http://schemas.microsoft.com/office/drawing/2014/main" id="{0B65B193-F600-4C1B-9DBF-09D94CDB08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83042" y="2400639"/>
            <a:ext cx="927385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Text Placeholder 4">
            <a:extLst>
              <a:ext uri="{FF2B5EF4-FFF2-40B4-BE49-F238E27FC236}">
                <a16:creationId xmlns:a16="http://schemas.microsoft.com/office/drawing/2014/main" id="{E21E4021-C636-465A-8882-BA3666108CC9}"/>
              </a:ext>
            </a:extLst>
          </p:cNvPr>
          <p:cNvSpPr>
            <a:spLocks noGrp="1"/>
          </p:cNvSpPr>
          <p:nvPr>
            <p:ph type="body" idx="1"/>
          </p:nvPr>
        </p:nvSpPr>
        <p:spPr>
          <a:xfrm>
            <a:off x="1295401" y="2556932"/>
            <a:ext cx="9601196" cy="3318936"/>
          </a:xfrm>
        </p:spPr>
        <p:txBody>
          <a:bodyPr vert="horz" lIns="91440" tIns="45720" rIns="91440" bIns="45720" rtlCol="0" anchor="t">
            <a:normAutofit/>
          </a:bodyPr>
          <a:lstStyle/>
          <a:p>
            <a:pPr rtl="1"/>
            <a:endParaRPr lang="ar-EG" sz="2800" dirty="0">
              <a:solidFill>
                <a:schemeClr val="tx1">
                  <a:lumMod val="85000"/>
                  <a:lumOff val="15000"/>
                </a:schemeClr>
              </a:solidFill>
              <a:latin typeface="Sakkal Majalla" panose="02000000000000000000" pitchFamily="2" charset="-78"/>
              <a:cs typeface="Sakkal Majalla" panose="02000000000000000000" pitchFamily="2" charset="-78"/>
            </a:endParaRPr>
          </a:p>
          <a:p>
            <a:pPr rtl="1"/>
            <a:endParaRPr lang="en-GB" sz="2800" dirty="0">
              <a:solidFill>
                <a:schemeClr val="tx1">
                  <a:lumMod val="85000"/>
                  <a:lumOff val="15000"/>
                </a:schemeClr>
              </a:solidFill>
              <a:latin typeface="Sakkal Majalla" panose="02000000000000000000" pitchFamily="2" charset="-78"/>
              <a:cs typeface="Sakkal Majalla" panose="02000000000000000000" pitchFamily="2" charset="-78"/>
            </a:endParaRPr>
          </a:p>
          <a:p>
            <a:pPr rtl="1"/>
            <a:r>
              <a:rPr lang="ar-EG" sz="2800" dirty="0">
                <a:solidFill>
                  <a:schemeClr val="tx1">
                    <a:lumMod val="85000"/>
                    <a:lumOff val="15000"/>
                  </a:schemeClr>
                </a:solidFill>
                <a:latin typeface="Sakkal Majalla" panose="02000000000000000000" pitchFamily="2" charset="-78"/>
                <a:cs typeface="Sakkal Majalla" panose="02000000000000000000" pitchFamily="2" charset="-78"/>
              </a:rPr>
              <a:t>تطبيق الضبط بالتقعيد </a:t>
            </a:r>
            <a:r>
              <a:rPr lang="en-US" sz="2800" dirty="0">
                <a:solidFill>
                  <a:schemeClr val="tx1">
                    <a:lumMod val="85000"/>
                    <a:lumOff val="15000"/>
                  </a:schemeClr>
                </a:solidFill>
                <a:latin typeface="Sakkal Majalla" panose="02000000000000000000" pitchFamily="2" charset="-78"/>
                <a:cs typeface="Sakkal Majalla" panose="02000000000000000000" pitchFamily="2" charset="-78"/>
                <a:hlinkClick r:id="rId8"/>
              </a:rPr>
              <a:t>https://play.google.com/store/apps/details?id=com.al_dhabt_be_l_taqeed.app</a:t>
            </a:r>
            <a:endParaRPr lang="ar-EG" sz="2800" dirty="0">
              <a:solidFill>
                <a:schemeClr val="tx1">
                  <a:lumMod val="85000"/>
                  <a:lumOff val="15000"/>
                </a:schemeClr>
              </a:solidFill>
              <a:latin typeface="Sakkal Majalla" panose="02000000000000000000" pitchFamily="2" charset="-78"/>
              <a:cs typeface="Sakkal Majalla" panose="02000000000000000000" pitchFamily="2" charset="-78"/>
            </a:endParaRPr>
          </a:p>
          <a:p>
            <a:pPr rtl="1"/>
            <a:r>
              <a:rPr lang="ar-EG" sz="2800" dirty="0">
                <a:solidFill>
                  <a:schemeClr val="tx1">
                    <a:lumMod val="85000"/>
                    <a:lumOff val="15000"/>
                  </a:schemeClr>
                </a:solidFill>
                <a:latin typeface="Sakkal Majalla" panose="02000000000000000000" pitchFamily="2" charset="-78"/>
                <a:cs typeface="Sakkal Majalla" panose="02000000000000000000" pitchFamily="2" charset="-78"/>
              </a:rPr>
              <a:t>تأملات في المتشابهات</a:t>
            </a:r>
          </a:p>
          <a:p>
            <a:r>
              <a:rPr lang="en-GB" sz="2800" dirty="0">
                <a:solidFill>
                  <a:schemeClr val="tx1">
                    <a:lumMod val="85000"/>
                    <a:lumOff val="15000"/>
                  </a:schemeClr>
                </a:solidFill>
                <a:latin typeface="Sakkal Majalla" panose="02000000000000000000" pitchFamily="2" charset="-78"/>
                <a:cs typeface="Sakkal Majalla" panose="02000000000000000000" pitchFamily="2" charset="-78"/>
              </a:rPr>
              <a:t>+972 59-888-2596</a:t>
            </a:r>
            <a:endParaRPr lang="en-US" sz="2800" dirty="0">
              <a:solidFill>
                <a:schemeClr val="tx1">
                  <a:lumMod val="85000"/>
                  <a:lumOff val="15000"/>
                </a:schemeClr>
              </a:solidFill>
              <a:latin typeface="Sakkal Majalla" panose="02000000000000000000" pitchFamily="2" charset="-78"/>
              <a:cs typeface="Sakkal Majalla" panose="02000000000000000000" pitchFamily="2" charset="-78"/>
            </a:endParaRPr>
          </a:p>
        </p:txBody>
      </p:sp>
      <p:pic>
        <p:nvPicPr>
          <p:cNvPr id="6" name="Picture 5">
            <a:extLst>
              <a:ext uri="{FF2B5EF4-FFF2-40B4-BE49-F238E27FC236}">
                <a16:creationId xmlns:a16="http://schemas.microsoft.com/office/drawing/2014/main" id="{50FEA139-39B2-47EF-9803-92AB60C89152}"/>
              </a:ext>
            </a:extLst>
          </p:cNvPr>
          <p:cNvPicPr>
            <a:picLocks noChangeAspect="1"/>
          </p:cNvPicPr>
          <p:nvPr/>
        </p:nvPicPr>
        <p:blipFill>
          <a:blip r:embed="rId9"/>
          <a:stretch>
            <a:fillRect/>
          </a:stretch>
        </p:blipFill>
        <p:spPr>
          <a:xfrm>
            <a:off x="5676035" y="2660885"/>
            <a:ext cx="887872" cy="887872"/>
          </a:xfrm>
          <a:prstGeom prst="rect">
            <a:avLst/>
          </a:prstGeom>
        </p:spPr>
      </p:pic>
      <p:pic>
        <p:nvPicPr>
          <p:cNvPr id="7" name="Picture 6">
            <a:extLst>
              <a:ext uri="{FF2B5EF4-FFF2-40B4-BE49-F238E27FC236}">
                <a16:creationId xmlns:a16="http://schemas.microsoft.com/office/drawing/2014/main" id="{FE2ACE1B-E8DB-4967-8A60-F4462E2B9CEF}"/>
              </a:ext>
            </a:extLst>
          </p:cNvPr>
          <p:cNvPicPr>
            <a:picLocks noChangeAspect="1"/>
          </p:cNvPicPr>
          <p:nvPr/>
        </p:nvPicPr>
        <p:blipFill>
          <a:blip r:embed="rId10"/>
          <a:stretch>
            <a:fillRect/>
          </a:stretch>
        </p:blipFill>
        <p:spPr>
          <a:xfrm>
            <a:off x="4387175" y="5343144"/>
            <a:ext cx="532724" cy="532724"/>
          </a:xfrm>
          <a:prstGeom prst="rect">
            <a:avLst/>
          </a:prstGeom>
        </p:spPr>
      </p:pic>
    </p:spTree>
    <p:extLst>
      <p:ext uri="{BB962C8B-B14F-4D97-AF65-F5344CB8AC3E}">
        <p14:creationId xmlns:p14="http://schemas.microsoft.com/office/powerpoint/2010/main" val="39903412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972BC5-4FD9-4F30-BB86-4083E4AC799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القاعدة الثانية عشر</a:t>
            </a:r>
            <a:endParaRPr lang="en-US" dirty="0">
              <a:latin typeface="Sakkal Majalla" panose="02000000000000000000" pitchFamily="2" charset="-78"/>
              <a:cs typeface="Sakkal Majalla" panose="02000000000000000000" pitchFamily="2" charset="-78"/>
            </a:endParaRPr>
          </a:p>
        </p:txBody>
      </p:sp>
      <p:sp>
        <p:nvSpPr>
          <p:cNvPr id="5" name="Oval 4">
            <a:extLst>
              <a:ext uri="{FF2B5EF4-FFF2-40B4-BE49-F238E27FC236}">
                <a16:creationId xmlns:a16="http://schemas.microsoft.com/office/drawing/2014/main" id="{9AFF4CB3-4E7A-4755-B198-16B36F33D9B2}"/>
              </a:ext>
            </a:extLst>
          </p:cNvPr>
          <p:cNvSpPr/>
          <p:nvPr/>
        </p:nvSpPr>
        <p:spPr>
          <a:xfrm>
            <a:off x="5161553" y="2095018"/>
            <a:ext cx="4098194" cy="3948712"/>
          </a:xfrm>
          <a:prstGeom prst="ellipse">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ar-SA" sz="2800" dirty="0">
                <a:latin typeface="Sakkal Majalla" panose="02000000000000000000" pitchFamily="2" charset="-78"/>
                <a:cs typeface="Sakkal Majalla" panose="02000000000000000000" pitchFamily="2" charset="-78"/>
              </a:rPr>
              <a:t>في مواضع متعددة يشكل على الحافظ هل الآية جاء فيها التنكير ام التعريف؟ وغالب ما جاء في القرآن أسبقية المنكَّر على المعرَّف وقد يرد خلا ذلك</a:t>
            </a:r>
            <a:endParaRPr lang="en-US" sz="2800" dirty="0">
              <a:latin typeface="Sakkal Majalla" panose="02000000000000000000" pitchFamily="2" charset="-78"/>
              <a:cs typeface="Sakkal Majalla" panose="02000000000000000000" pitchFamily="2" charset="-78"/>
            </a:endParaRPr>
          </a:p>
        </p:txBody>
      </p:sp>
      <p:sp>
        <p:nvSpPr>
          <p:cNvPr id="4" name="Oval 3">
            <a:extLst>
              <a:ext uri="{FF2B5EF4-FFF2-40B4-BE49-F238E27FC236}">
                <a16:creationId xmlns:a16="http://schemas.microsoft.com/office/drawing/2014/main" id="{1D1ADCBE-31C3-42DB-8ED9-10267165CEAB}"/>
              </a:ext>
            </a:extLst>
          </p:cNvPr>
          <p:cNvSpPr/>
          <p:nvPr/>
        </p:nvSpPr>
        <p:spPr>
          <a:xfrm>
            <a:off x="4008905" y="4159077"/>
            <a:ext cx="1508288" cy="1475295"/>
          </a:xfrm>
          <a:prstGeom prst="ellipse">
            <a:avLst/>
          </a:prstGeom>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SA" sz="2400" dirty="0">
                <a:latin typeface="Sakkal Majalla" panose="02000000000000000000" pitchFamily="2" charset="-78"/>
                <a:cs typeface="Sakkal Majalla" panose="02000000000000000000" pitchFamily="2" charset="-78"/>
              </a:rPr>
              <a:t>الضبط بالتنكير والتعريف</a:t>
            </a:r>
            <a:endParaRPr lang="en-US" sz="2400" dirty="0">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5851815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200" fill="hold"/>
                                        <p:tgtEl>
                                          <p:spTgt spid="5"/>
                                        </p:tgtEl>
                                        <p:attrNameLst>
                                          <p:attrName>ppt_w</p:attrName>
                                        </p:attrNameLst>
                                      </p:cBhvr>
                                      <p:tavLst>
                                        <p:tav tm="0">
                                          <p:val>
                                            <p:fltVal val="0"/>
                                          </p:val>
                                        </p:tav>
                                        <p:tav tm="100000">
                                          <p:val>
                                            <p:strVal val="#ppt_w"/>
                                          </p:val>
                                        </p:tav>
                                      </p:tavLst>
                                    </p:anim>
                                    <p:anim calcmode="lin" valueType="num">
                                      <p:cBhvr>
                                        <p:cTn id="13" dur="1200" fill="hold"/>
                                        <p:tgtEl>
                                          <p:spTgt spid="5"/>
                                        </p:tgtEl>
                                        <p:attrNameLst>
                                          <p:attrName>ppt_h</p:attrName>
                                        </p:attrNameLst>
                                      </p:cBhvr>
                                      <p:tavLst>
                                        <p:tav tm="0">
                                          <p:val>
                                            <p:fltVal val="0"/>
                                          </p:val>
                                        </p:tav>
                                        <p:tav tm="100000">
                                          <p:val>
                                            <p:strVal val="#ppt_h"/>
                                          </p:val>
                                        </p:tav>
                                      </p:tavLst>
                                    </p:anim>
                                    <p:animEffect transition="in" filter="fade">
                                      <p:cBhvr>
                                        <p:cTn id="14" dur="1200"/>
                                        <p:tgtEl>
                                          <p:spTgt spid="5"/>
                                        </p:tgtEl>
                                      </p:cBhvr>
                                    </p:animEffect>
                                  </p:childTnLst>
                                </p:cTn>
                              </p:par>
                              <p:par>
                                <p:cTn id="15" presetID="1" presetClass="path" presetSubtype="0" accel="50000" decel="50000" fill="hold" grpId="1" nodeType="withEffect">
                                  <p:stCondLst>
                                    <p:cond delay="0"/>
                                  </p:stCondLst>
                                  <p:childTnLst>
                                    <p:animMotion origin="layout" path="M 3.75E-6 2.96296E-6 C 0.06901 2.96296E-6 0.125 0.05602 0.125 0.125 C 0.125 0.19398 0.06901 0.25 3.75E-6 0.25 C -0.06901 0.25 -0.125 0.19398 -0.125 0.125 C -0.125 0.05602 -0.06901 2.96296E-6 3.75E-6 2.96296E-6 Z " pathEditMode="relative" rAng="0" ptsTypes="AAAAA">
                                      <p:cBhvr>
                                        <p:cTn id="16" dur="2000" fill="hold"/>
                                        <p:tgtEl>
                                          <p:spTgt spid="5"/>
                                        </p:tgtEl>
                                        <p:attrNameLst>
                                          <p:attrName>ppt_x</p:attrName>
                                          <p:attrName>ppt_y</p:attrName>
                                        </p:attrNameLst>
                                      </p:cBhvr>
                                      <p:rCtr x="0" y="12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6382C-ABE2-4C5F-A7C4-A8306B02EBAC}"/>
              </a:ext>
            </a:extLst>
          </p:cNvPr>
          <p:cNvSpPr>
            <a:spLocks noGrp="1"/>
          </p:cNvSpPr>
          <p:nvPr>
            <p:ph type="title"/>
          </p:nvPr>
        </p:nvSpPr>
        <p:spPr/>
        <p:txBody>
          <a:bodyPr/>
          <a:lstStyle/>
          <a:p>
            <a:pPr rtl="1"/>
            <a:r>
              <a:rPr lang="ar-SA" dirty="0">
                <a:latin typeface="Sakkal Majalla" panose="02000000000000000000" pitchFamily="2" charset="-78"/>
                <a:cs typeface="Sakkal Majalla" panose="02000000000000000000" pitchFamily="2" charset="-78"/>
              </a:rPr>
              <a:t>الضبط بالتنكير والتعريف</a:t>
            </a:r>
            <a:endParaRPr lang="en-US" dirty="0">
              <a:latin typeface="Sakkal Majalla" panose="02000000000000000000" pitchFamily="2" charset="-78"/>
              <a:cs typeface="Sakkal Majalla" panose="02000000000000000000" pitchFamily="2" charset="-78"/>
            </a:endParaRPr>
          </a:p>
        </p:txBody>
      </p:sp>
      <p:sp>
        <p:nvSpPr>
          <p:cNvPr id="4" name="Rectangle: Rounded Corners 3">
            <a:extLst>
              <a:ext uri="{FF2B5EF4-FFF2-40B4-BE49-F238E27FC236}">
                <a16:creationId xmlns:a16="http://schemas.microsoft.com/office/drawing/2014/main" id="{7044A0DE-5D81-44AA-A6FA-3F9BED3628E5}"/>
              </a:ext>
            </a:extLst>
          </p:cNvPr>
          <p:cNvSpPr/>
          <p:nvPr/>
        </p:nvSpPr>
        <p:spPr>
          <a:xfrm>
            <a:off x="9154764" y="3765933"/>
            <a:ext cx="2135374" cy="589280"/>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rtl="1"/>
            <a:r>
              <a:rPr lang="ar-SA" sz="2800" dirty="0">
                <a:solidFill>
                  <a:schemeClr val="bg1"/>
                </a:solidFill>
                <a:latin typeface="Sakkal Majalla" panose="02000000000000000000" pitchFamily="2" charset="-78"/>
                <a:cs typeface="Sakkal Majalla" panose="02000000000000000000" pitchFamily="2" charset="-78"/>
              </a:rPr>
              <a:t>سلام / السلام</a:t>
            </a:r>
            <a:endParaRPr lang="en-US" sz="2800" dirty="0">
              <a:solidFill>
                <a:schemeClr val="bg1"/>
              </a:solidFill>
              <a:latin typeface="Sakkal Majalla" panose="02000000000000000000" pitchFamily="2" charset="-78"/>
              <a:cs typeface="Sakkal Majalla" panose="02000000000000000000" pitchFamily="2" charset="-78"/>
            </a:endParaRPr>
          </a:p>
        </p:txBody>
      </p:sp>
      <p:grpSp>
        <p:nvGrpSpPr>
          <p:cNvPr id="87" name="Group 86">
            <a:extLst>
              <a:ext uri="{FF2B5EF4-FFF2-40B4-BE49-F238E27FC236}">
                <a16:creationId xmlns:a16="http://schemas.microsoft.com/office/drawing/2014/main" id="{3EB0F230-3D28-4EFC-BFFA-6FD5058B33FA}"/>
              </a:ext>
            </a:extLst>
          </p:cNvPr>
          <p:cNvGrpSpPr/>
          <p:nvPr/>
        </p:nvGrpSpPr>
        <p:grpSpPr>
          <a:xfrm>
            <a:off x="392176" y="2807939"/>
            <a:ext cx="8762588" cy="1252635"/>
            <a:chOff x="584882" y="2807940"/>
            <a:chExt cx="8762588" cy="1252635"/>
          </a:xfrm>
        </p:grpSpPr>
        <p:cxnSp>
          <p:nvCxnSpPr>
            <p:cNvPr id="10" name="Connector: Elbow 9">
              <a:extLst>
                <a:ext uri="{FF2B5EF4-FFF2-40B4-BE49-F238E27FC236}">
                  <a16:creationId xmlns:a16="http://schemas.microsoft.com/office/drawing/2014/main" id="{9C13A0F2-83ED-4D57-8DC2-E132BF3F6B2C}"/>
                </a:ext>
              </a:extLst>
            </p:cNvPr>
            <p:cNvCxnSpPr>
              <a:cxnSpLocks/>
              <a:stCxn id="5" idx="1"/>
              <a:endCxn id="13" idx="3"/>
            </p:cNvCxnSpPr>
            <p:nvPr/>
          </p:nvCxnSpPr>
          <p:spPr>
            <a:xfrm rot="10800000" flipV="1">
              <a:off x="2141720" y="3171520"/>
              <a:ext cx="423796" cy="3328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TextBox 12">
              <a:extLst>
                <a:ext uri="{FF2B5EF4-FFF2-40B4-BE49-F238E27FC236}">
                  <a16:creationId xmlns:a16="http://schemas.microsoft.com/office/drawing/2014/main" id="{5E39AD63-2C21-43D3-A03D-65E4156BEC84}"/>
                </a:ext>
              </a:extLst>
            </p:cNvPr>
            <p:cNvSpPr txBox="1"/>
            <p:nvPr/>
          </p:nvSpPr>
          <p:spPr>
            <a:xfrm>
              <a:off x="584882" y="3304269"/>
              <a:ext cx="1556838" cy="400110"/>
            </a:xfrm>
            <a:prstGeom prst="rect">
              <a:avLst/>
            </a:prstGeom>
            <a:noFill/>
          </p:spPr>
          <p:txBody>
            <a:bodyPr wrap="square" rtlCol="0">
              <a:spAutoFit/>
            </a:bodyPr>
            <a:lstStyle/>
            <a:p>
              <a:pPr algn="r" rtl="1"/>
              <a:r>
                <a:rPr lang="ar-SA" sz="2000" dirty="0">
                  <a:latin typeface="Sakkal Majalla" panose="02000000000000000000" pitchFamily="2" charset="-78"/>
                  <a:cs typeface="Sakkal Majalla" panose="02000000000000000000" pitchFamily="2" charset="-78"/>
                </a:rPr>
                <a:t>مريم 15</a:t>
              </a:r>
              <a:endParaRPr lang="en-US" sz="2000" dirty="0">
                <a:latin typeface="Sakkal Majalla" panose="02000000000000000000" pitchFamily="2" charset="-78"/>
                <a:cs typeface="Sakkal Majalla" panose="02000000000000000000" pitchFamily="2" charset="-78"/>
              </a:endParaRPr>
            </a:p>
          </p:txBody>
        </p:sp>
        <p:sp>
          <p:nvSpPr>
            <p:cNvPr id="5" name="Rectangle: Rounded Corners 4">
              <a:extLst>
                <a:ext uri="{FF2B5EF4-FFF2-40B4-BE49-F238E27FC236}">
                  <a16:creationId xmlns:a16="http://schemas.microsoft.com/office/drawing/2014/main" id="{EB0ED70F-807C-4955-ABB6-3BC513A373FD}"/>
                </a:ext>
              </a:extLst>
            </p:cNvPr>
            <p:cNvSpPr/>
            <p:nvPr/>
          </p:nvSpPr>
          <p:spPr>
            <a:xfrm>
              <a:off x="2565516" y="2807940"/>
              <a:ext cx="5717894" cy="727162"/>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وَسَلَـٰمٌ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عَلَیۡهِ</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یَوۡمَ</a:t>
              </a:r>
              <a:r>
                <a:rPr lang="ar-SA" sz="2800" dirty="0">
                  <a:solidFill>
                    <a:schemeClr val="bg1"/>
                  </a:solidFill>
                  <a:latin typeface="Sakkal Majalla" panose="02000000000000000000" pitchFamily="2" charset="-78"/>
                  <a:cs typeface="Sakkal Majalla" panose="02000000000000000000" pitchFamily="2" charset="-78"/>
                </a:rPr>
                <a:t> وُلِدَ </a:t>
              </a:r>
              <a:r>
                <a:rPr lang="ar-SA" sz="2800" dirty="0" err="1">
                  <a:solidFill>
                    <a:schemeClr val="bg1"/>
                  </a:solidFill>
                  <a:latin typeface="Sakkal Majalla" panose="02000000000000000000" pitchFamily="2" charset="-78"/>
                  <a:cs typeface="Sakkal Majalla" panose="02000000000000000000" pitchFamily="2" charset="-78"/>
                </a:rPr>
                <a:t>وَیَوۡمَ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یَمُوتُ</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وَیَوۡمَ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یُبۡعَثُ</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حَیࣰّا</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6" name="Connector: Curved 25">
              <a:extLst>
                <a:ext uri="{FF2B5EF4-FFF2-40B4-BE49-F238E27FC236}">
                  <a16:creationId xmlns:a16="http://schemas.microsoft.com/office/drawing/2014/main" id="{474C3345-87ED-4259-9F5D-2FB12D0F9C53}"/>
                </a:ext>
              </a:extLst>
            </p:cNvPr>
            <p:cNvCxnSpPr>
              <a:cxnSpLocks/>
              <a:stCxn id="4" idx="1"/>
              <a:endCxn id="5" idx="3"/>
            </p:cNvCxnSpPr>
            <p:nvPr/>
          </p:nvCxnSpPr>
          <p:spPr>
            <a:xfrm rot="10800000">
              <a:off x="8283410" y="3171522"/>
              <a:ext cx="1064060" cy="889053"/>
            </a:xfrm>
            <a:prstGeom prst="curvedConnector3">
              <a:avLst>
                <a:gd name="adj1" fmla="val 50000"/>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grpSp>
        <p:nvGrpSpPr>
          <p:cNvPr id="88" name="Group 87">
            <a:extLst>
              <a:ext uri="{FF2B5EF4-FFF2-40B4-BE49-F238E27FC236}">
                <a16:creationId xmlns:a16="http://schemas.microsoft.com/office/drawing/2014/main" id="{B393AC2A-C9DC-41E3-955C-F9041BA17C6B}"/>
              </a:ext>
            </a:extLst>
          </p:cNvPr>
          <p:cNvGrpSpPr/>
          <p:nvPr/>
        </p:nvGrpSpPr>
        <p:grpSpPr>
          <a:xfrm>
            <a:off x="311573" y="4060573"/>
            <a:ext cx="8843192" cy="1428059"/>
            <a:chOff x="498646" y="2879417"/>
            <a:chExt cx="8843192" cy="1428059"/>
          </a:xfrm>
        </p:grpSpPr>
        <p:cxnSp>
          <p:nvCxnSpPr>
            <p:cNvPr id="11" name="Connector: Elbow 10">
              <a:extLst>
                <a:ext uri="{FF2B5EF4-FFF2-40B4-BE49-F238E27FC236}">
                  <a16:creationId xmlns:a16="http://schemas.microsoft.com/office/drawing/2014/main" id="{5F2C6066-35E0-4757-B3B1-1536A800FCFE}"/>
                </a:ext>
              </a:extLst>
            </p:cNvPr>
            <p:cNvCxnSpPr>
              <a:cxnSpLocks/>
              <a:stCxn id="6" idx="1"/>
              <a:endCxn id="14" idx="3"/>
            </p:cNvCxnSpPr>
            <p:nvPr/>
          </p:nvCxnSpPr>
          <p:spPr>
            <a:xfrm rot="10800000" flipV="1">
              <a:off x="2136086" y="3730540"/>
              <a:ext cx="423796" cy="346103"/>
            </a:xfrm>
            <a:prstGeom prst="bentConnector3">
              <a:avLst>
                <a:gd name="adj1" fmla="val 50000"/>
              </a:avLst>
            </a:prstGeom>
            <a:ln>
              <a:tailEnd type="triangle"/>
            </a:ln>
          </p:spPr>
          <p:style>
            <a:lnRef idx="3">
              <a:schemeClr val="accent3"/>
            </a:lnRef>
            <a:fillRef idx="0">
              <a:schemeClr val="accent3"/>
            </a:fillRef>
            <a:effectRef idx="2">
              <a:schemeClr val="accent3"/>
            </a:effectRef>
            <a:fontRef idx="minor">
              <a:schemeClr val="tx1"/>
            </a:fontRef>
          </p:style>
        </p:cxnSp>
        <p:sp>
          <p:nvSpPr>
            <p:cNvPr id="14" name="TextBox 13">
              <a:extLst>
                <a:ext uri="{FF2B5EF4-FFF2-40B4-BE49-F238E27FC236}">
                  <a16:creationId xmlns:a16="http://schemas.microsoft.com/office/drawing/2014/main" id="{6A98090E-655C-40E8-A060-40DA154FC42D}"/>
                </a:ext>
              </a:extLst>
            </p:cNvPr>
            <p:cNvSpPr txBox="1"/>
            <p:nvPr/>
          </p:nvSpPr>
          <p:spPr>
            <a:xfrm>
              <a:off x="498646" y="3845811"/>
              <a:ext cx="1637440" cy="461665"/>
            </a:xfrm>
            <a:prstGeom prst="rect">
              <a:avLst/>
            </a:prstGeom>
            <a:noFill/>
          </p:spPr>
          <p:txBody>
            <a:bodyPr wrap="square" rtlCol="0">
              <a:spAutoFit/>
            </a:bodyPr>
            <a:lstStyle/>
            <a:p>
              <a:pPr algn="r" rtl="1"/>
              <a:r>
                <a:rPr lang="ar-SA" sz="2400" dirty="0">
                  <a:latin typeface="Sakkal Majalla" panose="02000000000000000000" pitchFamily="2" charset="-78"/>
                  <a:cs typeface="Sakkal Majalla" panose="02000000000000000000" pitchFamily="2" charset="-78"/>
                </a:rPr>
                <a:t>مريم 33</a:t>
              </a:r>
              <a:endParaRPr lang="en-US" dirty="0">
                <a:latin typeface="Sakkal Majalla" panose="02000000000000000000" pitchFamily="2" charset="-78"/>
                <a:cs typeface="Sakkal Majalla" panose="02000000000000000000" pitchFamily="2" charset="-78"/>
              </a:endParaRPr>
            </a:p>
          </p:txBody>
        </p:sp>
        <p:sp>
          <p:nvSpPr>
            <p:cNvPr id="6" name="Rectangle: Rounded Corners 5">
              <a:extLst>
                <a:ext uri="{FF2B5EF4-FFF2-40B4-BE49-F238E27FC236}">
                  <a16:creationId xmlns:a16="http://schemas.microsoft.com/office/drawing/2014/main" id="{3AEBF103-277D-48D1-8FEC-9DB7806C5CC7}"/>
                </a:ext>
              </a:extLst>
            </p:cNvPr>
            <p:cNvSpPr/>
            <p:nvPr/>
          </p:nvSpPr>
          <p:spPr>
            <a:xfrm>
              <a:off x="2559882" y="3384438"/>
              <a:ext cx="5717894" cy="692206"/>
            </a:xfrm>
            <a:prstGeom prst="round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rtl="1"/>
              <a:r>
                <a:rPr lang="ar-SA" sz="2800" dirty="0" err="1">
                  <a:solidFill>
                    <a:schemeClr val="tx1"/>
                  </a:solidFill>
                  <a:latin typeface="Sakkal Majalla" panose="02000000000000000000" pitchFamily="2" charset="-78"/>
                  <a:cs typeface="Sakkal Majalla" panose="02000000000000000000" pitchFamily="2" charset="-78"/>
                </a:rPr>
                <a:t>وَٱلسَّلَـٰمُ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عَلَیَّ</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یَوۡمَ</a:t>
              </a:r>
              <a:r>
                <a:rPr lang="ar-SA" sz="2800" dirty="0">
                  <a:solidFill>
                    <a:schemeClr val="bg1"/>
                  </a:solidFill>
                  <a:latin typeface="Sakkal Majalla" panose="02000000000000000000" pitchFamily="2" charset="-78"/>
                  <a:cs typeface="Sakkal Majalla" panose="02000000000000000000" pitchFamily="2" charset="-78"/>
                </a:rPr>
                <a:t> وُلِدتُّ </a:t>
              </a:r>
              <a:r>
                <a:rPr lang="ar-SA" sz="2800" dirty="0" err="1">
                  <a:solidFill>
                    <a:schemeClr val="bg1"/>
                  </a:solidFill>
                  <a:latin typeface="Sakkal Majalla" panose="02000000000000000000" pitchFamily="2" charset="-78"/>
                  <a:cs typeface="Sakkal Majalla" panose="02000000000000000000" pitchFamily="2" charset="-78"/>
                </a:rPr>
                <a:t>وَیَوۡمَ</a:t>
              </a:r>
              <a:r>
                <a:rPr lang="ar-SA" sz="2800" dirty="0">
                  <a:solidFill>
                    <a:schemeClr val="bg1"/>
                  </a:solidFill>
                  <a:latin typeface="Sakkal Majalla" panose="02000000000000000000" pitchFamily="2" charset="-78"/>
                  <a:cs typeface="Sakkal Majalla" panose="02000000000000000000" pitchFamily="2" charset="-78"/>
                </a:rPr>
                <a:t> أَمُوتُ </a:t>
              </a:r>
              <a:r>
                <a:rPr lang="ar-SA" sz="2800" dirty="0" err="1">
                  <a:solidFill>
                    <a:schemeClr val="bg1"/>
                  </a:solidFill>
                  <a:latin typeface="Sakkal Majalla" panose="02000000000000000000" pitchFamily="2" charset="-78"/>
                  <a:cs typeface="Sakkal Majalla" panose="02000000000000000000" pitchFamily="2" charset="-78"/>
                </a:rPr>
                <a:t>وَیَوۡمَ</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أُبۡعَثُ</a:t>
              </a:r>
              <a:r>
                <a:rPr lang="ar-SA" sz="2800" dirty="0">
                  <a:solidFill>
                    <a:schemeClr val="bg1"/>
                  </a:solidFill>
                  <a:latin typeface="Sakkal Majalla" panose="02000000000000000000" pitchFamily="2" charset="-78"/>
                  <a:cs typeface="Sakkal Majalla" panose="02000000000000000000" pitchFamily="2" charset="-78"/>
                </a:rPr>
                <a:t> </a:t>
              </a:r>
              <a:r>
                <a:rPr lang="ar-SA" sz="2800" dirty="0" err="1">
                  <a:solidFill>
                    <a:schemeClr val="bg1"/>
                  </a:solidFill>
                  <a:latin typeface="Sakkal Majalla" panose="02000000000000000000" pitchFamily="2" charset="-78"/>
                  <a:cs typeface="Sakkal Majalla" panose="02000000000000000000" pitchFamily="2" charset="-78"/>
                </a:rPr>
                <a:t>حَیࣰّا</a:t>
              </a:r>
              <a:endParaRPr lang="en-US" sz="2800" dirty="0">
                <a:solidFill>
                  <a:schemeClr val="bg1"/>
                </a:solidFill>
                <a:latin typeface="Sakkal Majalla" panose="02000000000000000000" pitchFamily="2" charset="-78"/>
                <a:cs typeface="Sakkal Majalla" panose="02000000000000000000" pitchFamily="2" charset="-78"/>
              </a:endParaRPr>
            </a:p>
          </p:txBody>
        </p:sp>
        <p:cxnSp>
          <p:nvCxnSpPr>
            <p:cNvPr id="28" name="Connector: Curved 27">
              <a:extLst>
                <a:ext uri="{FF2B5EF4-FFF2-40B4-BE49-F238E27FC236}">
                  <a16:creationId xmlns:a16="http://schemas.microsoft.com/office/drawing/2014/main" id="{3BA39C73-828E-45B0-953D-8A6E30908C48}"/>
                </a:ext>
              </a:extLst>
            </p:cNvPr>
            <p:cNvCxnSpPr>
              <a:cxnSpLocks/>
              <a:stCxn id="4" idx="1"/>
              <a:endCxn id="6" idx="3"/>
            </p:cNvCxnSpPr>
            <p:nvPr/>
          </p:nvCxnSpPr>
          <p:spPr>
            <a:xfrm rot="10800000" flipV="1">
              <a:off x="8277777" y="2879417"/>
              <a:ext cx="1064061" cy="851124"/>
            </a:xfrm>
            <a:prstGeom prst="curvedConnector3">
              <a:avLst/>
            </a:prstGeom>
            <a:ln>
              <a:solidFill>
                <a:schemeClr val="tx1">
                  <a:lumMod val="50000"/>
                  <a:lumOff val="50000"/>
                </a:schemeClr>
              </a:solidFill>
              <a:tailEnd type="triangle"/>
            </a:ln>
          </p:spPr>
          <p:style>
            <a:lnRef idx="3">
              <a:schemeClr val="dk1"/>
            </a:lnRef>
            <a:fillRef idx="0">
              <a:schemeClr val="dk1"/>
            </a:fillRef>
            <a:effectRef idx="2">
              <a:schemeClr val="dk1"/>
            </a:effectRef>
            <a:fontRef idx="minor">
              <a:schemeClr val="tx1"/>
            </a:fontRef>
          </p:style>
        </p:cxnSp>
      </p:grpSp>
    </p:spTree>
    <p:extLst>
      <p:ext uri="{BB962C8B-B14F-4D97-AF65-F5344CB8AC3E}">
        <p14:creationId xmlns:p14="http://schemas.microsoft.com/office/powerpoint/2010/main" val="33241068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87"/>
                                        </p:tgtEl>
                                        <p:attrNameLst>
                                          <p:attrName>style.visibility</p:attrName>
                                        </p:attrNameLst>
                                      </p:cBhvr>
                                      <p:to>
                                        <p:strVal val="visible"/>
                                      </p:to>
                                    </p:set>
                                    <p:anim calcmode="lin" valueType="num">
                                      <p:cBhvr additive="base">
                                        <p:cTn id="14" dur="500" fill="hold"/>
                                        <p:tgtEl>
                                          <p:spTgt spid="87"/>
                                        </p:tgtEl>
                                        <p:attrNameLst>
                                          <p:attrName>ppt_x</p:attrName>
                                        </p:attrNameLst>
                                      </p:cBhvr>
                                      <p:tavLst>
                                        <p:tav tm="0">
                                          <p:val>
                                            <p:strVal val="0-#ppt_w/2"/>
                                          </p:val>
                                        </p:tav>
                                        <p:tav tm="100000">
                                          <p:val>
                                            <p:strVal val="#ppt_x"/>
                                          </p:val>
                                        </p:tav>
                                      </p:tavLst>
                                    </p:anim>
                                    <p:anim calcmode="lin" valueType="num">
                                      <p:cBhvr additive="base">
                                        <p:cTn id="15" dur="500" fill="hold"/>
                                        <p:tgtEl>
                                          <p:spTgt spid="87"/>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8" fill="hold" nodeType="clickEffect">
                                  <p:stCondLst>
                                    <p:cond delay="0"/>
                                  </p:stCondLst>
                                  <p:childTnLst>
                                    <p:set>
                                      <p:cBhvr>
                                        <p:cTn id="19" dur="1" fill="hold">
                                          <p:stCondLst>
                                            <p:cond delay="0"/>
                                          </p:stCondLst>
                                        </p:cTn>
                                        <p:tgtEl>
                                          <p:spTgt spid="88"/>
                                        </p:tgtEl>
                                        <p:attrNameLst>
                                          <p:attrName>style.visibility</p:attrName>
                                        </p:attrNameLst>
                                      </p:cBhvr>
                                      <p:to>
                                        <p:strVal val="visible"/>
                                      </p:to>
                                    </p:set>
                                    <p:anim calcmode="lin" valueType="num">
                                      <p:cBhvr additive="base">
                                        <p:cTn id="20" dur="500" fill="hold"/>
                                        <p:tgtEl>
                                          <p:spTgt spid="88"/>
                                        </p:tgtEl>
                                        <p:attrNameLst>
                                          <p:attrName>ppt_x</p:attrName>
                                        </p:attrNameLst>
                                      </p:cBhvr>
                                      <p:tavLst>
                                        <p:tav tm="0">
                                          <p:val>
                                            <p:strVal val="0-#ppt_w/2"/>
                                          </p:val>
                                        </p:tav>
                                        <p:tav tm="100000">
                                          <p:val>
                                            <p:strVal val="#ppt_x"/>
                                          </p:val>
                                        </p:tav>
                                      </p:tavLst>
                                    </p:anim>
                                    <p:anim calcmode="lin" valueType="num">
                                      <p:cBhvr additive="base">
                                        <p:cTn id="21" dur="500" fill="hold"/>
                                        <p:tgtEl>
                                          <p:spTgt spid="8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TotalTime>
  <Words>3377</Words>
  <Application>Microsoft Office PowerPoint</Application>
  <PresentationFormat>Widescreen</PresentationFormat>
  <Paragraphs>493</Paragraphs>
  <Slides>70</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70</vt:i4>
      </vt:variant>
    </vt:vector>
  </HeadingPairs>
  <TitlesOfParts>
    <vt:vector size="75" baseType="lpstr">
      <vt:lpstr>Arial</vt:lpstr>
      <vt:lpstr>Calibri</vt:lpstr>
      <vt:lpstr>Garamond</vt:lpstr>
      <vt:lpstr>Sakkal Majalla</vt:lpstr>
      <vt:lpstr>Organic</vt:lpstr>
      <vt:lpstr>PowerPoint Presentation</vt:lpstr>
      <vt:lpstr>الضبط بالتقعيد</vt:lpstr>
      <vt:lpstr>القاعدة الحادية عشر</vt:lpstr>
      <vt:lpstr>ربط الكلمة المتشابهة مع اسم السورة بالحركات</vt:lpstr>
      <vt:lpstr>ربط الكلمة المتشابهة مع اسم السورة بالحركات</vt:lpstr>
      <vt:lpstr>ربط الكلمة المتشابهة مع اسم السورة بالحركات</vt:lpstr>
      <vt:lpstr>ربط الكلمة المتشابهة مع اسم السورة بالحركات</vt:lpstr>
      <vt:lpstr>القاعدة الثانية عشر</vt:lpstr>
      <vt:lpstr>الضبط بالتنكير والتعريف</vt:lpstr>
      <vt:lpstr>الضبط بالتنكير والتعريف</vt:lpstr>
      <vt:lpstr>الضبط بالتنكير والتعريف</vt:lpstr>
      <vt:lpstr>الضبط بالتنكير والتعريف</vt:lpstr>
      <vt:lpstr>القاعدة الثالثة عشر</vt:lpstr>
      <vt:lpstr>الربط بين السورتين فأكثر</vt:lpstr>
      <vt:lpstr>الربط بين السورتين فأكثر</vt:lpstr>
      <vt:lpstr>الربط بين السورتين فأكثر</vt:lpstr>
      <vt:lpstr>القاعدة الرابعة عشر</vt:lpstr>
      <vt:lpstr>ربط الزيادة بالآية أو السورة الطويلة</vt:lpstr>
      <vt:lpstr>ربط الزيادة بالآية أو السورة الطويلة</vt:lpstr>
      <vt:lpstr>ربط الزيادة بالآية أو السورة الطويلة</vt:lpstr>
      <vt:lpstr>ربط الزيادة بالآية أو السورة الطويلة</vt:lpstr>
      <vt:lpstr>ربط الزيادة بالآية أو السورة الطويلة</vt:lpstr>
      <vt:lpstr>ربط الزيادة بالآية أو السورة الطويلة</vt:lpstr>
      <vt:lpstr>القاعدة الخامسة عشر</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الضبط بالتأمل للمعنى في الموضع المتشابه</vt:lpstr>
      <vt:lpstr>القاعدة السادسة عشر</vt:lpstr>
      <vt:lpstr>الضبط بمعرفة موضع الآية في المصحف</vt:lpstr>
      <vt:lpstr>الضبط بمعرفة موضع الآية في المصحف</vt:lpstr>
      <vt:lpstr>الضبط بمعرفة موضع الآية في المصحف</vt:lpstr>
      <vt:lpstr>القاعدة السابعة عشر</vt:lpstr>
      <vt:lpstr>الضبط بالصورة الذهنية</vt:lpstr>
      <vt:lpstr>الضبط بالصورة الذهنية</vt:lpstr>
      <vt:lpstr>القاعدة الثامنة عشر</vt:lpstr>
      <vt:lpstr>الضبط بالمجاورة والموافقة</vt:lpstr>
      <vt:lpstr>الضبط بالمجاورة والموافقة</vt:lpstr>
      <vt:lpstr>الضبط بالمجاورة والموافقة</vt:lpstr>
      <vt:lpstr>الضبط بالمجاورة والموافقة</vt:lpstr>
      <vt:lpstr>الضبط بالمجاورة والموافقة</vt:lpstr>
      <vt:lpstr>الضبط بالمجاورة والموافقة</vt:lpstr>
      <vt:lpstr>الضبط بالمجاورة والموافقة</vt:lpstr>
      <vt:lpstr>الضبط بالمجاورة والموافقة</vt:lpstr>
      <vt:lpstr>القاعدة التاسعة عشر</vt:lpstr>
      <vt:lpstr>الموافقة بين الموضع المتشابه وأول السورة</vt:lpstr>
      <vt:lpstr>الموافقة بين الموضع المتشابه وأول السورة</vt:lpstr>
      <vt:lpstr>الموافقة بين الموضع المتشابه وأول السورة</vt:lpstr>
      <vt:lpstr>القاعدة العشرون</vt:lpstr>
      <vt:lpstr>الموافقة بين فواصل الآي</vt:lpstr>
      <vt:lpstr>الموافقة بين فواصل الآي</vt:lpstr>
      <vt:lpstr>الموافقة بين فواصل الآي</vt:lpstr>
      <vt:lpstr>القاعدة الحادية والعشرون</vt:lpstr>
      <vt:lpstr>الضبط بالتقسيم والتجزئة</vt:lpstr>
      <vt:lpstr>الضبط بالتقسيم والتجزئة</vt:lpstr>
      <vt:lpstr>الضبط بالتقسيم والتجزئة</vt:lpstr>
      <vt:lpstr>القاعدة الثانية والعشرون</vt:lpstr>
      <vt:lpstr>الضبط بالتذكير والتأنيث</vt:lpstr>
      <vt:lpstr>الضبط بالتذكير والتأنيث</vt:lpstr>
      <vt:lpstr>الضبط بالتذكير والتأنيث</vt:lpstr>
      <vt:lpstr>الضبط بالتذكير والتأنيث</vt:lpstr>
      <vt:lpstr>الضبط بالتذكير والتأنيث</vt:lpstr>
      <vt:lpstr>تم بحمد الله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wael saqallah</dc:creator>
  <cp:lastModifiedBy>wael saqallah</cp:lastModifiedBy>
  <cp:revision>20</cp:revision>
  <dcterms:created xsi:type="dcterms:W3CDTF">2019-07-22T09:36:33Z</dcterms:created>
  <dcterms:modified xsi:type="dcterms:W3CDTF">2019-09-01T15:55:38Z</dcterms:modified>
</cp:coreProperties>
</file>