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41" r:id="rId2"/>
    <p:sldId id="256" r:id="rId3"/>
    <p:sldId id="342" r:id="rId4"/>
    <p:sldId id="258" r:id="rId5"/>
    <p:sldId id="259" r:id="rId6"/>
    <p:sldId id="260" r:id="rId7"/>
    <p:sldId id="261" r:id="rId8"/>
    <p:sldId id="262" r:id="rId9"/>
    <p:sldId id="263" r:id="rId10"/>
    <p:sldId id="264" r:id="rId11"/>
    <p:sldId id="265" r:id="rId12"/>
    <p:sldId id="266" r:id="rId13"/>
    <p:sldId id="385" r:id="rId14"/>
    <p:sldId id="267" r:id="rId15"/>
    <p:sldId id="269" r:id="rId16"/>
    <p:sldId id="270" r:id="rId17"/>
    <p:sldId id="271" r:id="rId18"/>
    <p:sldId id="272" r:id="rId19"/>
    <p:sldId id="273" r:id="rId20"/>
    <p:sldId id="274" r:id="rId21"/>
    <p:sldId id="275" r:id="rId22"/>
    <p:sldId id="276" r:id="rId23"/>
    <p:sldId id="277" r:id="rId24"/>
    <p:sldId id="279" r:id="rId25"/>
    <p:sldId id="386" r:id="rId26"/>
    <p:sldId id="278" r:id="rId27"/>
    <p:sldId id="280" r:id="rId28"/>
    <p:sldId id="281" r:id="rId29"/>
    <p:sldId id="282" r:id="rId30"/>
    <p:sldId id="283" r:id="rId31"/>
    <p:sldId id="284" r:id="rId32"/>
    <p:sldId id="285" r:id="rId33"/>
    <p:sldId id="286" r:id="rId34"/>
    <p:sldId id="287" r:id="rId35"/>
    <p:sldId id="288" r:id="rId36"/>
    <p:sldId id="387" r:id="rId37"/>
    <p:sldId id="289" r:id="rId38"/>
    <p:sldId id="290" r:id="rId39"/>
    <p:sldId id="291" r:id="rId40"/>
    <p:sldId id="293" r:id="rId41"/>
    <p:sldId id="292" r:id="rId42"/>
    <p:sldId id="294" r:id="rId43"/>
    <p:sldId id="295" r:id="rId44"/>
    <p:sldId id="296" r:id="rId45"/>
    <p:sldId id="297" r:id="rId46"/>
    <p:sldId id="299" r:id="rId47"/>
    <p:sldId id="298" r:id="rId48"/>
    <p:sldId id="300" r:id="rId49"/>
    <p:sldId id="301" r:id="rId50"/>
    <p:sldId id="302" r:id="rId51"/>
    <p:sldId id="388"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84" r:id="rId9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64" autoAdjust="0"/>
  </p:normalViewPr>
  <p:slideViewPr>
    <p:cSldViewPr snapToGrid="0">
      <p:cViewPr varScale="1">
        <p:scale>
          <a:sx n="73" d="100"/>
          <a:sy n="73" d="100"/>
        </p:scale>
        <p:origin x="104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068292-3841-4780-A5E0-52E60268D5E8}" type="doc">
      <dgm:prSet loTypeId="urn:microsoft.com/office/officeart/2005/8/layout/list1" loCatId="list" qsTypeId="urn:microsoft.com/office/officeart/2005/8/quickstyle/simple4" qsCatId="simple" csTypeId="urn:microsoft.com/office/officeart/2005/8/colors/colorful1" csCatId="colorful"/>
      <dgm:spPr/>
      <dgm:t>
        <a:bodyPr/>
        <a:lstStyle/>
        <a:p>
          <a:endParaRPr lang="en-US"/>
        </a:p>
      </dgm:t>
    </dgm:pt>
    <dgm:pt modelId="{E41389B3-7877-43C3-AC73-CE84C0E4D761}">
      <dgm:prSet/>
      <dgm:spPr/>
      <dgm:t>
        <a:bodyPr/>
        <a:lstStyle/>
        <a:p>
          <a:pPr algn="ctr" rtl="1"/>
          <a:r>
            <a:rPr lang="ar-SA" dirty="0"/>
            <a:t>الإخلاص لله تعالى</a:t>
          </a:r>
          <a:endParaRPr lang="en-US" dirty="0"/>
        </a:p>
      </dgm:t>
    </dgm:pt>
    <dgm:pt modelId="{B6ABD878-C3C8-4920-A882-7D8A4BD403FC}" type="parTrans" cxnId="{CDEF3894-E71A-43E3-B4B6-4ABA89B83892}">
      <dgm:prSet/>
      <dgm:spPr/>
      <dgm:t>
        <a:bodyPr/>
        <a:lstStyle/>
        <a:p>
          <a:endParaRPr lang="en-US"/>
        </a:p>
      </dgm:t>
    </dgm:pt>
    <dgm:pt modelId="{541E2B0F-62CC-4B86-A587-8162380AC516}" type="sibTrans" cxnId="{CDEF3894-E71A-43E3-B4B6-4ABA89B83892}">
      <dgm:prSet/>
      <dgm:spPr/>
      <dgm:t>
        <a:bodyPr/>
        <a:lstStyle/>
        <a:p>
          <a:endParaRPr lang="en-US"/>
        </a:p>
      </dgm:t>
    </dgm:pt>
    <dgm:pt modelId="{4111F24B-2AA3-456B-B3F6-05696C9DBF73}">
      <dgm:prSet/>
      <dgm:spPr/>
      <dgm:t>
        <a:bodyPr/>
        <a:lstStyle/>
        <a:p>
          <a:pPr algn="ctr" rtl="1">
            <a:buNone/>
          </a:pPr>
          <a:r>
            <a:rPr lang="ar-SA" dirty="0"/>
            <a:t>قال ابن عباس رضي الله عنه "</a:t>
          </a:r>
          <a:r>
            <a:rPr lang="ar-SA" b="1" dirty="0"/>
            <a:t>إنّما يحفظ الرجل على قدر نيتهِ</a:t>
          </a:r>
          <a:r>
            <a:rPr lang="ar-SA" dirty="0"/>
            <a:t>"</a:t>
          </a:r>
          <a:endParaRPr lang="en-US" dirty="0"/>
        </a:p>
      </dgm:t>
    </dgm:pt>
    <dgm:pt modelId="{1164DD5F-B74F-4D29-B06F-6692206CE7CC}" type="parTrans" cxnId="{60AE4E50-3E26-437A-82A1-D8C695A7DACC}">
      <dgm:prSet/>
      <dgm:spPr/>
      <dgm:t>
        <a:bodyPr/>
        <a:lstStyle/>
        <a:p>
          <a:endParaRPr lang="en-US"/>
        </a:p>
      </dgm:t>
    </dgm:pt>
    <dgm:pt modelId="{4CB4AA13-9FED-4D3D-96CC-BD32D151077A}" type="sibTrans" cxnId="{60AE4E50-3E26-437A-82A1-D8C695A7DACC}">
      <dgm:prSet/>
      <dgm:spPr/>
      <dgm:t>
        <a:bodyPr/>
        <a:lstStyle/>
        <a:p>
          <a:endParaRPr lang="en-US"/>
        </a:p>
      </dgm:t>
    </dgm:pt>
    <dgm:pt modelId="{5FD5BB13-7DC6-4A82-8302-03952045B8B3}">
      <dgm:prSet/>
      <dgm:spPr/>
      <dgm:t>
        <a:bodyPr/>
        <a:lstStyle/>
        <a:p>
          <a:pPr algn="ctr" rtl="1"/>
          <a:r>
            <a:rPr lang="ar-SA" dirty="0"/>
            <a:t>كثرة القراءة و المراجعة الدائمة للقرآن الكريم</a:t>
          </a:r>
          <a:endParaRPr lang="en-US" dirty="0"/>
        </a:p>
      </dgm:t>
    </dgm:pt>
    <dgm:pt modelId="{82739732-1D08-436F-98B1-2395D5DFFAEB}" type="parTrans" cxnId="{C35339E6-0C71-44B0-A1EB-2D8F1FF9C93D}">
      <dgm:prSet/>
      <dgm:spPr/>
      <dgm:t>
        <a:bodyPr/>
        <a:lstStyle/>
        <a:p>
          <a:endParaRPr lang="en-US"/>
        </a:p>
      </dgm:t>
    </dgm:pt>
    <dgm:pt modelId="{D942E82D-EA71-4819-ACB2-4F51F25B693A}" type="sibTrans" cxnId="{C35339E6-0C71-44B0-A1EB-2D8F1FF9C93D}">
      <dgm:prSet/>
      <dgm:spPr/>
      <dgm:t>
        <a:bodyPr/>
        <a:lstStyle/>
        <a:p>
          <a:endParaRPr lang="en-US"/>
        </a:p>
      </dgm:t>
    </dgm:pt>
    <dgm:pt modelId="{DD6E7159-EF22-41F3-8BE6-A2E918C529A6}">
      <dgm:prSet/>
      <dgm:spPr/>
      <dgm:t>
        <a:bodyPr/>
        <a:lstStyle/>
        <a:p>
          <a:pPr algn="ctr" rtl="1">
            <a:buNone/>
          </a:pPr>
          <a:r>
            <a:rPr lang="ar-SA" dirty="0"/>
            <a:t>قال رسول اللهِ ﷺ " </a:t>
          </a:r>
          <a:r>
            <a:rPr lang="ar-SA" b="1" dirty="0"/>
            <a:t>تعاهدوا القرآن فو الذي نفسي بيده لهو اشد تقصِّيًا – تفلتًا – من الابل في عُقلها</a:t>
          </a:r>
          <a:r>
            <a:rPr lang="ar-SA" dirty="0"/>
            <a:t>"</a:t>
          </a:r>
          <a:endParaRPr lang="en-US" dirty="0"/>
        </a:p>
      </dgm:t>
    </dgm:pt>
    <dgm:pt modelId="{D7EDF251-905B-4D40-8ADA-8EAEC089AA90}" type="parTrans" cxnId="{3126FE18-81FD-4066-82C6-0B3F54B0C0E1}">
      <dgm:prSet/>
      <dgm:spPr/>
      <dgm:t>
        <a:bodyPr/>
        <a:lstStyle/>
        <a:p>
          <a:endParaRPr lang="en-US"/>
        </a:p>
      </dgm:t>
    </dgm:pt>
    <dgm:pt modelId="{9684322A-EDD7-4A55-916A-06E528F7E0E8}" type="sibTrans" cxnId="{3126FE18-81FD-4066-82C6-0B3F54B0C0E1}">
      <dgm:prSet/>
      <dgm:spPr/>
      <dgm:t>
        <a:bodyPr/>
        <a:lstStyle/>
        <a:p>
          <a:endParaRPr lang="en-US"/>
        </a:p>
      </dgm:t>
    </dgm:pt>
    <dgm:pt modelId="{17BC46FC-13DA-4D2B-A566-CB3AA45D6639}">
      <dgm:prSet/>
      <dgm:spPr/>
      <dgm:t>
        <a:bodyPr/>
        <a:lstStyle/>
        <a:p>
          <a:pPr algn="ctr" rtl="1"/>
          <a:r>
            <a:rPr lang="ar-SA" dirty="0"/>
            <a:t>الالتزام بالقراءة في مصحف واحد</a:t>
          </a:r>
          <a:endParaRPr lang="en-US" dirty="0"/>
        </a:p>
      </dgm:t>
    </dgm:pt>
    <dgm:pt modelId="{C53CF889-B386-4A77-8B7B-9D95BE2C05A0}" type="parTrans" cxnId="{C8FC07F7-01F9-4CB9-B8D5-B5B216374E27}">
      <dgm:prSet/>
      <dgm:spPr/>
      <dgm:t>
        <a:bodyPr/>
        <a:lstStyle/>
        <a:p>
          <a:endParaRPr lang="en-US"/>
        </a:p>
      </dgm:t>
    </dgm:pt>
    <dgm:pt modelId="{111427D9-2EB6-432F-BDF2-4AE7EABB0CD1}" type="sibTrans" cxnId="{C8FC07F7-01F9-4CB9-B8D5-B5B216374E27}">
      <dgm:prSet/>
      <dgm:spPr/>
      <dgm:t>
        <a:bodyPr/>
        <a:lstStyle/>
        <a:p>
          <a:endParaRPr lang="en-US"/>
        </a:p>
      </dgm:t>
    </dgm:pt>
    <dgm:pt modelId="{447A5709-F404-4B51-A79F-8F02656134FC}">
      <dgm:prSet/>
      <dgm:spPr/>
      <dgm:t>
        <a:bodyPr/>
        <a:lstStyle/>
        <a:p>
          <a:pPr algn="ctr" rtl="1"/>
          <a:r>
            <a:rPr lang="ar-SA" dirty="0"/>
            <a:t>حضور القلب والذهن حال القراءة</a:t>
          </a:r>
          <a:endParaRPr lang="en-US" dirty="0"/>
        </a:p>
      </dgm:t>
    </dgm:pt>
    <dgm:pt modelId="{FB39CA68-441E-4A38-98E1-466E5DC3F746}" type="parTrans" cxnId="{D86840E4-8A1C-4566-8CD5-6D3F8D54E922}">
      <dgm:prSet/>
      <dgm:spPr/>
      <dgm:t>
        <a:bodyPr/>
        <a:lstStyle/>
        <a:p>
          <a:endParaRPr lang="en-US"/>
        </a:p>
      </dgm:t>
    </dgm:pt>
    <dgm:pt modelId="{2B9B432D-F211-48C6-9110-97A6FEB485F4}" type="sibTrans" cxnId="{D86840E4-8A1C-4566-8CD5-6D3F8D54E922}">
      <dgm:prSet/>
      <dgm:spPr/>
      <dgm:t>
        <a:bodyPr/>
        <a:lstStyle/>
        <a:p>
          <a:endParaRPr lang="en-US"/>
        </a:p>
      </dgm:t>
    </dgm:pt>
    <dgm:pt modelId="{47E51DC0-B5AF-4D87-9051-D81E476A8AAE}">
      <dgm:prSet/>
      <dgm:spPr/>
      <dgm:t>
        <a:bodyPr/>
        <a:lstStyle/>
        <a:p>
          <a:pPr algn="ctr" rtl="1"/>
          <a:r>
            <a:rPr lang="ar-SA" dirty="0"/>
            <a:t>الدعاء والالتجاء الى الله بالعون والاتقان</a:t>
          </a:r>
          <a:endParaRPr lang="en-US" dirty="0"/>
        </a:p>
      </dgm:t>
    </dgm:pt>
    <dgm:pt modelId="{6CE17FA6-1545-482E-A904-5B0F53977D95}" type="parTrans" cxnId="{808217A0-0BCD-4984-B55D-945ECF27D823}">
      <dgm:prSet/>
      <dgm:spPr/>
      <dgm:t>
        <a:bodyPr/>
        <a:lstStyle/>
        <a:p>
          <a:endParaRPr lang="en-US"/>
        </a:p>
      </dgm:t>
    </dgm:pt>
    <dgm:pt modelId="{DBC0F14E-43E9-4EA5-8A32-44B6A5D1DEF4}" type="sibTrans" cxnId="{808217A0-0BCD-4984-B55D-945ECF27D823}">
      <dgm:prSet/>
      <dgm:spPr/>
      <dgm:t>
        <a:bodyPr/>
        <a:lstStyle/>
        <a:p>
          <a:endParaRPr lang="en-US"/>
        </a:p>
      </dgm:t>
    </dgm:pt>
    <dgm:pt modelId="{47D5158E-86D5-4C65-B848-CE53CA0BE9F9}">
      <dgm:prSet/>
      <dgm:spPr/>
      <dgm:t>
        <a:bodyPr/>
        <a:lstStyle/>
        <a:p>
          <a:pPr algn="ctr" rtl="1"/>
          <a:r>
            <a:rPr lang="ar-SA" dirty="0"/>
            <a:t>ترك المعاصي والذنوب</a:t>
          </a:r>
          <a:endParaRPr lang="en-US" dirty="0"/>
        </a:p>
      </dgm:t>
    </dgm:pt>
    <dgm:pt modelId="{FC59F4A7-672E-45F8-A3F5-BB5C43EE1736}" type="parTrans" cxnId="{A968162B-0838-419B-A4C2-DFDC22DDB9D6}">
      <dgm:prSet/>
      <dgm:spPr/>
      <dgm:t>
        <a:bodyPr/>
        <a:lstStyle/>
        <a:p>
          <a:endParaRPr lang="en-US"/>
        </a:p>
      </dgm:t>
    </dgm:pt>
    <dgm:pt modelId="{65626E82-4199-4262-A167-BD142CFDB050}" type="sibTrans" cxnId="{A968162B-0838-419B-A4C2-DFDC22DDB9D6}">
      <dgm:prSet/>
      <dgm:spPr/>
      <dgm:t>
        <a:bodyPr/>
        <a:lstStyle/>
        <a:p>
          <a:endParaRPr lang="en-US"/>
        </a:p>
      </dgm:t>
    </dgm:pt>
    <dgm:pt modelId="{3DE10741-15B0-41E0-AD7E-8500F03A1E83}">
      <dgm:prSet/>
      <dgm:spPr/>
      <dgm:t>
        <a:bodyPr/>
        <a:lstStyle/>
        <a:p>
          <a:pPr algn="ctr" rtl="1">
            <a:buNone/>
          </a:pPr>
          <a:r>
            <a:rPr lang="ar-SA" dirty="0"/>
            <a:t>فقد سُئِل مالك بن أنس رحمه الله (</a:t>
          </a:r>
          <a:r>
            <a:rPr lang="ar-SA" b="1" dirty="0"/>
            <a:t>هل يصلح لهذا الحفظ شيء ؟ قال: إنْ كان يصلح له شيء فترك المعاصي</a:t>
          </a:r>
          <a:r>
            <a:rPr lang="ar-SA" dirty="0"/>
            <a:t>)</a:t>
          </a:r>
          <a:endParaRPr lang="en-US" dirty="0"/>
        </a:p>
      </dgm:t>
    </dgm:pt>
    <dgm:pt modelId="{9B02F88E-81FC-4967-AC8F-ED7F52313219}" type="parTrans" cxnId="{15A5EDB4-6E09-4A8C-B010-716BEE35B149}">
      <dgm:prSet/>
      <dgm:spPr/>
      <dgm:t>
        <a:bodyPr/>
        <a:lstStyle/>
        <a:p>
          <a:endParaRPr lang="en-US"/>
        </a:p>
      </dgm:t>
    </dgm:pt>
    <dgm:pt modelId="{C2D0F970-4E4A-40A7-A02E-6A5A2834E865}" type="sibTrans" cxnId="{15A5EDB4-6E09-4A8C-B010-716BEE35B149}">
      <dgm:prSet/>
      <dgm:spPr/>
      <dgm:t>
        <a:bodyPr/>
        <a:lstStyle/>
        <a:p>
          <a:endParaRPr lang="en-US"/>
        </a:p>
      </dgm:t>
    </dgm:pt>
    <dgm:pt modelId="{FDFBA0E4-6429-412B-ABFE-B6097C6AA36B}" type="pres">
      <dgm:prSet presAssocID="{2A068292-3841-4780-A5E0-52E60268D5E8}" presName="linear" presStyleCnt="0">
        <dgm:presLayoutVars>
          <dgm:dir/>
          <dgm:animLvl val="lvl"/>
          <dgm:resizeHandles val="exact"/>
        </dgm:presLayoutVars>
      </dgm:prSet>
      <dgm:spPr/>
    </dgm:pt>
    <dgm:pt modelId="{B22A5428-2757-4839-8511-AB9E42DA33B4}" type="pres">
      <dgm:prSet presAssocID="{E41389B3-7877-43C3-AC73-CE84C0E4D761}" presName="parentLin" presStyleCnt="0"/>
      <dgm:spPr/>
    </dgm:pt>
    <dgm:pt modelId="{15859BCF-DA2F-4D9E-B668-B54E96D2A64B}" type="pres">
      <dgm:prSet presAssocID="{E41389B3-7877-43C3-AC73-CE84C0E4D761}" presName="parentLeftMargin" presStyleLbl="node1" presStyleIdx="0" presStyleCnt="6"/>
      <dgm:spPr/>
    </dgm:pt>
    <dgm:pt modelId="{800351AF-A1FC-434C-B916-EC6939A14D87}" type="pres">
      <dgm:prSet presAssocID="{E41389B3-7877-43C3-AC73-CE84C0E4D761}" presName="parentText" presStyleLbl="node1" presStyleIdx="0" presStyleCnt="6">
        <dgm:presLayoutVars>
          <dgm:chMax val="0"/>
          <dgm:bulletEnabled val="1"/>
        </dgm:presLayoutVars>
      </dgm:prSet>
      <dgm:spPr/>
    </dgm:pt>
    <dgm:pt modelId="{D4DEEFBC-7A79-44F9-961A-772FEEAD6047}" type="pres">
      <dgm:prSet presAssocID="{E41389B3-7877-43C3-AC73-CE84C0E4D761}" presName="negativeSpace" presStyleCnt="0"/>
      <dgm:spPr/>
    </dgm:pt>
    <dgm:pt modelId="{0456B344-306B-4DFB-8DE0-C7D0DA874D11}" type="pres">
      <dgm:prSet presAssocID="{E41389B3-7877-43C3-AC73-CE84C0E4D761}" presName="childText" presStyleLbl="conFgAcc1" presStyleIdx="0" presStyleCnt="6">
        <dgm:presLayoutVars>
          <dgm:bulletEnabled val="1"/>
        </dgm:presLayoutVars>
      </dgm:prSet>
      <dgm:spPr/>
    </dgm:pt>
    <dgm:pt modelId="{FD7AE18B-42A9-4C3E-B6A3-5DAFDB54C8AA}" type="pres">
      <dgm:prSet presAssocID="{541E2B0F-62CC-4B86-A587-8162380AC516}" presName="spaceBetweenRectangles" presStyleCnt="0"/>
      <dgm:spPr/>
    </dgm:pt>
    <dgm:pt modelId="{435A1A3D-0ECC-48BD-829E-626376DFF516}" type="pres">
      <dgm:prSet presAssocID="{5FD5BB13-7DC6-4A82-8302-03952045B8B3}" presName="parentLin" presStyleCnt="0"/>
      <dgm:spPr/>
    </dgm:pt>
    <dgm:pt modelId="{E3B9A122-9170-4FFB-A417-A1D0FCCCA6E4}" type="pres">
      <dgm:prSet presAssocID="{5FD5BB13-7DC6-4A82-8302-03952045B8B3}" presName="parentLeftMargin" presStyleLbl="node1" presStyleIdx="0" presStyleCnt="6"/>
      <dgm:spPr/>
    </dgm:pt>
    <dgm:pt modelId="{A55DBAF1-91A3-408F-AA54-3771148B692C}" type="pres">
      <dgm:prSet presAssocID="{5FD5BB13-7DC6-4A82-8302-03952045B8B3}" presName="parentText" presStyleLbl="node1" presStyleIdx="1" presStyleCnt="6">
        <dgm:presLayoutVars>
          <dgm:chMax val="0"/>
          <dgm:bulletEnabled val="1"/>
        </dgm:presLayoutVars>
      </dgm:prSet>
      <dgm:spPr/>
    </dgm:pt>
    <dgm:pt modelId="{5E49DBCE-1338-4CD8-8C9C-17C90ACA6A4F}" type="pres">
      <dgm:prSet presAssocID="{5FD5BB13-7DC6-4A82-8302-03952045B8B3}" presName="negativeSpace" presStyleCnt="0"/>
      <dgm:spPr/>
    </dgm:pt>
    <dgm:pt modelId="{43AFC206-3299-4C4C-B3F3-DC2A7E47F8A5}" type="pres">
      <dgm:prSet presAssocID="{5FD5BB13-7DC6-4A82-8302-03952045B8B3}" presName="childText" presStyleLbl="conFgAcc1" presStyleIdx="1" presStyleCnt="6">
        <dgm:presLayoutVars>
          <dgm:bulletEnabled val="1"/>
        </dgm:presLayoutVars>
      </dgm:prSet>
      <dgm:spPr/>
    </dgm:pt>
    <dgm:pt modelId="{FF79A62F-963E-4A6C-825D-8F883EFD95B6}" type="pres">
      <dgm:prSet presAssocID="{D942E82D-EA71-4819-ACB2-4F51F25B693A}" presName="spaceBetweenRectangles" presStyleCnt="0"/>
      <dgm:spPr/>
    </dgm:pt>
    <dgm:pt modelId="{77081A5B-50BA-46C7-98D0-ACAEB692E066}" type="pres">
      <dgm:prSet presAssocID="{17BC46FC-13DA-4D2B-A566-CB3AA45D6639}" presName="parentLin" presStyleCnt="0"/>
      <dgm:spPr/>
    </dgm:pt>
    <dgm:pt modelId="{F58F692D-1D8C-477D-B9FC-F2C30EAA7CD5}" type="pres">
      <dgm:prSet presAssocID="{17BC46FC-13DA-4D2B-A566-CB3AA45D6639}" presName="parentLeftMargin" presStyleLbl="node1" presStyleIdx="1" presStyleCnt="6"/>
      <dgm:spPr/>
    </dgm:pt>
    <dgm:pt modelId="{E55E5E35-1967-46F3-B3C4-8414F8937812}" type="pres">
      <dgm:prSet presAssocID="{17BC46FC-13DA-4D2B-A566-CB3AA45D6639}" presName="parentText" presStyleLbl="node1" presStyleIdx="2" presStyleCnt="6">
        <dgm:presLayoutVars>
          <dgm:chMax val="0"/>
          <dgm:bulletEnabled val="1"/>
        </dgm:presLayoutVars>
      </dgm:prSet>
      <dgm:spPr/>
    </dgm:pt>
    <dgm:pt modelId="{EA252751-1F90-426D-BB00-4E2879839DE5}" type="pres">
      <dgm:prSet presAssocID="{17BC46FC-13DA-4D2B-A566-CB3AA45D6639}" presName="negativeSpace" presStyleCnt="0"/>
      <dgm:spPr/>
    </dgm:pt>
    <dgm:pt modelId="{ADCA054C-CB6D-4E1A-88CA-CEEE7E2B4C42}" type="pres">
      <dgm:prSet presAssocID="{17BC46FC-13DA-4D2B-A566-CB3AA45D6639}" presName="childText" presStyleLbl="conFgAcc1" presStyleIdx="2" presStyleCnt="6">
        <dgm:presLayoutVars>
          <dgm:bulletEnabled val="1"/>
        </dgm:presLayoutVars>
      </dgm:prSet>
      <dgm:spPr/>
    </dgm:pt>
    <dgm:pt modelId="{2DBBBDD8-F1E3-463B-93B2-39E04503DBB1}" type="pres">
      <dgm:prSet presAssocID="{111427D9-2EB6-432F-BDF2-4AE7EABB0CD1}" presName="spaceBetweenRectangles" presStyleCnt="0"/>
      <dgm:spPr/>
    </dgm:pt>
    <dgm:pt modelId="{17C833FC-8E2E-448A-94B0-14D3955B5489}" type="pres">
      <dgm:prSet presAssocID="{447A5709-F404-4B51-A79F-8F02656134FC}" presName="parentLin" presStyleCnt="0"/>
      <dgm:spPr/>
    </dgm:pt>
    <dgm:pt modelId="{8F0A2852-DAB6-4B64-BD01-8251399F1417}" type="pres">
      <dgm:prSet presAssocID="{447A5709-F404-4B51-A79F-8F02656134FC}" presName="parentLeftMargin" presStyleLbl="node1" presStyleIdx="2" presStyleCnt="6"/>
      <dgm:spPr/>
    </dgm:pt>
    <dgm:pt modelId="{87270215-89B8-4578-A723-9085A3475432}" type="pres">
      <dgm:prSet presAssocID="{447A5709-F404-4B51-A79F-8F02656134FC}" presName="parentText" presStyleLbl="node1" presStyleIdx="3" presStyleCnt="6">
        <dgm:presLayoutVars>
          <dgm:chMax val="0"/>
          <dgm:bulletEnabled val="1"/>
        </dgm:presLayoutVars>
      </dgm:prSet>
      <dgm:spPr/>
    </dgm:pt>
    <dgm:pt modelId="{A02A4318-C9DF-4B75-8001-5140EBB80F94}" type="pres">
      <dgm:prSet presAssocID="{447A5709-F404-4B51-A79F-8F02656134FC}" presName="negativeSpace" presStyleCnt="0"/>
      <dgm:spPr/>
    </dgm:pt>
    <dgm:pt modelId="{D615EDDE-4444-489E-B20F-90B343621008}" type="pres">
      <dgm:prSet presAssocID="{447A5709-F404-4B51-A79F-8F02656134FC}" presName="childText" presStyleLbl="conFgAcc1" presStyleIdx="3" presStyleCnt="6">
        <dgm:presLayoutVars>
          <dgm:bulletEnabled val="1"/>
        </dgm:presLayoutVars>
      </dgm:prSet>
      <dgm:spPr/>
    </dgm:pt>
    <dgm:pt modelId="{1CA7AA1E-BC99-483A-B740-39544CE9D53A}" type="pres">
      <dgm:prSet presAssocID="{2B9B432D-F211-48C6-9110-97A6FEB485F4}" presName="spaceBetweenRectangles" presStyleCnt="0"/>
      <dgm:spPr/>
    </dgm:pt>
    <dgm:pt modelId="{A7647992-1C28-40D9-9B8B-A8794E9CD470}" type="pres">
      <dgm:prSet presAssocID="{47E51DC0-B5AF-4D87-9051-D81E476A8AAE}" presName="parentLin" presStyleCnt="0"/>
      <dgm:spPr/>
    </dgm:pt>
    <dgm:pt modelId="{ACB80F69-B5B1-455D-93F0-AA31ED8217C7}" type="pres">
      <dgm:prSet presAssocID="{47E51DC0-B5AF-4D87-9051-D81E476A8AAE}" presName="parentLeftMargin" presStyleLbl="node1" presStyleIdx="3" presStyleCnt="6"/>
      <dgm:spPr/>
    </dgm:pt>
    <dgm:pt modelId="{B59C117A-C08E-4800-BA29-9D6D4EEBB71B}" type="pres">
      <dgm:prSet presAssocID="{47E51DC0-B5AF-4D87-9051-D81E476A8AAE}" presName="parentText" presStyleLbl="node1" presStyleIdx="4" presStyleCnt="6">
        <dgm:presLayoutVars>
          <dgm:chMax val="0"/>
          <dgm:bulletEnabled val="1"/>
        </dgm:presLayoutVars>
      </dgm:prSet>
      <dgm:spPr/>
    </dgm:pt>
    <dgm:pt modelId="{FD6E8946-84DF-455E-8AFD-DF5A5A7FA1CD}" type="pres">
      <dgm:prSet presAssocID="{47E51DC0-B5AF-4D87-9051-D81E476A8AAE}" presName="negativeSpace" presStyleCnt="0"/>
      <dgm:spPr/>
    </dgm:pt>
    <dgm:pt modelId="{E8A29745-9CA1-4F1F-AF02-B0A61E1DA066}" type="pres">
      <dgm:prSet presAssocID="{47E51DC0-B5AF-4D87-9051-D81E476A8AAE}" presName="childText" presStyleLbl="conFgAcc1" presStyleIdx="4" presStyleCnt="6">
        <dgm:presLayoutVars>
          <dgm:bulletEnabled val="1"/>
        </dgm:presLayoutVars>
      </dgm:prSet>
      <dgm:spPr/>
    </dgm:pt>
    <dgm:pt modelId="{DDF672A0-D2BE-4F7F-8ACA-81F5B548CFAC}" type="pres">
      <dgm:prSet presAssocID="{DBC0F14E-43E9-4EA5-8A32-44B6A5D1DEF4}" presName="spaceBetweenRectangles" presStyleCnt="0"/>
      <dgm:spPr/>
    </dgm:pt>
    <dgm:pt modelId="{2F2BF589-441D-4EDB-83D2-0950DBBD799E}" type="pres">
      <dgm:prSet presAssocID="{47D5158E-86D5-4C65-B848-CE53CA0BE9F9}" presName="parentLin" presStyleCnt="0"/>
      <dgm:spPr/>
    </dgm:pt>
    <dgm:pt modelId="{8EBAAD2C-5166-43CF-8EE3-E0CD50D2BC90}" type="pres">
      <dgm:prSet presAssocID="{47D5158E-86D5-4C65-B848-CE53CA0BE9F9}" presName="parentLeftMargin" presStyleLbl="node1" presStyleIdx="4" presStyleCnt="6"/>
      <dgm:spPr/>
    </dgm:pt>
    <dgm:pt modelId="{87DA04E1-2B44-4B90-975B-17EDC287BF4F}" type="pres">
      <dgm:prSet presAssocID="{47D5158E-86D5-4C65-B848-CE53CA0BE9F9}" presName="parentText" presStyleLbl="node1" presStyleIdx="5" presStyleCnt="6">
        <dgm:presLayoutVars>
          <dgm:chMax val="0"/>
          <dgm:bulletEnabled val="1"/>
        </dgm:presLayoutVars>
      </dgm:prSet>
      <dgm:spPr/>
    </dgm:pt>
    <dgm:pt modelId="{B398EB7A-20A3-4B8D-B746-0BDEC5E1BFD6}" type="pres">
      <dgm:prSet presAssocID="{47D5158E-86D5-4C65-B848-CE53CA0BE9F9}" presName="negativeSpace" presStyleCnt="0"/>
      <dgm:spPr/>
    </dgm:pt>
    <dgm:pt modelId="{656BD627-B655-4A87-B81E-40D274F3445C}" type="pres">
      <dgm:prSet presAssocID="{47D5158E-86D5-4C65-B848-CE53CA0BE9F9}" presName="childText" presStyleLbl="conFgAcc1" presStyleIdx="5" presStyleCnt="6">
        <dgm:presLayoutVars>
          <dgm:bulletEnabled val="1"/>
        </dgm:presLayoutVars>
      </dgm:prSet>
      <dgm:spPr/>
    </dgm:pt>
  </dgm:ptLst>
  <dgm:cxnLst>
    <dgm:cxn modelId="{0767720A-53DB-40F2-ACA3-C11D064900AC}" type="presOf" srcId="{47E51DC0-B5AF-4D87-9051-D81E476A8AAE}" destId="{ACB80F69-B5B1-455D-93F0-AA31ED8217C7}" srcOrd="0" destOrd="0" presId="urn:microsoft.com/office/officeart/2005/8/layout/list1"/>
    <dgm:cxn modelId="{16987F0F-2F0F-44A4-887A-8DA0D0F01B8B}" type="presOf" srcId="{DD6E7159-EF22-41F3-8BE6-A2E918C529A6}" destId="{43AFC206-3299-4C4C-B3F3-DC2A7E47F8A5}" srcOrd="0" destOrd="0" presId="urn:microsoft.com/office/officeart/2005/8/layout/list1"/>
    <dgm:cxn modelId="{3126FE18-81FD-4066-82C6-0B3F54B0C0E1}" srcId="{5FD5BB13-7DC6-4A82-8302-03952045B8B3}" destId="{DD6E7159-EF22-41F3-8BE6-A2E918C529A6}" srcOrd="0" destOrd="0" parTransId="{D7EDF251-905B-4D40-8ADA-8EAEC089AA90}" sibTransId="{9684322A-EDD7-4A55-916A-06E528F7E0E8}"/>
    <dgm:cxn modelId="{A968162B-0838-419B-A4C2-DFDC22DDB9D6}" srcId="{2A068292-3841-4780-A5E0-52E60268D5E8}" destId="{47D5158E-86D5-4C65-B848-CE53CA0BE9F9}" srcOrd="5" destOrd="0" parTransId="{FC59F4A7-672E-45F8-A3F5-BB5C43EE1736}" sibTransId="{65626E82-4199-4262-A167-BD142CFDB050}"/>
    <dgm:cxn modelId="{668FED2E-6630-4D21-AA95-1DAB5BA12ACC}" type="presOf" srcId="{4111F24B-2AA3-456B-B3F6-05696C9DBF73}" destId="{0456B344-306B-4DFB-8DE0-C7D0DA874D11}" srcOrd="0" destOrd="0" presId="urn:microsoft.com/office/officeart/2005/8/layout/list1"/>
    <dgm:cxn modelId="{72272330-7C4F-4BA2-B6E3-D3442BD1F234}" type="presOf" srcId="{17BC46FC-13DA-4D2B-A566-CB3AA45D6639}" destId="{E55E5E35-1967-46F3-B3C4-8414F8937812}" srcOrd="1" destOrd="0" presId="urn:microsoft.com/office/officeart/2005/8/layout/list1"/>
    <dgm:cxn modelId="{7CA58A31-9575-40D7-8A6D-400B4FCB9423}" type="presOf" srcId="{3DE10741-15B0-41E0-AD7E-8500F03A1E83}" destId="{656BD627-B655-4A87-B81E-40D274F3445C}" srcOrd="0" destOrd="0" presId="urn:microsoft.com/office/officeart/2005/8/layout/list1"/>
    <dgm:cxn modelId="{3601C939-9236-41A6-8898-476762F81B0A}" type="presOf" srcId="{5FD5BB13-7DC6-4A82-8302-03952045B8B3}" destId="{E3B9A122-9170-4FFB-A417-A1D0FCCCA6E4}" srcOrd="0" destOrd="0" presId="urn:microsoft.com/office/officeart/2005/8/layout/list1"/>
    <dgm:cxn modelId="{1E6B4E6A-4FE4-444D-94AD-E44E03B202C6}" type="presOf" srcId="{E41389B3-7877-43C3-AC73-CE84C0E4D761}" destId="{15859BCF-DA2F-4D9E-B668-B54E96D2A64B}" srcOrd="0" destOrd="0" presId="urn:microsoft.com/office/officeart/2005/8/layout/list1"/>
    <dgm:cxn modelId="{60AE4E50-3E26-437A-82A1-D8C695A7DACC}" srcId="{E41389B3-7877-43C3-AC73-CE84C0E4D761}" destId="{4111F24B-2AA3-456B-B3F6-05696C9DBF73}" srcOrd="0" destOrd="0" parTransId="{1164DD5F-B74F-4D29-B06F-6692206CE7CC}" sibTransId="{4CB4AA13-9FED-4D3D-96CC-BD32D151077A}"/>
    <dgm:cxn modelId="{F5BB6952-A38A-4F92-A9B3-F712C39475C7}" type="presOf" srcId="{5FD5BB13-7DC6-4A82-8302-03952045B8B3}" destId="{A55DBAF1-91A3-408F-AA54-3771148B692C}" srcOrd="1" destOrd="0" presId="urn:microsoft.com/office/officeart/2005/8/layout/list1"/>
    <dgm:cxn modelId="{562B8779-1052-4FA8-9340-0275F241CE6C}" type="presOf" srcId="{47D5158E-86D5-4C65-B848-CE53CA0BE9F9}" destId="{8EBAAD2C-5166-43CF-8EE3-E0CD50D2BC90}" srcOrd="0" destOrd="0" presId="urn:microsoft.com/office/officeart/2005/8/layout/list1"/>
    <dgm:cxn modelId="{500BCC85-F84E-456A-B0DF-E2F281081F74}" type="presOf" srcId="{47E51DC0-B5AF-4D87-9051-D81E476A8AAE}" destId="{B59C117A-C08E-4800-BA29-9D6D4EEBB71B}" srcOrd="1" destOrd="0" presId="urn:microsoft.com/office/officeart/2005/8/layout/list1"/>
    <dgm:cxn modelId="{CDEF3894-E71A-43E3-B4B6-4ABA89B83892}" srcId="{2A068292-3841-4780-A5E0-52E60268D5E8}" destId="{E41389B3-7877-43C3-AC73-CE84C0E4D761}" srcOrd="0" destOrd="0" parTransId="{B6ABD878-C3C8-4920-A882-7D8A4BD403FC}" sibTransId="{541E2B0F-62CC-4B86-A587-8162380AC516}"/>
    <dgm:cxn modelId="{2C0B7795-0A47-4D79-8091-7EDB90717B22}" type="presOf" srcId="{E41389B3-7877-43C3-AC73-CE84C0E4D761}" destId="{800351AF-A1FC-434C-B916-EC6939A14D87}" srcOrd="1" destOrd="0" presId="urn:microsoft.com/office/officeart/2005/8/layout/list1"/>
    <dgm:cxn modelId="{808217A0-0BCD-4984-B55D-945ECF27D823}" srcId="{2A068292-3841-4780-A5E0-52E60268D5E8}" destId="{47E51DC0-B5AF-4D87-9051-D81E476A8AAE}" srcOrd="4" destOrd="0" parTransId="{6CE17FA6-1545-482E-A904-5B0F53977D95}" sibTransId="{DBC0F14E-43E9-4EA5-8A32-44B6A5D1DEF4}"/>
    <dgm:cxn modelId="{2F2C93A7-8F9A-4805-B20A-B3580CD0F76E}" type="presOf" srcId="{447A5709-F404-4B51-A79F-8F02656134FC}" destId="{8F0A2852-DAB6-4B64-BD01-8251399F1417}" srcOrd="0" destOrd="0" presId="urn:microsoft.com/office/officeart/2005/8/layout/list1"/>
    <dgm:cxn modelId="{15A5EDB4-6E09-4A8C-B010-716BEE35B149}" srcId="{47D5158E-86D5-4C65-B848-CE53CA0BE9F9}" destId="{3DE10741-15B0-41E0-AD7E-8500F03A1E83}" srcOrd="0" destOrd="0" parTransId="{9B02F88E-81FC-4967-AC8F-ED7F52313219}" sibTransId="{C2D0F970-4E4A-40A7-A02E-6A5A2834E865}"/>
    <dgm:cxn modelId="{B157A7CF-D88B-4EFB-BDA9-B0465C2B10BA}" type="presOf" srcId="{17BC46FC-13DA-4D2B-A566-CB3AA45D6639}" destId="{F58F692D-1D8C-477D-B9FC-F2C30EAA7CD5}" srcOrd="0" destOrd="0" presId="urn:microsoft.com/office/officeart/2005/8/layout/list1"/>
    <dgm:cxn modelId="{9FFD07D5-3A9E-499A-8B5D-7550584F4E17}" type="presOf" srcId="{2A068292-3841-4780-A5E0-52E60268D5E8}" destId="{FDFBA0E4-6429-412B-ABFE-B6097C6AA36B}" srcOrd="0" destOrd="0" presId="urn:microsoft.com/office/officeart/2005/8/layout/list1"/>
    <dgm:cxn modelId="{D86840E4-8A1C-4566-8CD5-6D3F8D54E922}" srcId="{2A068292-3841-4780-A5E0-52E60268D5E8}" destId="{447A5709-F404-4B51-A79F-8F02656134FC}" srcOrd="3" destOrd="0" parTransId="{FB39CA68-441E-4A38-98E1-466E5DC3F746}" sibTransId="{2B9B432D-F211-48C6-9110-97A6FEB485F4}"/>
    <dgm:cxn modelId="{C35339E6-0C71-44B0-A1EB-2D8F1FF9C93D}" srcId="{2A068292-3841-4780-A5E0-52E60268D5E8}" destId="{5FD5BB13-7DC6-4A82-8302-03952045B8B3}" srcOrd="1" destOrd="0" parTransId="{82739732-1D08-436F-98B1-2395D5DFFAEB}" sibTransId="{D942E82D-EA71-4819-ACB2-4F51F25B693A}"/>
    <dgm:cxn modelId="{C574A1F2-6C22-4C75-98AE-9AD483C72F0C}" type="presOf" srcId="{447A5709-F404-4B51-A79F-8F02656134FC}" destId="{87270215-89B8-4578-A723-9085A3475432}" srcOrd="1" destOrd="0" presId="urn:microsoft.com/office/officeart/2005/8/layout/list1"/>
    <dgm:cxn modelId="{C8FC07F7-01F9-4CB9-B8D5-B5B216374E27}" srcId="{2A068292-3841-4780-A5E0-52E60268D5E8}" destId="{17BC46FC-13DA-4D2B-A566-CB3AA45D6639}" srcOrd="2" destOrd="0" parTransId="{C53CF889-B386-4A77-8B7B-9D95BE2C05A0}" sibTransId="{111427D9-2EB6-432F-BDF2-4AE7EABB0CD1}"/>
    <dgm:cxn modelId="{F25391FB-8BBA-47BE-874A-4CD84503D588}" type="presOf" srcId="{47D5158E-86D5-4C65-B848-CE53CA0BE9F9}" destId="{87DA04E1-2B44-4B90-975B-17EDC287BF4F}" srcOrd="1" destOrd="0" presId="urn:microsoft.com/office/officeart/2005/8/layout/list1"/>
    <dgm:cxn modelId="{3CE731D6-1438-40F9-B295-44315F799D29}" type="presParOf" srcId="{FDFBA0E4-6429-412B-ABFE-B6097C6AA36B}" destId="{B22A5428-2757-4839-8511-AB9E42DA33B4}" srcOrd="0" destOrd="0" presId="urn:microsoft.com/office/officeart/2005/8/layout/list1"/>
    <dgm:cxn modelId="{8ED70284-F69F-45C4-B273-3F34E7C4A7EA}" type="presParOf" srcId="{B22A5428-2757-4839-8511-AB9E42DA33B4}" destId="{15859BCF-DA2F-4D9E-B668-B54E96D2A64B}" srcOrd="0" destOrd="0" presId="urn:microsoft.com/office/officeart/2005/8/layout/list1"/>
    <dgm:cxn modelId="{E76199FB-D337-4800-94E7-13F7A63CCB03}" type="presParOf" srcId="{B22A5428-2757-4839-8511-AB9E42DA33B4}" destId="{800351AF-A1FC-434C-B916-EC6939A14D87}" srcOrd="1" destOrd="0" presId="urn:microsoft.com/office/officeart/2005/8/layout/list1"/>
    <dgm:cxn modelId="{D291AE5D-EEDB-4941-9D4C-32FD8B1C2F4F}" type="presParOf" srcId="{FDFBA0E4-6429-412B-ABFE-B6097C6AA36B}" destId="{D4DEEFBC-7A79-44F9-961A-772FEEAD6047}" srcOrd="1" destOrd="0" presId="urn:microsoft.com/office/officeart/2005/8/layout/list1"/>
    <dgm:cxn modelId="{042C523A-FD01-4A44-A97C-AE2A4AA9EDFA}" type="presParOf" srcId="{FDFBA0E4-6429-412B-ABFE-B6097C6AA36B}" destId="{0456B344-306B-4DFB-8DE0-C7D0DA874D11}" srcOrd="2" destOrd="0" presId="urn:microsoft.com/office/officeart/2005/8/layout/list1"/>
    <dgm:cxn modelId="{AE712AD7-E92A-4F2C-9F07-168ED04845BF}" type="presParOf" srcId="{FDFBA0E4-6429-412B-ABFE-B6097C6AA36B}" destId="{FD7AE18B-42A9-4C3E-B6A3-5DAFDB54C8AA}" srcOrd="3" destOrd="0" presId="urn:microsoft.com/office/officeart/2005/8/layout/list1"/>
    <dgm:cxn modelId="{F212BB9C-44C4-4081-B759-0B49DB1449CC}" type="presParOf" srcId="{FDFBA0E4-6429-412B-ABFE-B6097C6AA36B}" destId="{435A1A3D-0ECC-48BD-829E-626376DFF516}" srcOrd="4" destOrd="0" presId="urn:microsoft.com/office/officeart/2005/8/layout/list1"/>
    <dgm:cxn modelId="{9A4B96BB-5F88-444D-B9EE-D653DBF3C2BC}" type="presParOf" srcId="{435A1A3D-0ECC-48BD-829E-626376DFF516}" destId="{E3B9A122-9170-4FFB-A417-A1D0FCCCA6E4}" srcOrd="0" destOrd="0" presId="urn:microsoft.com/office/officeart/2005/8/layout/list1"/>
    <dgm:cxn modelId="{8484C6F5-102C-427B-838F-1870AFA5BFA3}" type="presParOf" srcId="{435A1A3D-0ECC-48BD-829E-626376DFF516}" destId="{A55DBAF1-91A3-408F-AA54-3771148B692C}" srcOrd="1" destOrd="0" presId="urn:microsoft.com/office/officeart/2005/8/layout/list1"/>
    <dgm:cxn modelId="{F2AA8163-5980-4711-B898-25DA6E1EFAE3}" type="presParOf" srcId="{FDFBA0E4-6429-412B-ABFE-B6097C6AA36B}" destId="{5E49DBCE-1338-4CD8-8C9C-17C90ACA6A4F}" srcOrd="5" destOrd="0" presId="urn:microsoft.com/office/officeart/2005/8/layout/list1"/>
    <dgm:cxn modelId="{575B71C1-F152-48F8-87F8-27543A2CE99F}" type="presParOf" srcId="{FDFBA0E4-6429-412B-ABFE-B6097C6AA36B}" destId="{43AFC206-3299-4C4C-B3F3-DC2A7E47F8A5}" srcOrd="6" destOrd="0" presId="urn:microsoft.com/office/officeart/2005/8/layout/list1"/>
    <dgm:cxn modelId="{C59D78F1-A907-4D58-9807-BF622D6C6D86}" type="presParOf" srcId="{FDFBA0E4-6429-412B-ABFE-B6097C6AA36B}" destId="{FF79A62F-963E-4A6C-825D-8F883EFD95B6}" srcOrd="7" destOrd="0" presId="urn:microsoft.com/office/officeart/2005/8/layout/list1"/>
    <dgm:cxn modelId="{40350844-E6F9-43B7-A48B-701575C2B0D1}" type="presParOf" srcId="{FDFBA0E4-6429-412B-ABFE-B6097C6AA36B}" destId="{77081A5B-50BA-46C7-98D0-ACAEB692E066}" srcOrd="8" destOrd="0" presId="urn:microsoft.com/office/officeart/2005/8/layout/list1"/>
    <dgm:cxn modelId="{EFB34B2D-F5EA-4C3A-98D2-40ADA8C3DDD9}" type="presParOf" srcId="{77081A5B-50BA-46C7-98D0-ACAEB692E066}" destId="{F58F692D-1D8C-477D-B9FC-F2C30EAA7CD5}" srcOrd="0" destOrd="0" presId="urn:microsoft.com/office/officeart/2005/8/layout/list1"/>
    <dgm:cxn modelId="{86E478E7-CB75-4828-8930-839F49D1262C}" type="presParOf" srcId="{77081A5B-50BA-46C7-98D0-ACAEB692E066}" destId="{E55E5E35-1967-46F3-B3C4-8414F8937812}" srcOrd="1" destOrd="0" presId="urn:microsoft.com/office/officeart/2005/8/layout/list1"/>
    <dgm:cxn modelId="{D544E802-9FD0-4C7F-BB4A-76FE976220AD}" type="presParOf" srcId="{FDFBA0E4-6429-412B-ABFE-B6097C6AA36B}" destId="{EA252751-1F90-426D-BB00-4E2879839DE5}" srcOrd="9" destOrd="0" presId="urn:microsoft.com/office/officeart/2005/8/layout/list1"/>
    <dgm:cxn modelId="{98F22847-6981-4BE5-BCB9-0660DE2EFD35}" type="presParOf" srcId="{FDFBA0E4-6429-412B-ABFE-B6097C6AA36B}" destId="{ADCA054C-CB6D-4E1A-88CA-CEEE7E2B4C42}" srcOrd="10" destOrd="0" presId="urn:microsoft.com/office/officeart/2005/8/layout/list1"/>
    <dgm:cxn modelId="{6255736D-3D17-48AC-9485-6551D26DAA7D}" type="presParOf" srcId="{FDFBA0E4-6429-412B-ABFE-B6097C6AA36B}" destId="{2DBBBDD8-F1E3-463B-93B2-39E04503DBB1}" srcOrd="11" destOrd="0" presId="urn:microsoft.com/office/officeart/2005/8/layout/list1"/>
    <dgm:cxn modelId="{904BF11A-A6E9-4C27-AF1E-15BEA98DB7C3}" type="presParOf" srcId="{FDFBA0E4-6429-412B-ABFE-B6097C6AA36B}" destId="{17C833FC-8E2E-448A-94B0-14D3955B5489}" srcOrd="12" destOrd="0" presId="urn:microsoft.com/office/officeart/2005/8/layout/list1"/>
    <dgm:cxn modelId="{1A8EFCB1-0C2F-4682-8D58-C21410BC1B42}" type="presParOf" srcId="{17C833FC-8E2E-448A-94B0-14D3955B5489}" destId="{8F0A2852-DAB6-4B64-BD01-8251399F1417}" srcOrd="0" destOrd="0" presId="urn:microsoft.com/office/officeart/2005/8/layout/list1"/>
    <dgm:cxn modelId="{BD8F1575-993C-4414-B9B6-5F7BE93CCFA9}" type="presParOf" srcId="{17C833FC-8E2E-448A-94B0-14D3955B5489}" destId="{87270215-89B8-4578-A723-9085A3475432}" srcOrd="1" destOrd="0" presId="urn:microsoft.com/office/officeart/2005/8/layout/list1"/>
    <dgm:cxn modelId="{8360C513-5DE0-4A1C-8FAC-450A0B212C4C}" type="presParOf" srcId="{FDFBA0E4-6429-412B-ABFE-B6097C6AA36B}" destId="{A02A4318-C9DF-4B75-8001-5140EBB80F94}" srcOrd="13" destOrd="0" presId="urn:microsoft.com/office/officeart/2005/8/layout/list1"/>
    <dgm:cxn modelId="{5E368AFF-BEAF-49D4-9A63-383EE11F4F0C}" type="presParOf" srcId="{FDFBA0E4-6429-412B-ABFE-B6097C6AA36B}" destId="{D615EDDE-4444-489E-B20F-90B343621008}" srcOrd="14" destOrd="0" presId="urn:microsoft.com/office/officeart/2005/8/layout/list1"/>
    <dgm:cxn modelId="{50FE78B8-B1E1-4E98-96BC-34336C8515B0}" type="presParOf" srcId="{FDFBA0E4-6429-412B-ABFE-B6097C6AA36B}" destId="{1CA7AA1E-BC99-483A-B740-39544CE9D53A}" srcOrd="15" destOrd="0" presId="urn:microsoft.com/office/officeart/2005/8/layout/list1"/>
    <dgm:cxn modelId="{86867C58-310E-42D4-8F60-1115DA757A27}" type="presParOf" srcId="{FDFBA0E4-6429-412B-ABFE-B6097C6AA36B}" destId="{A7647992-1C28-40D9-9B8B-A8794E9CD470}" srcOrd="16" destOrd="0" presId="urn:microsoft.com/office/officeart/2005/8/layout/list1"/>
    <dgm:cxn modelId="{A9548D14-86A5-4B32-9FF9-17A5F46CB185}" type="presParOf" srcId="{A7647992-1C28-40D9-9B8B-A8794E9CD470}" destId="{ACB80F69-B5B1-455D-93F0-AA31ED8217C7}" srcOrd="0" destOrd="0" presId="urn:microsoft.com/office/officeart/2005/8/layout/list1"/>
    <dgm:cxn modelId="{683946E7-8F0F-461F-BEBF-2109C2ABC198}" type="presParOf" srcId="{A7647992-1C28-40D9-9B8B-A8794E9CD470}" destId="{B59C117A-C08E-4800-BA29-9D6D4EEBB71B}" srcOrd="1" destOrd="0" presId="urn:microsoft.com/office/officeart/2005/8/layout/list1"/>
    <dgm:cxn modelId="{A15B4D4A-E0D6-432C-88B5-3F6DA9E033A7}" type="presParOf" srcId="{FDFBA0E4-6429-412B-ABFE-B6097C6AA36B}" destId="{FD6E8946-84DF-455E-8AFD-DF5A5A7FA1CD}" srcOrd="17" destOrd="0" presId="urn:microsoft.com/office/officeart/2005/8/layout/list1"/>
    <dgm:cxn modelId="{1889A149-B772-4D0A-8353-3A82A3F68CAC}" type="presParOf" srcId="{FDFBA0E4-6429-412B-ABFE-B6097C6AA36B}" destId="{E8A29745-9CA1-4F1F-AF02-B0A61E1DA066}" srcOrd="18" destOrd="0" presId="urn:microsoft.com/office/officeart/2005/8/layout/list1"/>
    <dgm:cxn modelId="{AB584D5B-9B95-4AD3-ADE4-AB54DB330BA4}" type="presParOf" srcId="{FDFBA0E4-6429-412B-ABFE-B6097C6AA36B}" destId="{DDF672A0-D2BE-4F7F-8ACA-81F5B548CFAC}" srcOrd="19" destOrd="0" presId="urn:microsoft.com/office/officeart/2005/8/layout/list1"/>
    <dgm:cxn modelId="{BB9A0C79-6400-429A-8F6A-0C9278917AE7}" type="presParOf" srcId="{FDFBA0E4-6429-412B-ABFE-B6097C6AA36B}" destId="{2F2BF589-441D-4EDB-83D2-0950DBBD799E}" srcOrd="20" destOrd="0" presId="urn:microsoft.com/office/officeart/2005/8/layout/list1"/>
    <dgm:cxn modelId="{9E2F8F0D-DECB-446A-8D53-A4190339AF2F}" type="presParOf" srcId="{2F2BF589-441D-4EDB-83D2-0950DBBD799E}" destId="{8EBAAD2C-5166-43CF-8EE3-E0CD50D2BC90}" srcOrd="0" destOrd="0" presId="urn:microsoft.com/office/officeart/2005/8/layout/list1"/>
    <dgm:cxn modelId="{9FF9D772-132F-442C-858D-F453F6F153AB}" type="presParOf" srcId="{2F2BF589-441D-4EDB-83D2-0950DBBD799E}" destId="{87DA04E1-2B44-4B90-975B-17EDC287BF4F}" srcOrd="1" destOrd="0" presId="urn:microsoft.com/office/officeart/2005/8/layout/list1"/>
    <dgm:cxn modelId="{816B1F28-2803-468E-A421-B801ECB92A33}" type="presParOf" srcId="{FDFBA0E4-6429-412B-ABFE-B6097C6AA36B}" destId="{B398EB7A-20A3-4B8D-B746-0BDEC5E1BFD6}" srcOrd="21" destOrd="0" presId="urn:microsoft.com/office/officeart/2005/8/layout/list1"/>
    <dgm:cxn modelId="{3338674A-0095-4E1A-A4E2-D20098018F13}" type="presParOf" srcId="{FDFBA0E4-6429-412B-ABFE-B6097C6AA36B}" destId="{656BD627-B655-4A87-B81E-40D274F3445C}"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C52E7C-CF04-4928-A144-4CC96DC8E8C2}"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B2CFD1AC-A781-4EFB-8010-694D7267B831}">
      <dgm:prSet custT="1"/>
      <dgm:spPr/>
      <dgm:t>
        <a:bodyPr/>
        <a:lstStyle/>
        <a:p>
          <a:pPr algn="ctr" rtl="1"/>
          <a:r>
            <a:rPr lang="ar-SA" sz="2800" dirty="0">
              <a:latin typeface="Sakkal Majalla" panose="02000000000000000000" pitchFamily="2" charset="-78"/>
              <a:cs typeface="Sakkal Majalla" panose="02000000000000000000" pitchFamily="2" charset="-78"/>
            </a:rPr>
            <a:t>عندما يشتد بك الكَرْبُ وتُغلق دونك الأبواب وتَفقد الأسباب</a:t>
          </a:r>
          <a:endParaRPr lang="en-US" sz="2800" dirty="0">
            <a:latin typeface="Sakkal Majalla" panose="02000000000000000000" pitchFamily="2" charset="-78"/>
            <a:cs typeface="Sakkal Majalla" panose="02000000000000000000" pitchFamily="2" charset="-78"/>
          </a:endParaRPr>
        </a:p>
      </dgm:t>
    </dgm:pt>
    <dgm:pt modelId="{852471C4-B621-4E6A-88F4-85FE872AAD21}" type="parTrans" cxnId="{4C6614BB-7056-44E6-A3F1-20AB2442D3F3}">
      <dgm:prSet/>
      <dgm:spPr/>
      <dgm:t>
        <a:bodyPr/>
        <a:lstStyle/>
        <a:p>
          <a:endParaRPr lang="en-US"/>
        </a:p>
      </dgm:t>
    </dgm:pt>
    <dgm:pt modelId="{4A474538-FDE7-461C-BE25-EDC0CD85862C}" type="sibTrans" cxnId="{4C6614BB-7056-44E6-A3F1-20AB2442D3F3}">
      <dgm:prSet/>
      <dgm:spPr/>
      <dgm:t>
        <a:bodyPr/>
        <a:lstStyle/>
        <a:p>
          <a:endParaRPr lang="en-US"/>
        </a:p>
      </dgm:t>
    </dgm:pt>
    <dgm:pt modelId="{118BA0B1-5363-41A3-8A8E-FC6006D19FBF}">
      <dgm:prSet custT="1"/>
      <dgm:spPr/>
      <dgm:t>
        <a:bodyPr/>
        <a:lstStyle/>
        <a:p>
          <a:pPr marL="0" lvl="0" indent="0" algn="ctr" defTabSz="1111250" rtl="1">
            <a:lnSpc>
              <a:spcPct val="90000"/>
            </a:lnSpc>
            <a:spcBef>
              <a:spcPct val="0"/>
            </a:spcBef>
            <a:spcAft>
              <a:spcPct val="35000"/>
            </a:spcAft>
            <a:buNone/>
          </a:pPr>
          <a:r>
            <a:rPr lang="ar-SA" sz="2800" kern="1200" dirty="0">
              <a:solidFill>
                <a:prstClr val="white"/>
              </a:solidFill>
              <a:latin typeface="Sakkal Majalla" panose="02000000000000000000" pitchFamily="2" charset="-78"/>
              <a:ea typeface="+mn-ea"/>
              <a:cs typeface="Sakkal Majalla" panose="02000000000000000000" pitchFamily="2" charset="-78"/>
            </a:rPr>
            <a:t>وكل من حولك ممن كنت تعدهم للأزمات ينادي: إنا لمدركون </a:t>
          </a:r>
          <a:endParaRPr lang="en-US" sz="2800" kern="1200" dirty="0">
            <a:solidFill>
              <a:prstClr val="white"/>
            </a:solidFill>
            <a:latin typeface="Sakkal Majalla" panose="02000000000000000000" pitchFamily="2" charset="-78"/>
            <a:ea typeface="+mn-ea"/>
            <a:cs typeface="Sakkal Majalla" panose="02000000000000000000" pitchFamily="2" charset="-78"/>
          </a:endParaRPr>
        </a:p>
      </dgm:t>
    </dgm:pt>
    <dgm:pt modelId="{151E5161-1382-4C71-BDF7-B4CF2F9A2FCB}" type="parTrans" cxnId="{199FD30F-1FDA-4B60-A5DE-F7EB6C5C2635}">
      <dgm:prSet/>
      <dgm:spPr/>
      <dgm:t>
        <a:bodyPr/>
        <a:lstStyle/>
        <a:p>
          <a:endParaRPr lang="en-US"/>
        </a:p>
      </dgm:t>
    </dgm:pt>
    <dgm:pt modelId="{26C0F473-07B4-423F-B249-7136ABCC0B39}" type="sibTrans" cxnId="{199FD30F-1FDA-4B60-A5DE-F7EB6C5C2635}">
      <dgm:prSet/>
      <dgm:spPr/>
      <dgm:t>
        <a:bodyPr/>
        <a:lstStyle/>
        <a:p>
          <a:endParaRPr lang="en-US"/>
        </a:p>
      </dgm:t>
    </dgm:pt>
    <dgm:pt modelId="{90E654A5-E028-4CAC-A6D9-6A9318566E94}">
      <dgm:prSet custT="1"/>
      <dgm:spPr/>
      <dgm:t>
        <a:bodyPr/>
        <a:lstStyle/>
        <a:p>
          <a:pPr marL="0" lvl="0" indent="0" algn="ctr" defTabSz="1111250" rtl="1">
            <a:lnSpc>
              <a:spcPct val="90000"/>
            </a:lnSpc>
            <a:spcBef>
              <a:spcPct val="0"/>
            </a:spcBef>
            <a:spcAft>
              <a:spcPct val="35000"/>
            </a:spcAft>
            <a:buNone/>
          </a:pPr>
          <a:r>
            <a:rPr lang="ar-SA" sz="2800" kern="1200" dirty="0">
              <a:solidFill>
                <a:prstClr val="white"/>
              </a:solidFill>
              <a:latin typeface="Sakkal Majalla" panose="02000000000000000000" pitchFamily="2" charset="-78"/>
              <a:ea typeface="+mn-ea"/>
              <a:cs typeface="Sakkal Majalla" panose="02000000000000000000" pitchFamily="2" charset="-78"/>
            </a:rPr>
            <a:t>عليك ب ( كَلَّا) موسى، حينئذ ستدركك رحمة الله </a:t>
          </a:r>
          <a:endParaRPr lang="en-US" sz="2800" kern="1200" dirty="0">
            <a:solidFill>
              <a:prstClr val="white"/>
            </a:solidFill>
            <a:latin typeface="Sakkal Majalla" panose="02000000000000000000" pitchFamily="2" charset="-78"/>
            <a:ea typeface="+mn-ea"/>
            <a:cs typeface="Sakkal Majalla" panose="02000000000000000000" pitchFamily="2" charset="-78"/>
          </a:endParaRPr>
        </a:p>
      </dgm:t>
    </dgm:pt>
    <dgm:pt modelId="{4F11CC91-9347-4C1A-AF31-2C4EFE5EE2E3}" type="parTrans" cxnId="{61E476CF-6708-4EBE-ACE1-23D21238683D}">
      <dgm:prSet/>
      <dgm:spPr/>
      <dgm:t>
        <a:bodyPr/>
        <a:lstStyle/>
        <a:p>
          <a:endParaRPr lang="en-US"/>
        </a:p>
      </dgm:t>
    </dgm:pt>
    <dgm:pt modelId="{66554844-9501-4EA5-801C-802DA41E2707}" type="sibTrans" cxnId="{61E476CF-6708-4EBE-ACE1-23D21238683D}">
      <dgm:prSet/>
      <dgm:spPr/>
      <dgm:t>
        <a:bodyPr/>
        <a:lstStyle/>
        <a:p>
          <a:endParaRPr lang="en-US"/>
        </a:p>
      </dgm:t>
    </dgm:pt>
    <dgm:pt modelId="{BA9AF09E-0772-40E5-A3F6-36ABD9FA87C4}">
      <dgm:prSet custT="1"/>
      <dgm:spPr/>
      <dgm:t>
        <a:bodyPr/>
        <a:lstStyle/>
        <a:p>
          <a:pPr marL="0" lvl="0" indent="0" algn="ctr" defTabSz="1111250" rtl="1">
            <a:lnSpc>
              <a:spcPct val="90000"/>
            </a:lnSpc>
            <a:spcBef>
              <a:spcPct val="0"/>
            </a:spcBef>
            <a:spcAft>
              <a:spcPct val="35000"/>
            </a:spcAft>
            <a:buNone/>
          </a:pPr>
          <a:r>
            <a:rPr lang="ar-SA" sz="2800" kern="1200" dirty="0">
              <a:solidFill>
                <a:prstClr val="white"/>
              </a:solidFill>
              <a:latin typeface="Sakkal Majalla" panose="02000000000000000000" pitchFamily="2" charset="-78"/>
              <a:ea typeface="+mn-ea"/>
              <a:cs typeface="Sakkal Majalla" panose="02000000000000000000" pitchFamily="2" charset="-78"/>
            </a:rPr>
            <a:t>وعنايته ويَفْلِقُ لك بحر النجاة </a:t>
          </a:r>
          <a:endParaRPr lang="en-US" sz="2800" kern="1200" dirty="0">
            <a:solidFill>
              <a:prstClr val="white"/>
            </a:solidFill>
            <a:latin typeface="Sakkal Majalla" panose="02000000000000000000" pitchFamily="2" charset="-78"/>
            <a:ea typeface="+mn-ea"/>
            <a:cs typeface="Sakkal Majalla" panose="02000000000000000000" pitchFamily="2" charset="-78"/>
          </a:endParaRPr>
        </a:p>
      </dgm:t>
    </dgm:pt>
    <dgm:pt modelId="{8E928853-829C-416C-B097-B29C710F2437}" type="parTrans" cxnId="{CF48297B-F08C-4E42-B468-96EF875FFAAE}">
      <dgm:prSet/>
      <dgm:spPr/>
      <dgm:t>
        <a:bodyPr/>
        <a:lstStyle/>
        <a:p>
          <a:endParaRPr lang="en-US"/>
        </a:p>
      </dgm:t>
    </dgm:pt>
    <dgm:pt modelId="{50347B00-6941-41EC-8F6F-AC0763386455}" type="sibTrans" cxnId="{CF48297B-F08C-4E42-B468-96EF875FFAAE}">
      <dgm:prSet/>
      <dgm:spPr/>
      <dgm:t>
        <a:bodyPr/>
        <a:lstStyle/>
        <a:p>
          <a:endParaRPr lang="en-US"/>
        </a:p>
      </dgm:t>
    </dgm:pt>
    <dgm:pt modelId="{15078115-E026-4B90-8F66-B752026981D3}">
      <dgm:prSet custT="1"/>
      <dgm:spPr/>
      <dgm:t>
        <a:bodyPr/>
        <a:lstStyle/>
        <a:p>
          <a:pPr marL="0" lvl="0" indent="0" algn="ctr" defTabSz="1111250" rtl="1">
            <a:lnSpc>
              <a:spcPct val="90000"/>
            </a:lnSpc>
            <a:spcBef>
              <a:spcPct val="0"/>
            </a:spcBef>
            <a:spcAft>
              <a:spcPct val="35000"/>
            </a:spcAft>
            <a:buNone/>
          </a:pPr>
          <a:r>
            <a:rPr lang="ar-SA" sz="2800" kern="1200" dirty="0">
              <a:solidFill>
                <a:prstClr val="white"/>
              </a:solidFill>
              <a:latin typeface="Sakkal Majalla" panose="02000000000000000000" pitchFamily="2" charset="-78"/>
              <a:ea typeface="+mn-ea"/>
              <a:cs typeface="Sakkal Majalla" panose="02000000000000000000" pitchFamily="2" charset="-78"/>
            </a:rPr>
            <a:t>المهم أن تكون (كلا) عن يقين كما جاءت في القصة! </a:t>
          </a:r>
          <a:endParaRPr lang="en-US" sz="2800" kern="1200" dirty="0">
            <a:solidFill>
              <a:prstClr val="white"/>
            </a:solidFill>
            <a:latin typeface="Sakkal Majalla" panose="02000000000000000000" pitchFamily="2" charset="-78"/>
            <a:ea typeface="+mn-ea"/>
            <a:cs typeface="Sakkal Majalla" panose="02000000000000000000" pitchFamily="2" charset="-78"/>
          </a:endParaRPr>
        </a:p>
      </dgm:t>
    </dgm:pt>
    <dgm:pt modelId="{900A788A-CC9F-484E-983C-8C6D4F257C65}" type="parTrans" cxnId="{9FDB7B04-7E39-4408-9116-55D6B89A2411}">
      <dgm:prSet/>
      <dgm:spPr/>
      <dgm:t>
        <a:bodyPr/>
        <a:lstStyle/>
        <a:p>
          <a:endParaRPr lang="en-US"/>
        </a:p>
      </dgm:t>
    </dgm:pt>
    <dgm:pt modelId="{072297EE-BFEC-4C3F-A975-FFAF19FBB3CD}" type="sibTrans" cxnId="{9FDB7B04-7E39-4408-9116-55D6B89A2411}">
      <dgm:prSet/>
      <dgm:spPr/>
      <dgm:t>
        <a:bodyPr/>
        <a:lstStyle/>
        <a:p>
          <a:endParaRPr lang="en-US"/>
        </a:p>
      </dgm:t>
    </dgm:pt>
    <dgm:pt modelId="{348916E0-A7FF-44A7-B96D-0521AFCEC6B2}" type="pres">
      <dgm:prSet presAssocID="{AAC52E7C-CF04-4928-A144-4CC96DC8E8C2}" presName="linear" presStyleCnt="0">
        <dgm:presLayoutVars>
          <dgm:animLvl val="lvl"/>
          <dgm:resizeHandles val="exact"/>
        </dgm:presLayoutVars>
      </dgm:prSet>
      <dgm:spPr/>
    </dgm:pt>
    <dgm:pt modelId="{1F39A824-8474-467F-B75C-E6DCC7B112FB}" type="pres">
      <dgm:prSet presAssocID="{B2CFD1AC-A781-4EFB-8010-694D7267B831}" presName="parentText" presStyleLbl="node1" presStyleIdx="0" presStyleCnt="5">
        <dgm:presLayoutVars>
          <dgm:chMax val="0"/>
          <dgm:bulletEnabled val="1"/>
        </dgm:presLayoutVars>
      </dgm:prSet>
      <dgm:spPr/>
    </dgm:pt>
    <dgm:pt modelId="{55EE75A8-35BD-4B23-BD75-C06862C20BF2}" type="pres">
      <dgm:prSet presAssocID="{4A474538-FDE7-461C-BE25-EDC0CD85862C}" presName="spacer" presStyleCnt="0"/>
      <dgm:spPr/>
    </dgm:pt>
    <dgm:pt modelId="{901A7887-5F67-4BAE-B87A-0FF77927BA24}" type="pres">
      <dgm:prSet presAssocID="{118BA0B1-5363-41A3-8A8E-FC6006D19FBF}" presName="parentText" presStyleLbl="node1" presStyleIdx="1" presStyleCnt="5">
        <dgm:presLayoutVars>
          <dgm:chMax val="0"/>
          <dgm:bulletEnabled val="1"/>
        </dgm:presLayoutVars>
      </dgm:prSet>
      <dgm:spPr/>
    </dgm:pt>
    <dgm:pt modelId="{58B5FEB2-50B9-4290-A800-BD1510102E42}" type="pres">
      <dgm:prSet presAssocID="{26C0F473-07B4-423F-B249-7136ABCC0B39}" presName="spacer" presStyleCnt="0"/>
      <dgm:spPr/>
    </dgm:pt>
    <dgm:pt modelId="{5B043796-6FA2-495D-8CD7-5325C71BC216}" type="pres">
      <dgm:prSet presAssocID="{90E654A5-E028-4CAC-A6D9-6A9318566E94}" presName="parentText" presStyleLbl="node1" presStyleIdx="2" presStyleCnt="5">
        <dgm:presLayoutVars>
          <dgm:chMax val="0"/>
          <dgm:bulletEnabled val="1"/>
        </dgm:presLayoutVars>
      </dgm:prSet>
      <dgm:spPr/>
    </dgm:pt>
    <dgm:pt modelId="{29CAFF2F-0242-4E7F-AE0A-EF2DB4250347}" type="pres">
      <dgm:prSet presAssocID="{66554844-9501-4EA5-801C-802DA41E2707}" presName="spacer" presStyleCnt="0"/>
      <dgm:spPr/>
    </dgm:pt>
    <dgm:pt modelId="{9DD224E8-CE65-4D2B-86AC-529755001C30}" type="pres">
      <dgm:prSet presAssocID="{BA9AF09E-0772-40E5-A3F6-36ABD9FA87C4}" presName="parentText" presStyleLbl="node1" presStyleIdx="3" presStyleCnt="5">
        <dgm:presLayoutVars>
          <dgm:chMax val="0"/>
          <dgm:bulletEnabled val="1"/>
        </dgm:presLayoutVars>
      </dgm:prSet>
      <dgm:spPr/>
    </dgm:pt>
    <dgm:pt modelId="{F847B614-57CE-463C-B244-1BBE7EEB137B}" type="pres">
      <dgm:prSet presAssocID="{50347B00-6941-41EC-8F6F-AC0763386455}" presName="spacer" presStyleCnt="0"/>
      <dgm:spPr/>
    </dgm:pt>
    <dgm:pt modelId="{F82A391C-D76D-4B49-ACD2-975B64EBF304}" type="pres">
      <dgm:prSet presAssocID="{15078115-E026-4B90-8F66-B752026981D3}" presName="parentText" presStyleLbl="node1" presStyleIdx="4" presStyleCnt="5">
        <dgm:presLayoutVars>
          <dgm:chMax val="0"/>
          <dgm:bulletEnabled val="1"/>
        </dgm:presLayoutVars>
      </dgm:prSet>
      <dgm:spPr/>
    </dgm:pt>
  </dgm:ptLst>
  <dgm:cxnLst>
    <dgm:cxn modelId="{9FDB7B04-7E39-4408-9116-55D6B89A2411}" srcId="{AAC52E7C-CF04-4928-A144-4CC96DC8E8C2}" destId="{15078115-E026-4B90-8F66-B752026981D3}" srcOrd="4" destOrd="0" parTransId="{900A788A-CC9F-484E-983C-8C6D4F257C65}" sibTransId="{072297EE-BFEC-4C3F-A975-FFAF19FBB3CD}"/>
    <dgm:cxn modelId="{199FD30F-1FDA-4B60-A5DE-F7EB6C5C2635}" srcId="{AAC52E7C-CF04-4928-A144-4CC96DC8E8C2}" destId="{118BA0B1-5363-41A3-8A8E-FC6006D19FBF}" srcOrd="1" destOrd="0" parTransId="{151E5161-1382-4C71-BDF7-B4CF2F9A2FCB}" sibTransId="{26C0F473-07B4-423F-B249-7136ABCC0B39}"/>
    <dgm:cxn modelId="{2156B124-EFD7-46B5-895C-C6DA0B1F9418}" type="presOf" srcId="{118BA0B1-5363-41A3-8A8E-FC6006D19FBF}" destId="{901A7887-5F67-4BAE-B87A-0FF77927BA24}" srcOrd="0" destOrd="0" presId="urn:microsoft.com/office/officeart/2005/8/layout/vList2"/>
    <dgm:cxn modelId="{7FB34D3A-D108-4BB6-A2ED-4F6AD73802B7}" type="presOf" srcId="{B2CFD1AC-A781-4EFB-8010-694D7267B831}" destId="{1F39A824-8474-467F-B75C-E6DCC7B112FB}" srcOrd="0" destOrd="0" presId="urn:microsoft.com/office/officeart/2005/8/layout/vList2"/>
    <dgm:cxn modelId="{CF48297B-F08C-4E42-B468-96EF875FFAAE}" srcId="{AAC52E7C-CF04-4928-A144-4CC96DC8E8C2}" destId="{BA9AF09E-0772-40E5-A3F6-36ABD9FA87C4}" srcOrd="3" destOrd="0" parTransId="{8E928853-829C-416C-B097-B29C710F2437}" sibTransId="{50347B00-6941-41EC-8F6F-AC0763386455}"/>
    <dgm:cxn modelId="{0BF30B8D-5480-4B9D-9C5C-B0CE13883413}" type="presOf" srcId="{15078115-E026-4B90-8F66-B752026981D3}" destId="{F82A391C-D76D-4B49-ACD2-975B64EBF304}" srcOrd="0" destOrd="0" presId="urn:microsoft.com/office/officeart/2005/8/layout/vList2"/>
    <dgm:cxn modelId="{4C6614BB-7056-44E6-A3F1-20AB2442D3F3}" srcId="{AAC52E7C-CF04-4928-A144-4CC96DC8E8C2}" destId="{B2CFD1AC-A781-4EFB-8010-694D7267B831}" srcOrd="0" destOrd="0" parTransId="{852471C4-B621-4E6A-88F4-85FE872AAD21}" sibTransId="{4A474538-FDE7-461C-BE25-EDC0CD85862C}"/>
    <dgm:cxn modelId="{FE1AEDC4-6D13-4A3A-B406-49C8B09255C4}" type="presOf" srcId="{AAC52E7C-CF04-4928-A144-4CC96DC8E8C2}" destId="{348916E0-A7FF-44A7-B96D-0521AFCEC6B2}" srcOrd="0" destOrd="0" presId="urn:microsoft.com/office/officeart/2005/8/layout/vList2"/>
    <dgm:cxn modelId="{E0A3AEC5-5C51-473C-92D5-780902A43F26}" type="presOf" srcId="{90E654A5-E028-4CAC-A6D9-6A9318566E94}" destId="{5B043796-6FA2-495D-8CD7-5325C71BC216}" srcOrd="0" destOrd="0" presId="urn:microsoft.com/office/officeart/2005/8/layout/vList2"/>
    <dgm:cxn modelId="{61E476CF-6708-4EBE-ACE1-23D21238683D}" srcId="{AAC52E7C-CF04-4928-A144-4CC96DC8E8C2}" destId="{90E654A5-E028-4CAC-A6D9-6A9318566E94}" srcOrd="2" destOrd="0" parTransId="{4F11CC91-9347-4C1A-AF31-2C4EFE5EE2E3}" sibTransId="{66554844-9501-4EA5-801C-802DA41E2707}"/>
    <dgm:cxn modelId="{4F504DF2-B696-47D3-9445-9108E53A3DBB}" type="presOf" srcId="{BA9AF09E-0772-40E5-A3F6-36ABD9FA87C4}" destId="{9DD224E8-CE65-4D2B-86AC-529755001C30}" srcOrd="0" destOrd="0" presId="urn:microsoft.com/office/officeart/2005/8/layout/vList2"/>
    <dgm:cxn modelId="{9A0FF4AF-30BB-4612-B688-863BE489F7C6}" type="presParOf" srcId="{348916E0-A7FF-44A7-B96D-0521AFCEC6B2}" destId="{1F39A824-8474-467F-B75C-E6DCC7B112FB}" srcOrd="0" destOrd="0" presId="urn:microsoft.com/office/officeart/2005/8/layout/vList2"/>
    <dgm:cxn modelId="{D07E5A73-082C-47B2-AFB4-6A1899A551C9}" type="presParOf" srcId="{348916E0-A7FF-44A7-B96D-0521AFCEC6B2}" destId="{55EE75A8-35BD-4B23-BD75-C06862C20BF2}" srcOrd="1" destOrd="0" presId="urn:microsoft.com/office/officeart/2005/8/layout/vList2"/>
    <dgm:cxn modelId="{2AE59352-B478-47A8-B718-2009C46FFC0A}" type="presParOf" srcId="{348916E0-A7FF-44A7-B96D-0521AFCEC6B2}" destId="{901A7887-5F67-4BAE-B87A-0FF77927BA24}" srcOrd="2" destOrd="0" presId="urn:microsoft.com/office/officeart/2005/8/layout/vList2"/>
    <dgm:cxn modelId="{C75B79C3-C396-42C9-B356-25D418D129D6}" type="presParOf" srcId="{348916E0-A7FF-44A7-B96D-0521AFCEC6B2}" destId="{58B5FEB2-50B9-4290-A800-BD1510102E42}" srcOrd="3" destOrd="0" presId="urn:microsoft.com/office/officeart/2005/8/layout/vList2"/>
    <dgm:cxn modelId="{1F086F81-5424-440E-81A2-7F98757AE37E}" type="presParOf" srcId="{348916E0-A7FF-44A7-B96D-0521AFCEC6B2}" destId="{5B043796-6FA2-495D-8CD7-5325C71BC216}" srcOrd="4" destOrd="0" presId="urn:microsoft.com/office/officeart/2005/8/layout/vList2"/>
    <dgm:cxn modelId="{695162F7-74F5-4FE9-9095-8CCBAD3FCDE8}" type="presParOf" srcId="{348916E0-A7FF-44A7-B96D-0521AFCEC6B2}" destId="{29CAFF2F-0242-4E7F-AE0A-EF2DB4250347}" srcOrd="5" destOrd="0" presId="urn:microsoft.com/office/officeart/2005/8/layout/vList2"/>
    <dgm:cxn modelId="{49DC7ABC-6397-42B3-9509-AA9ED624C3A2}" type="presParOf" srcId="{348916E0-A7FF-44A7-B96D-0521AFCEC6B2}" destId="{9DD224E8-CE65-4D2B-86AC-529755001C30}" srcOrd="6" destOrd="0" presId="urn:microsoft.com/office/officeart/2005/8/layout/vList2"/>
    <dgm:cxn modelId="{6A86C49E-D663-4265-A61E-4D9C0090E226}" type="presParOf" srcId="{348916E0-A7FF-44A7-B96D-0521AFCEC6B2}" destId="{F847B614-57CE-463C-B244-1BBE7EEB137B}" srcOrd="7" destOrd="0" presId="urn:microsoft.com/office/officeart/2005/8/layout/vList2"/>
    <dgm:cxn modelId="{93F1084F-7CCB-482F-BD43-74964FFA6946}" type="presParOf" srcId="{348916E0-A7FF-44A7-B96D-0521AFCEC6B2}" destId="{F82A391C-D76D-4B49-ACD2-975B64EBF30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6B344-306B-4DFB-8DE0-C7D0DA874D11}">
      <dsp:nvSpPr>
        <dsp:cNvPr id="0" name=""/>
        <dsp:cNvSpPr/>
      </dsp:nvSpPr>
      <dsp:spPr>
        <a:xfrm>
          <a:off x="0" y="260309"/>
          <a:ext cx="5914209" cy="626062"/>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9008" tIns="312420" rIns="459008" bIns="106680" numCol="1" spcCol="1270" anchor="t" anchorCtr="0">
          <a:noAutofit/>
        </a:bodyPr>
        <a:lstStyle/>
        <a:p>
          <a:pPr marL="114300" lvl="1" indent="-114300" algn="ctr" defTabSz="666750" rtl="1">
            <a:lnSpc>
              <a:spcPct val="90000"/>
            </a:lnSpc>
            <a:spcBef>
              <a:spcPct val="0"/>
            </a:spcBef>
            <a:spcAft>
              <a:spcPct val="15000"/>
            </a:spcAft>
            <a:buNone/>
          </a:pPr>
          <a:r>
            <a:rPr lang="ar-SA" sz="1500" kern="1200" dirty="0"/>
            <a:t>قال ابن عباس رضي الله عنه "</a:t>
          </a:r>
          <a:r>
            <a:rPr lang="ar-SA" sz="1500" b="1" kern="1200" dirty="0"/>
            <a:t>إنّما يحفظ الرجل على قدر نيتهِ</a:t>
          </a:r>
          <a:r>
            <a:rPr lang="ar-SA" sz="1500" kern="1200" dirty="0"/>
            <a:t>"</a:t>
          </a:r>
          <a:endParaRPr lang="en-US" sz="1500" kern="1200" dirty="0"/>
        </a:p>
      </dsp:txBody>
      <dsp:txXfrm>
        <a:off x="0" y="260309"/>
        <a:ext cx="5914209" cy="626062"/>
      </dsp:txXfrm>
    </dsp:sp>
    <dsp:sp modelId="{800351AF-A1FC-434C-B916-EC6939A14D87}">
      <dsp:nvSpPr>
        <dsp:cNvPr id="0" name=""/>
        <dsp:cNvSpPr/>
      </dsp:nvSpPr>
      <dsp:spPr>
        <a:xfrm>
          <a:off x="295710" y="38909"/>
          <a:ext cx="4139946" cy="442800"/>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6480" tIns="0" rIns="156480" bIns="0" numCol="1" spcCol="1270" anchor="ctr" anchorCtr="0">
          <a:noAutofit/>
        </a:bodyPr>
        <a:lstStyle/>
        <a:p>
          <a:pPr marL="0" lvl="0" indent="0" algn="ctr" defTabSz="666750" rtl="1">
            <a:lnSpc>
              <a:spcPct val="90000"/>
            </a:lnSpc>
            <a:spcBef>
              <a:spcPct val="0"/>
            </a:spcBef>
            <a:spcAft>
              <a:spcPct val="35000"/>
            </a:spcAft>
            <a:buNone/>
          </a:pPr>
          <a:r>
            <a:rPr lang="ar-SA" sz="1500" kern="1200" dirty="0"/>
            <a:t>الإخلاص لله تعالى</a:t>
          </a:r>
          <a:endParaRPr lang="en-US" sz="1500" kern="1200" dirty="0"/>
        </a:p>
      </dsp:txBody>
      <dsp:txXfrm>
        <a:off x="317326" y="60525"/>
        <a:ext cx="4096714" cy="399568"/>
      </dsp:txXfrm>
    </dsp:sp>
    <dsp:sp modelId="{43AFC206-3299-4C4C-B3F3-DC2A7E47F8A5}">
      <dsp:nvSpPr>
        <dsp:cNvPr id="0" name=""/>
        <dsp:cNvSpPr/>
      </dsp:nvSpPr>
      <dsp:spPr>
        <a:xfrm>
          <a:off x="0" y="1188772"/>
          <a:ext cx="5914209" cy="8505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9008" tIns="312420" rIns="459008" bIns="106680" numCol="1" spcCol="1270" anchor="t" anchorCtr="0">
          <a:noAutofit/>
        </a:bodyPr>
        <a:lstStyle/>
        <a:p>
          <a:pPr marL="114300" lvl="1" indent="-114300" algn="ctr" defTabSz="666750" rtl="1">
            <a:lnSpc>
              <a:spcPct val="90000"/>
            </a:lnSpc>
            <a:spcBef>
              <a:spcPct val="0"/>
            </a:spcBef>
            <a:spcAft>
              <a:spcPct val="15000"/>
            </a:spcAft>
            <a:buNone/>
          </a:pPr>
          <a:r>
            <a:rPr lang="ar-SA" sz="1500" kern="1200" dirty="0"/>
            <a:t>قال رسول اللهِ ﷺ " </a:t>
          </a:r>
          <a:r>
            <a:rPr lang="ar-SA" sz="1500" b="1" kern="1200" dirty="0"/>
            <a:t>تعاهدوا القرآن فو الذي نفسي بيده لهو اشد تقصِّيًا – تفلتًا – من الابل في عُقلها</a:t>
          </a:r>
          <a:r>
            <a:rPr lang="ar-SA" sz="1500" kern="1200" dirty="0"/>
            <a:t>"</a:t>
          </a:r>
          <a:endParaRPr lang="en-US" sz="1500" kern="1200" dirty="0"/>
        </a:p>
      </dsp:txBody>
      <dsp:txXfrm>
        <a:off x="0" y="1188772"/>
        <a:ext cx="5914209" cy="850500"/>
      </dsp:txXfrm>
    </dsp:sp>
    <dsp:sp modelId="{A55DBAF1-91A3-408F-AA54-3771148B692C}">
      <dsp:nvSpPr>
        <dsp:cNvPr id="0" name=""/>
        <dsp:cNvSpPr/>
      </dsp:nvSpPr>
      <dsp:spPr>
        <a:xfrm>
          <a:off x="295710" y="967372"/>
          <a:ext cx="4139946" cy="442800"/>
        </a:xfrm>
        <a:prstGeom prst="roundRect">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6480" tIns="0" rIns="156480" bIns="0" numCol="1" spcCol="1270" anchor="ctr" anchorCtr="0">
          <a:noAutofit/>
        </a:bodyPr>
        <a:lstStyle/>
        <a:p>
          <a:pPr marL="0" lvl="0" indent="0" algn="ctr" defTabSz="666750" rtl="1">
            <a:lnSpc>
              <a:spcPct val="90000"/>
            </a:lnSpc>
            <a:spcBef>
              <a:spcPct val="0"/>
            </a:spcBef>
            <a:spcAft>
              <a:spcPct val="35000"/>
            </a:spcAft>
            <a:buNone/>
          </a:pPr>
          <a:r>
            <a:rPr lang="ar-SA" sz="1500" kern="1200" dirty="0"/>
            <a:t>كثرة القراءة و المراجعة الدائمة للقرآن الكريم</a:t>
          </a:r>
          <a:endParaRPr lang="en-US" sz="1500" kern="1200" dirty="0"/>
        </a:p>
      </dsp:txBody>
      <dsp:txXfrm>
        <a:off x="317326" y="988988"/>
        <a:ext cx="4096714" cy="399568"/>
      </dsp:txXfrm>
    </dsp:sp>
    <dsp:sp modelId="{ADCA054C-CB6D-4E1A-88CA-CEEE7E2B4C42}">
      <dsp:nvSpPr>
        <dsp:cNvPr id="0" name=""/>
        <dsp:cNvSpPr/>
      </dsp:nvSpPr>
      <dsp:spPr>
        <a:xfrm>
          <a:off x="0" y="2341672"/>
          <a:ext cx="5914209" cy="3780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55E5E35-1967-46F3-B3C4-8414F8937812}">
      <dsp:nvSpPr>
        <dsp:cNvPr id="0" name=""/>
        <dsp:cNvSpPr/>
      </dsp:nvSpPr>
      <dsp:spPr>
        <a:xfrm>
          <a:off x="295710" y="2120272"/>
          <a:ext cx="4139946" cy="442800"/>
        </a:xfrm>
        <a:prstGeom prst="roundRect">
          <a:avLst/>
        </a:prstGeom>
        <a:blipFill>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6480" tIns="0" rIns="156480" bIns="0" numCol="1" spcCol="1270" anchor="ctr" anchorCtr="0">
          <a:noAutofit/>
        </a:bodyPr>
        <a:lstStyle/>
        <a:p>
          <a:pPr marL="0" lvl="0" indent="0" algn="ctr" defTabSz="666750" rtl="1">
            <a:lnSpc>
              <a:spcPct val="90000"/>
            </a:lnSpc>
            <a:spcBef>
              <a:spcPct val="0"/>
            </a:spcBef>
            <a:spcAft>
              <a:spcPct val="35000"/>
            </a:spcAft>
            <a:buNone/>
          </a:pPr>
          <a:r>
            <a:rPr lang="ar-SA" sz="1500" kern="1200" dirty="0"/>
            <a:t>الالتزام بالقراءة في مصحف واحد</a:t>
          </a:r>
          <a:endParaRPr lang="en-US" sz="1500" kern="1200" dirty="0"/>
        </a:p>
      </dsp:txBody>
      <dsp:txXfrm>
        <a:off x="317326" y="2141888"/>
        <a:ext cx="4096714" cy="399568"/>
      </dsp:txXfrm>
    </dsp:sp>
    <dsp:sp modelId="{D615EDDE-4444-489E-B20F-90B343621008}">
      <dsp:nvSpPr>
        <dsp:cNvPr id="0" name=""/>
        <dsp:cNvSpPr/>
      </dsp:nvSpPr>
      <dsp:spPr>
        <a:xfrm>
          <a:off x="0" y="3022072"/>
          <a:ext cx="5914209" cy="378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7270215-89B8-4578-A723-9085A3475432}">
      <dsp:nvSpPr>
        <dsp:cNvPr id="0" name=""/>
        <dsp:cNvSpPr/>
      </dsp:nvSpPr>
      <dsp:spPr>
        <a:xfrm>
          <a:off x="295710" y="2800672"/>
          <a:ext cx="4139946" cy="442800"/>
        </a:xfrm>
        <a:prstGeom prst="roundRect">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6480" tIns="0" rIns="156480" bIns="0" numCol="1" spcCol="1270" anchor="ctr" anchorCtr="0">
          <a:noAutofit/>
        </a:bodyPr>
        <a:lstStyle/>
        <a:p>
          <a:pPr marL="0" lvl="0" indent="0" algn="ctr" defTabSz="666750" rtl="1">
            <a:lnSpc>
              <a:spcPct val="90000"/>
            </a:lnSpc>
            <a:spcBef>
              <a:spcPct val="0"/>
            </a:spcBef>
            <a:spcAft>
              <a:spcPct val="35000"/>
            </a:spcAft>
            <a:buNone/>
          </a:pPr>
          <a:r>
            <a:rPr lang="ar-SA" sz="1500" kern="1200" dirty="0"/>
            <a:t>حضور القلب والذهن حال القراءة</a:t>
          </a:r>
          <a:endParaRPr lang="en-US" sz="1500" kern="1200" dirty="0"/>
        </a:p>
      </dsp:txBody>
      <dsp:txXfrm>
        <a:off x="317326" y="2822288"/>
        <a:ext cx="4096714" cy="399568"/>
      </dsp:txXfrm>
    </dsp:sp>
    <dsp:sp modelId="{E8A29745-9CA1-4F1F-AF02-B0A61E1DA066}">
      <dsp:nvSpPr>
        <dsp:cNvPr id="0" name=""/>
        <dsp:cNvSpPr/>
      </dsp:nvSpPr>
      <dsp:spPr>
        <a:xfrm>
          <a:off x="0" y="3702472"/>
          <a:ext cx="5914209" cy="3780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59C117A-C08E-4800-BA29-9D6D4EEBB71B}">
      <dsp:nvSpPr>
        <dsp:cNvPr id="0" name=""/>
        <dsp:cNvSpPr/>
      </dsp:nvSpPr>
      <dsp:spPr>
        <a:xfrm>
          <a:off x="295710" y="3481072"/>
          <a:ext cx="4139946" cy="442800"/>
        </a:xfrm>
        <a:prstGeom prst="roundRect">
          <a:avLst/>
        </a:prstGeom>
        <a:blipFill>
          <a:blip xmlns:r="http://schemas.openxmlformats.org/officeDocument/2006/relationships" r:embed="rId1">
            <a:duotone>
              <a:schemeClr val="accent6">
                <a:hueOff val="0"/>
                <a:satOff val="0"/>
                <a:lumOff val="0"/>
                <a:alphaOff val="0"/>
                <a:shade val="74000"/>
                <a:satMod val="130000"/>
                <a:lumMod val="90000"/>
              </a:schemeClr>
              <a:schemeClr val="accent6">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6480" tIns="0" rIns="156480" bIns="0" numCol="1" spcCol="1270" anchor="ctr" anchorCtr="0">
          <a:noAutofit/>
        </a:bodyPr>
        <a:lstStyle/>
        <a:p>
          <a:pPr marL="0" lvl="0" indent="0" algn="ctr" defTabSz="666750" rtl="1">
            <a:lnSpc>
              <a:spcPct val="90000"/>
            </a:lnSpc>
            <a:spcBef>
              <a:spcPct val="0"/>
            </a:spcBef>
            <a:spcAft>
              <a:spcPct val="35000"/>
            </a:spcAft>
            <a:buNone/>
          </a:pPr>
          <a:r>
            <a:rPr lang="ar-SA" sz="1500" kern="1200" dirty="0"/>
            <a:t>الدعاء والالتجاء الى الله بالعون والاتقان</a:t>
          </a:r>
          <a:endParaRPr lang="en-US" sz="1500" kern="1200" dirty="0"/>
        </a:p>
      </dsp:txBody>
      <dsp:txXfrm>
        <a:off x="317326" y="3502688"/>
        <a:ext cx="4096714" cy="399568"/>
      </dsp:txXfrm>
    </dsp:sp>
    <dsp:sp modelId="{656BD627-B655-4A87-B81E-40D274F3445C}">
      <dsp:nvSpPr>
        <dsp:cNvPr id="0" name=""/>
        <dsp:cNvSpPr/>
      </dsp:nvSpPr>
      <dsp:spPr>
        <a:xfrm>
          <a:off x="0" y="4382872"/>
          <a:ext cx="5914209" cy="826875"/>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9008" tIns="312420" rIns="459008" bIns="106680" numCol="1" spcCol="1270" anchor="t" anchorCtr="0">
          <a:noAutofit/>
        </a:bodyPr>
        <a:lstStyle/>
        <a:p>
          <a:pPr marL="114300" lvl="1" indent="-114300" algn="ctr" defTabSz="666750" rtl="1">
            <a:lnSpc>
              <a:spcPct val="90000"/>
            </a:lnSpc>
            <a:spcBef>
              <a:spcPct val="0"/>
            </a:spcBef>
            <a:spcAft>
              <a:spcPct val="15000"/>
            </a:spcAft>
            <a:buNone/>
          </a:pPr>
          <a:r>
            <a:rPr lang="ar-SA" sz="1500" kern="1200" dirty="0"/>
            <a:t>فقد سُئِل مالك بن أنس رحمه الله (</a:t>
          </a:r>
          <a:r>
            <a:rPr lang="ar-SA" sz="1500" b="1" kern="1200" dirty="0"/>
            <a:t>هل يصلح لهذا الحفظ شيء ؟ قال: إنْ كان يصلح له شيء فترك المعاصي</a:t>
          </a:r>
          <a:r>
            <a:rPr lang="ar-SA" sz="1500" kern="1200" dirty="0"/>
            <a:t>)</a:t>
          </a:r>
          <a:endParaRPr lang="en-US" sz="1500" kern="1200" dirty="0"/>
        </a:p>
      </dsp:txBody>
      <dsp:txXfrm>
        <a:off x="0" y="4382872"/>
        <a:ext cx="5914209" cy="826875"/>
      </dsp:txXfrm>
    </dsp:sp>
    <dsp:sp modelId="{87DA04E1-2B44-4B90-975B-17EDC287BF4F}">
      <dsp:nvSpPr>
        <dsp:cNvPr id="0" name=""/>
        <dsp:cNvSpPr/>
      </dsp:nvSpPr>
      <dsp:spPr>
        <a:xfrm>
          <a:off x="295710" y="4161472"/>
          <a:ext cx="4139946" cy="442800"/>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6480" tIns="0" rIns="156480" bIns="0" numCol="1" spcCol="1270" anchor="ctr" anchorCtr="0">
          <a:noAutofit/>
        </a:bodyPr>
        <a:lstStyle/>
        <a:p>
          <a:pPr marL="0" lvl="0" indent="0" algn="ctr" defTabSz="666750" rtl="1">
            <a:lnSpc>
              <a:spcPct val="90000"/>
            </a:lnSpc>
            <a:spcBef>
              <a:spcPct val="0"/>
            </a:spcBef>
            <a:spcAft>
              <a:spcPct val="35000"/>
            </a:spcAft>
            <a:buNone/>
          </a:pPr>
          <a:r>
            <a:rPr lang="ar-SA" sz="1500" kern="1200" dirty="0"/>
            <a:t>ترك المعاصي والذنوب</a:t>
          </a:r>
          <a:endParaRPr lang="en-US" sz="1500" kern="1200" dirty="0"/>
        </a:p>
      </dsp:txBody>
      <dsp:txXfrm>
        <a:off x="317326" y="4183088"/>
        <a:ext cx="4096714"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9A824-8474-467F-B75C-E6DCC7B112FB}">
      <dsp:nvSpPr>
        <dsp:cNvPr id="0" name=""/>
        <dsp:cNvSpPr/>
      </dsp:nvSpPr>
      <dsp:spPr>
        <a:xfrm>
          <a:off x="0" y="2012"/>
          <a:ext cx="5914209" cy="1037575"/>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عندما يشتد بك الكَرْبُ وتُغلق دونك الأبواب وتَفقد الأسباب</a:t>
          </a:r>
          <a:endParaRPr lang="en-US" sz="2800" kern="1200" dirty="0">
            <a:latin typeface="Sakkal Majalla" panose="02000000000000000000" pitchFamily="2" charset="-78"/>
            <a:cs typeface="Sakkal Majalla" panose="02000000000000000000" pitchFamily="2" charset="-78"/>
          </a:endParaRPr>
        </a:p>
      </dsp:txBody>
      <dsp:txXfrm>
        <a:off x="50650" y="52662"/>
        <a:ext cx="5812909" cy="936275"/>
      </dsp:txXfrm>
    </dsp:sp>
    <dsp:sp modelId="{901A7887-5F67-4BAE-B87A-0FF77927BA24}">
      <dsp:nvSpPr>
        <dsp:cNvPr id="0" name=""/>
        <dsp:cNvSpPr/>
      </dsp:nvSpPr>
      <dsp:spPr>
        <a:xfrm>
          <a:off x="0" y="1053776"/>
          <a:ext cx="5914209" cy="1037575"/>
        </a:xfrm>
        <a:prstGeom prst="roundRect">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111250" rtl="1">
            <a:lnSpc>
              <a:spcPct val="90000"/>
            </a:lnSpc>
            <a:spcBef>
              <a:spcPct val="0"/>
            </a:spcBef>
            <a:spcAft>
              <a:spcPct val="35000"/>
            </a:spcAft>
            <a:buNone/>
          </a:pPr>
          <a:r>
            <a:rPr lang="ar-SA" sz="2800" kern="1200" dirty="0">
              <a:solidFill>
                <a:prstClr val="white"/>
              </a:solidFill>
              <a:latin typeface="Sakkal Majalla" panose="02000000000000000000" pitchFamily="2" charset="-78"/>
              <a:ea typeface="+mn-ea"/>
              <a:cs typeface="Sakkal Majalla" panose="02000000000000000000" pitchFamily="2" charset="-78"/>
            </a:rPr>
            <a:t>وكل من حولك ممن كنت تعدهم للأزمات ينادي: إنا لمدركون </a:t>
          </a:r>
          <a:endParaRPr lang="en-US" sz="2800" kern="1200" dirty="0">
            <a:solidFill>
              <a:prstClr val="white"/>
            </a:solidFill>
            <a:latin typeface="Sakkal Majalla" panose="02000000000000000000" pitchFamily="2" charset="-78"/>
            <a:ea typeface="+mn-ea"/>
            <a:cs typeface="Sakkal Majalla" panose="02000000000000000000" pitchFamily="2" charset="-78"/>
          </a:endParaRPr>
        </a:p>
      </dsp:txBody>
      <dsp:txXfrm>
        <a:off x="50650" y="1104426"/>
        <a:ext cx="5812909" cy="936275"/>
      </dsp:txXfrm>
    </dsp:sp>
    <dsp:sp modelId="{5B043796-6FA2-495D-8CD7-5325C71BC216}">
      <dsp:nvSpPr>
        <dsp:cNvPr id="0" name=""/>
        <dsp:cNvSpPr/>
      </dsp:nvSpPr>
      <dsp:spPr>
        <a:xfrm>
          <a:off x="0" y="2105540"/>
          <a:ext cx="5914209" cy="1037575"/>
        </a:xfrm>
        <a:prstGeom prst="roundRect">
          <a:avLst/>
        </a:prstGeom>
        <a:blipFill>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111250" rtl="1">
            <a:lnSpc>
              <a:spcPct val="90000"/>
            </a:lnSpc>
            <a:spcBef>
              <a:spcPct val="0"/>
            </a:spcBef>
            <a:spcAft>
              <a:spcPct val="35000"/>
            </a:spcAft>
            <a:buNone/>
          </a:pPr>
          <a:r>
            <a:rPr lang="ar-SA" sz="2800" kern="1200" dirty="0">
              <a:solidFill>
                <a:prstClr val="white"/>
              </a:solidFill>
              <a:latin typeface="Sakkal Majalla" panose="02000000000000000000" pitchFamily="2" charset="-78"/>
              <a:ea typeface="+mn-ea"/>
              <a:cs typeface="Sakkal Majalla" panose="02000000000000000000" pitchFamily="2" charset="-78"/>
            </a:rPr>
            <a:t>عليك ب ( كَلَّا) موسى، حينئذ ستدركك رحمة الله </a:t>
          </a:r>
          <a:endParaRPr lang="en-US" sz="2800" kern="1200" dirty="0">
            <a:solidFill>
              <a:prstClr val="white"/>
            </a:solidFill>
            <a:latin typeface="Sakkal Majalla" panose="02000000000000000000" pitchFamily="2" charset="-78"/>
            <a:ea typeface="+mn-ea"/>
            <a:cs typeface="Sakkal Majalla" panose="02000000000000000000" pitchFamily="2" charset="-78"/>
          </a:endParaRPr>
        </a:p>
      </dsp:txBody>
      <dsp:txXfrm>
        <a:off x="50650" y="2156190"/>
        <a:ext cx="5812909" cy="936275"/>
      </dsp:txXfrm>
    </dsp:sp>
    <dsp:sp modelId="{9DD224E8-CE65-4D2B-86AC-529755001C30}">
      <dsp:nvSpPr>
        <dsp:cNvPr id="0" name=""/>
        <dsp:cNvSpPr/>
      </dsp:nvSpPr>
      <dsp:spPr>
        <a:xfrm>
          <a:off x="0" y="3157305"/>
          <a:ext cx="5914209" cy="1037575"/>
        </a:xfrm>
        <a:prstGeom prst="roundRect">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111250" rtl="1">
            <a:lnSpc>
              <a:spcPct val="90000"/>
            </a:lnSpc>
            <a:spcBef>
              <a:spcPct val="0"/>
            </a:spcBef>
            <a:spcAft>
              <a:spcPct val="35000"/>
            </a:spcAft>
            <a:buNone/>
          </a:pPr>
          <a:r>
            <a:rPr lang="ar-SA" sz="2800" kern="1200" dirty="0">
              <a:solidFill>
                <a:prstClr val="white"/>
              </a:solidFill>
              <a:latin typeface="Sakkal Majalla" panose="02000000000000000000" pitchFamily="2" charset="-78"/>
              <a:ea typeface="+mn-ea"/>
              <a:cs typeface="Sakkal Majalla" panose="02000000000000000000" pitchFamily="2" charset="-78"/>
            </a:rPr>
            <a:t>وعنايته ويَفْلِقُ لك بحر النجاة </a:t>
          </a:r>
          <a:endParaRPr lang="en-US" sz="2800" kern="1200" dirty="0">
            <a:solidFill>
              <a:prstClr val="white"/>
            </a:solidFill>
            <a:latin typeface="Sakkal Majalla" panose="02000000000000000000" pitchFamily="2" charset="-78"/>
            <a:ea typeface="+mn-ea"/>
            <a:cs typeface="Sakkal Majalla" panose="02000000000000000000" pitchFamily="2" charset="-78"/>
          </a:endParaRPr>
        </a:p>
      </dsp:txBody>
      <dsp:txXfrm>
        <a:off x="50650" y="3207955"/>
        <a:ext cx="5812909" cy="936275"/>
      </dsp:txXfrm>
    </dsp:sp>
    <dsp:sp modelId="{F82A391C-D76D-4B49-ACD2-975B64EBF304}">
      <dsp:nvSpPr>
        <dsp:cNvPr id="0" name=""/>
        <dsp:cNvSpPr/>
      </dsp:nvSpPr>
      <dsp:spPr>
        <a:xfrm>
          <a:off x="0" y="4209069"/>
          <a:ext cx="5914209" cy="1037575"/>
        </a:xfrm>
        <a:prstGeom prst="roundRect">
          <a:avLst/>
        </a:prstGeom>
        <a:blipFill>
          <a:blip xmlns:r="http://schemas.openxmlformats.org/officeDocument/2006/relationships" r:embed="rId1">
            <a:duotone>
              <a:schemeClr val="accent6">
                <a:hueOff val="0"/>
                <a:satOff val="0"/>
                <a:lumOff val="0"/>
                <a:alphaOff val="0"/>
                <a:shade val="74000"/>
                <a:satMod val="130000"/>
                <a:lumMod val="90000"/>
              </a:schemeClr>
              <a:schemeClr val="accent6">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111250" rtl="1">
            <a:lnSpc>
              <a:spcPct val="90000"/>
            </a:lnSpc>
            <a:spcBef>
              <a:spcPct val="0"/>
            </a:spcBef>
            <a:spcAft>
              <a:spcPct val="35000"/>
            </a:spcAft>
            <a:buNone/>
          </a:pPr>
          <a:r>
            <a:rPr lang="ar-SA" sz="2800" kern="1200" dirty="0">
              <a:solidFill>
                <a:prstClr val="white"/>
              </a:solidFill>
              <a:latin typeface="Sakkal Majalla" panose="02000000000000000000" pitchFamily="2" charset="-78"/>
              <a:ea typeface="+mn-ea"/>
              <a:cs typeface="Sakkal Majalla" panose="02000000000000000000" pitchFamily="2" charset="-78"/>
            </a:rPr>
            <a:t>المهم أن تكون (كلا) عن يقين كما جاءت في القصة! </a:t>
          </a:r>
          <a:endParaRPr lang="en-US" sz="2800" kern="1200" dirty="0">
            <a:solidFill>
              <a:prstClr val="white"/>
            </a:solidFill>
            <a:latin typeface="Sakkal Majalla" panose="02000000000000000000" pitchFamily="2" charset="-78"/>
            <a:ea typeface="+mn-ea"/>
            <a:cs typeface="Sakkal Majalla" panose="02000000000000000000" pitchFamily="2" charset="-78"/>
          </a:endParaRPr>
        </a:p>
      </dsp:txBody>
      <dsp:txXfrm>
        <a:off x="50650" y="4259719"/>
        <a:ext cx="5812909" cy="93627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671101A-E9A7-4750-A12C-E6056CD995CA}" type="datetimeFigureOut">
              <a:rPr lang="en-US" smtClean="0"/>
              <a:t>9/13/2019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C616FA3-1123-440B-90E3-F144B973A4B8}"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4975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71101A-E9A7-4750-A12C-E6056CD995CA}"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16FA3-1123-440B-90E3-F144B973A4B8}" type="slidenum">
              <a:rPr lang="en-US" smtClean="0"/>
              <a:t>‹#›</a:t>
            </a:fld>
            <a:endParaRPr lang="en-US"/>
          </a:p>
        </p:txBody>
      </p:sp>
    </p:spTree>
    <p:extLst>
      <p:ext uri="{BB962C8B-B14F-4D97-AF65-F5344CB8AC3E}">
        <p14:creationId xmlns:p14="http://schemas.microsoft.com/office/powerpoint/2010/main" val="3273579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71101A-E9A7-4750-A12C-E6056CD995CA}"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16FA3-1123-440B-90E3-F144B973A4B8}"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7540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71101A-E9A7-4750-A12C-E6056CD995CA}"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16FA3-1123-440B-90E3-F144B973A4B8}"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9819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71101A-E9A7-4750-A12C-E6056CD995CA}"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16FA3-1123-440B-90E3-F144B973A4B8}" type="slidenum">
              <a:rPr lang="en-US" smtClean="0"/>
              <a:t>‹#›</a:t>
            </a:fld>
            <a:endParaRPr lang="en-US"/>
          </a:p>
        </p:txBody>
      </p:sp>
    </p:spTree>
    <p:extLst>
      <p:ext uri="{BB962C8B-B14F-4D97-AF65-F5344CB8AC3E}">
        <p14:creationId xmlns:p14="http://schemas.microsoft.com/office/powerpoint/2010/main" val="57513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71101A-E9A7-4750-A12C-E6056CD995CA}"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16FA3-1123-440B-90E3-F144B973A4B8}"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3819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71101A-E9A7-4750-A12C-E6056CD995CA}"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16FA3-1123-440B-90E3-F144B973A4B8}"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029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71101A-E9A7-4750-A12C-E6056CD995CA}"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16FA3-1123-440B-90E3-F144B973A4B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6079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71101A-E9A7-4750-A12C-E6056CD995CA}"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16FA3-1123-440B-90E3-F144B973A4B8}"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876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71101A-E9A7-4750-A12C-E6056CD995CA}"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16FA3-1123-440B-90E3-F144B973A4B8}" type="slidenum">
              <a:rPr lang="en-US" smtClean="0"/>
              <a:t>‹#›</a:t>
            </a:fld>
            <a:endParaRPr lang="en-US"/>
          </a:p>
        </p:txBody>
      </p:sp>
    </p:spTree>
    <p:extLst>
      <p:ext uri="{BB962C8B-B14F-4D97-AF65-F5344CB8AC3E}">
        <p14:creationId xmlns:p14="http://schemas.microsoft.com/office/powerpoint/2010/main" val="1417743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71101A-E9A7-4750-A12C-E6056CD995CA}"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16FA3-1123-440B-90E3-F144B973A4B8}"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5423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71101A-E9A7-4750-A12C-E6056CD995CA}"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16FA3-1123-440B-90E3-F144B973A4B8}" type="slidenum">
              <a:rPr lang="en-US" smtClean="0"/>
              <a:t>‹#›</a:t>
            </a:fld>
            <a:endParaRPr lang="en-US"/>
          </a:p>
        </p:txBody>
      </p:sp>
    </p:spTree>
    <p:extLst>
      <p:ext uri="{BB962C8B-B14F-4D97-AF65-F5344CB8AC3E}">
        <p14:creationId xmlns:p14="http://schemas.microsoft.com/office/powerpoint/2010/main" val="233823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71101A-E9A7-4750-A12C-E6056CD995CA}" type="datetimeFigureOut">
              <a:rPr lang="en-US" smtClean="0"/>
              <a:t>9/13/2019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616FA3-1123-440B-90E3-F144B973A4B8}"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8406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71101A-E9A7-4750-A12C-E6056CD995CA}" type="datetimeFigureOut">
              <a:rPr lang="en-US" smtClean="0"/>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616FA3-1123-440B-90E3-F144B973A4B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2498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71101A-E9A7-4750-A12C-E6056CD995CA}" type="datetimeFigureOut">
              <a:rPr lang="en-US" smtClean="0"/>
              <a:t>9/13/2019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616FA3-1123-440B-90E3-F144B973A4B8}" type="slidenum">
              <a:rPr lang="en-US" smtClean="0"/>
              <a:t>‹#›</a:t>
            </a:fld>
            <a:endParaRPr lang="en-US"/>
          </a:p>
        </p:txBody>
      </p:sp>
    </p:spTree>
    <p:extLst>
      <p:ext uri="{BB962C8B-B14F-4D97-AF65-F5344CB8AC3E}">
        <p14:creationId xmlns:p14="http://schemas.microsoft.com/office/powerpoint/2010/main" val="262289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71101A-E9A7-4750-A12C-E6056CD995CA}"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16FA3-1123-440B-90E3-F144B973A4B8}"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2559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71101A-E9A7-4750-A12C-E6056CD995CA}"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16FA3-1123-440B-90E3-F144B973A4B8}" type="slidenum">
              <a:rPr lang="en-US" smtClean="0"/>
              <a:t>‹#›</a:t>
            </a:fld>
            <a:endParaRPr lang="en-US"/>
          </a:p>
        </p:txBody>
      </p:sp>
    </p:spTree>
    <p:extLst>
      <p:ext uri="{BB962C8B-B14F-4D97-AF65-F5344CB8AC3E}">
        <p14:creationId xmlns:p14="http://schemas.microsoft.com/office/powerpoint/2010/main" val="3779692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671101A-E9A7-4750-A12C-E6056CD995CA}" type="datetimeFigureOut">
              <a:rPr lang="en-US" smtClean="0"/>
              <a:t>9/13/2019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C616FA3-1123-440B-90E3-F144B973A4B8}" type="slidenum">
              <a:rPr lang="en-US" smtClean="0"/>
              <a:t>‹#›</a:t>
            </a:fld>
            <a:endParaRPr lang="en-US"/>
          </a:p>
        </p:txBody>
      </p:sp>
    </p:spTree>
    <p:extLst>
      <p:ext uri="{BB962C8B-B14F-4D97-AF65-F5344CB8AC3E}">
        <p14:creationId xmlns:p14="http://schemas.microsoft.com/office/powerpoint/2010/main" val="114965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red picture high resolution">
            <a:extLst>
              <a:ext uri="{FF2B5EF4-FFF2-40B4-BE49-F238E27FC236}">
                <a16:creationId xmlns:a16="http://schemas.microsoft.com/office/drawing/2014/main" id="{671B48EC-852D-428E-AAEE-C07B56EBF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5"/>
            <a:ext cx="12192000" cy="6870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533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الترتيب الهجائي</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837170" y="3408256"/>
            <a:ext cx="2589942" cy="1367656"/>
            <a:chOff x="884779" y="3313988"/>
            <a:chExt cx="2589942" cy="1367656"/>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441617" y="3313988"/>
              <a:ext cx="986704" cy="321092"/>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468880" y="4146762"/>
              <a:ext cx="1005841" cy="304049"/>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884779" y="3404247"/>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الحج (28)</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1168399" y="4219979"/>
              <a:ext cx="1300480"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الحج (36)</a:t>
              </a:r>
              <a:endParaRPr lang="en-US" dirty="0">
                <a:latin typeface="Sakkal Majalla" panose="02000000000000000000" pitchFamily="2" charset="-78"/>
                <a:cs typeface="Sakkal Majalla" panose="02000000000000000000" pitchFamily="2" charset="-78"/>
              </a:endParaRPr>
            </a:p>
          </p:txBody>
        </p:sp>
      </p:grpSp>
      <p:grpSp>
        <p:nvGrpSpPr>
          <p:cNvPr id="34" name="Group 33">
            <a:extLst>
              <a:ext uri="{FF2B5EF4-FFF2-40B4-BE49-F238E27FC236}">
                <a16:creationId xmlns:a16="http://schemas.microsoft.com/office/drawing/2014/main" id="{740483B0-684E-40D2-A59F-33A0CED993F0}"/>
              </a:ext>
            </a:extLst>
          </p:cNvPr>
          <p:cNvGrpSpPr/>
          <p:nvPr/>
        </p:nvGrpSpPr>
        <p:grpSpPr>
          <a:xfrm>
            <a:off x="2842328" y="2954204"/>
            <a:ext cx="506982" cy="1360043"/>
            <a:chOff x="2932367" y="2871624"/>
            <a:chExt cx="506982" cy="1360043"/>
          </a:xfrm>
        </p:grpSpPr>
        <p:sp>
          <p:nvSpPr>
            <p:cNvPr id="15" name="TextBox 14">
              <a:extLst>
                <a:ext uri="{FF2B5EF4-FFF2-40B4-BE49-F238E27FC236}">
                  <a16:creationId xmlns:a16="http://schemas.microsoft.com/office/drawing/2014/main" id="{8C1E1771-5E48-48F9-849B-DC6BE76DFF8C}"/>
                </a:ext>
              </a:extLst>
            </p:cNvPr>
            <p:cNvSpPr txBox="1"/>
            <p:nvPr/>
          </p:nvSpPr>
          <p:spPr>
            <a:xfrm>
              <a:off x="2932367" y="2871624"/>
              <a:ext cx="405880" cy="523220"/>
            </a:xfrm>
            <a:prstGeom prst="rect">
              <a:avLst/>
            </a:prstGeom>
            <a:noFill/>
          </p:spPr>
          <p:txBody>
            <a:bodyPr wrap="none" rtlCol="0">
              <a:spAutoFit/>
            </a:bodyPr>
            <a:lstStyle/>
            <a:p>
              <a:r>
                <a:rPr lang="ar-SA" sz="2800" dirty="0">
                  <a:latin typeface="Sakkal Majalla" panose="02000000000000000000" pitchFamily="2" charset="-78"/>
                  <a:cs typeface="Sakkal Majalla" panose="02000000000000000000" pitchFamily="2" charset="-78"/>
                </a:rPr>
                <a:t>ب</a:t>
              </a:r>
              <a:endParaRPr lang="en-US" sz="2000" dirty="0">
                <a:latin typeface="Sakkal Majalla" panose="02000000000000000000" pitchFamily="2" charset="-78"/>
                <a:cs typeface="Sakkal Majalla" panose="02000000000000000000" pitchFamily="2" charset="-78"/>
              </a:endParaRPr>
            </a:p>
          </p:txBody>
        </p:sp>
        <p:sp>
          <p:nvSpPr>
            <p:cNvPr id="17" name="TextBox 16">
              <a:extLst>
                <a:ext uri="{FF2B5EF4-FFF2-40B4-BE49-F238E27FC236}">
                  <a16:creationId xmlns:a16="http://schemas.microsoft.com/office/drawing/2014/main" id="{B06CDE74-2A51-4F06-ACDA-35D1343272ED}"/>
                </a:ext>
              </a:extLst>
            </p:cNvPr>
            <p:cNvSpPr txBox="1"/>
            <p:nvPr/>
          </p:nvSpPr>
          <p:spPr>
            <a:xfrm>
              <a:off x="2932367" y="3708447"/>
              <a:ext cx="506982" cy="523220"/>
            </a:xfrm>
            <a:prstGeom prst="rect">
              <a:avLst/>
            </a:prstGeom>
            <a:noFill/>
          </p:spPr>
          <p:txBody>
            <a:bodyPr wrap="square" rtlCol="0">
              <a:spAutoFit/>
            </a:bodyPr>
            <a:lstStyle/>
            <a:p>
              <a:r>
                <a:rPr lang="ar-SA" sz="2800" dirty="0">
                  <a:latin typeface="Sakkal Majalla" panose="02000000000000000000" pitchFamily="2" charset="-78"/>
                  <a:cs typeface="Sakkal Majalla" panose="02000000000000000000" pitchFamily="2" charset="-78"/>
                </a:rPr>
                <a:t>ق</a:t>
              </a:r>
              <a:endParaRPr lang="en-US" sz="2800" dirty="0">
                <a:latin typeface="Sakkal Majalla" panose="02000000000000000000" pitchFamily="2" charset="-78"/>
                <a:cs typeface="Sakkal Majalla" panose="02000000000000000000" pitchFamily="2" charset="-78"/>
              </a:endParaRPr>
            </a:p>
          </p:txBody>
        </p:sp>
      </p:grpSp>
      <p:sp>
        <p:nvSpPr>
          <p:cNvPr id="18" name="Rectangle: Rounded Corners 17">
            <a:extLst>
              <a:ext uri="{FF2B5EF4-FFF2-40B4-BE49-F238E27FC236}">
                <a16:creationId xmlns:a16="http://schemas.microsoft.com/office/drawing/2014/main" id="{D0659782-C19E-46D6-9974-0F6E35CA9B99}"/>
              </a:ext>
            </a:extLst>
          </p:cNvPr>
          <p:cNvSpPr/>
          <p:nvPr/>
        </p:nvSpPr>
        <p:spPr>
          <a:xfrm>
            <a:off x="3221229" y="3476019"/>
            <a:ext cx="5749542" cy="77662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وجه الإشكال بين </a:t>
            </a:r>
            <a:r>
              <a:rPr lang="ar-SA" sz="2800" dirty="0">
                <a:solidFill>
                  <a:schemeClr val="tx1"/>
                </a:solidFill>
                <a:latin typeface="Sakkal Majalla" panose="02000000000000000000" pitchFamily="2" charset="-78"/>
                <a:cs typeface="Sakkal Majalla" panose="02000000000000000000" pitchFamily="2" charset="-78"/>
              </a:rPr>
              <a:t>(ال</a:t>
            </a:r>
            <a:r>
              <a:rPr lang="ar-SA" sz="2800" u="sng" dirty="0">
                <a:solidFill>
                  <a:schemeClr val="tx1"/>
                </a:solidFill>
                <a:latin typeface="Sakkal Majalla" panose="02000000000000000000" pitchFamily="2" charset="-78"/>
                <a:cs typeface="Sakkal Majalla" panose="02000000000000000000" pitchFamily="2" charset="-78"/>
              </a:rPr>
              <a:t>ب</a:t>
            </a:r>
            <a:r>
              <a:rPr lang="ar-SA" sz="2800" dirty="0">
                <a:solidFill>
                  <a:schemeClr val="tx1"/>
                </a:solidFill>
                <a:latin typeface="Sakkal Majalla" panose="02000000000000000000" pitchFamily="2" charset="-78"/>
                <a:cs typeface="Sakkal Majalla" panose="02000000000000000000" pitchFamily="2" charset="-78"/>
              </a:rPr>
              <a:t>ائس)</a:t>
            </a:r>
            <a:r>
              <a:rPr lang="ar-SA" sz="2800" dirty="0">
                <a:latin typeface="Sakkal Majalla" panose="02000000000000000000" pitchFamily="2" charset="-78"/>
                <a:cs typeface="Sakkal Majalla" panose="02000000000000000000" pitchFamily="2" charset="-78"/>
              </a:rPr>
              <a:t> و </a:t>
            </a:r>
            <a:r>
              <a:rPr lang="ar-SA" sz="2800" dirty="0">
                <a:solidFill>
                  <a:schemeClr val="tx1"/>
                </a:solidFill>
                <a:latin typeface="Sakkal Majalla" panose="02000000000000000000" pitchFamily="2" charset="-78"/>
                <a:cs typeface="Sakkal Majalla" panose="02000000000000000000" pitchFamily="2" charset="-78"/>
              </a:rPr>
              <a:t>(ال</a:t>
            </a:r>
            <a:r>
              <a:rPr lang="ar-SA" sz="2800" u="sng" dirty="0">
                <a:solidFill>
                  <a:schemeClr val="tx1"/>
                </a:solidFill>
                <a:latin typeface="Sakkal Majalla" panose="02000000000000000000" pitchFamily="2" charset="-78"/>
                <a:cs typeface="Sakkal Majalla" panose="02000000000000000000" pitchFamily="2" charset="-78"/>
              </a:rPr>
              <a:t>ق</a:t>
            </a:r>
            <a:r>
              <a:rPr lang="ar-SA" sz="2800" dirty="0">
                <a:solidFill>
                  <a:schemeClr val="tx1"/>
                </a:solidFill>
                <a:latin typeface="Sakkal Majalla" panose="02000000000000000000" pitchFamily="2" charset="-78"/>
                <a:cs typeface="Sakkal Majalla" panose="02000000000000000000" pitchFamily="2" charset="-78"/>
              </a:rPr>
              <a:t>انع)</a:t>
            </a:r>
            <a:r>
              <a:rPr lang="ar-SA" sz="2800" dirty="0">
                <a:latin typeface="Sakkal Majalla" panose="02000000000000000000" pitchFamily="2" charset="-78"/>
                <a:cs typeface="Sakkal Majalla" panose="02000000000000000000" pitchFamily="2" charset="-78"/>
              </a:rPr>
              <a:t>، و</a:t>
            </a:r>
            <a:r>
              <a:rPr lang="ar-SA" sz="2800" dirty="0">
                <a:solidFill>
                  <a:schemeClr val="tx1"/>
                </a:solidFill>
                <a:latin typeface="Sakkal Majalla" panose="02000000000000000000" pitchFamily="2" charset="-78"/>
                <a:cs typeface="Sakkal Majalla" panose="02000000000000000000" pitchFamily="2" charset="-78"/>
              </a:rPr>
              <a:t>الباء</a:t>
            </a:r>
            <a:r>
              <a:rPr lang="ar-SA" sz="2800" dirty="0">
                <a:latin typeface="Sakkal Majalla" panose="02000000000000000000" pitchFamily="2" charset="-78"/>
                <a:cs typeface="Sakkal Majalla" panose="02000000000000000000" pitchFamily="2" charset="-78"/>
              </a:rPr>
              <a:t> في الأولى تسبق </a:t>
            </a:r>
            <a:r>
              <a:rPr lang="ar-SA" sz="2800" dirty="0">
                <a:solidFill>
                  <a:schemeClr val="tx1"/>
                </a:solidFill>
                <a:latin typeface="Sakkal Majalla" panose="02000000000000000000" pitchFamily="2" charset="-78"/>
                <a:cs typeface="Sakkal Majalla" panose="02000000000000000000" pitchFamily="2" charset="-78"/>
              </a:rPr>
              <a:t>القاف</a:t>
            </a:r>
            <a:r>
              <a:rPr lang="ar-SA" sz="2800" dirty="0">
                <a:latin typeface="Sakkal Majalla" panose="02000000000000000000" pitchFamily="2" charset="-78"/>
                <a:cs typeface="Sakkal Majalla" panose="02000000000000000000" pitchFamily="2" charset="-78"/>
              </a:rPr>
              <a:t> في الثانية هجائيًا</a:t>
            </a:r>
            <a:endParaRPr lang="en-US" sz="2800" dirty="0">
              <a:solidFill>
                <a:schemeClr val="tx1"/>
              </a:solidFill>
              <a:latin typeface="Sakkal Majalla" panose="02000000000000000000" pitchFamily="2" charset="-78"/>
              <a:cs typeface="Sakkal Majalla" panose="02000000000000000000" pitchFamily="2" charset="-78"/>
            </a:endParaRPr>
          </a:p>
        </p:txBody>
      </p:sp>
      <p:grpSp>
        <p:nvGrpSpPr>
          <p:cNvPr id="32" name="Group 31">
            <a:extLst>
              <a:ext uri="{FF2B5EF4-FFF2-40B4-BE49-F238E27FC236}">
                <a16:creationId xmlns:a16="http://schemas.microsoft.com/office/drawing/2014/main" id="{D603D2E0-C37C-4AD2-ADF4-6B2EE808777C}"/>
              </a:ext>
            </a:extLst>
          </p:cNvPr>
          <p:cNvGrpSpPr/>
          <p:nvPr/>
        </p:nvGrpSpPr>
        <p:grpSpPr>
          <a:xfrm>
            <a:off x="3380712" y="3104207"/>
            <a:ext cx="7515886" cy="1440873"/>
            <a:chOff x="2036190" y="3075521"/>
            <a:chExt cx="7515886" cy="1440873"/>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251596" y="3379571"/>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6</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2036190" y="3075521"/>
              <a:ext cx="6215406" cy="1440873"/>
              <a:chOff x="2036190" y="3075521"/>
              <a:chExt cx="6215406" cy="1440873"/>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036190" y="3075521"/>
                <a:ext cx="5228702"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فَكُلُوا۟ </a:t>
                </a:r>
                <a:r>
                  <a:rPr lang="ar-SA" sz="2800" dirty="0" err="1">
                    <a:latin typeface="Sakkal Majalla" panose="02000000000000000000" pitchFamily="2" charset="-78"/>
                    <a:cs typeface="Sakkal Majalla" panose="02000000000000000000" pitchFamily="2" charset="-78"/>
                  </a:rPr>
                  <a:t>مِنۡهَا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وَأَطۡعِمُوا</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ٱلۡبَاۤىِٕسَ</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ٱلۡفَقِیرَ</a:t>
                </a:r>
                <a:endParaRPr lang="en-US" sz="2800" dirty="0">
                  <a:solidFill>
                    <a:schemeClr val="tx1"/>
                  </a:solidFill>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2082589" y="3908296"/>
                <a:ext cx="5228703"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فَكُلُوا۟ </a:t>
                </a:r>
                <a:r>
                  <a:rPr lang="ar-SA" sz="2800" dirty="0" err="1">
                    <a:latin typeface="Sakkal Majalla" panose="02000000000000000000" pitchFamily="2" charset="-78"/>
                    <a:cs typeface="Sakkal Majalla" panose="02000000000000000000" pitchFamily="2" charset="-78"/>
                  </a:rPr>
                  <a:t>مِنۡهَا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وَأَطۡعِمُوا</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ٱلۡقَانِعَ</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وَٱلۡمُعۡتَرَّۚ</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264892" y="3379571"/>
                <a:ext cx="986704" cy="294641"/>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7311292" y="3674211"/>
                <a:ext cx="940304" cy="538134"/>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3086612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7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2000" fill="hold"/>
                                        <p:tgtEl>
                                          <p:spTgt spid="18"/>
                                        </p:tgtEl>
                                        <p:attrNameLst>
                                          <p:attrName>ppt_w</p:attrName>
                                        </p:attrNameLst>
                                      </p:cBhvr>
                                      <p:tavLst>
                                        <p:tav tm="0">
                                          <p:val>
                                            <p:fltVal val="0"/>
                                          </p:val>
                                        </p:tav>
                                        <p:tav tm="100000">
                                          <p:val>
                                            <p:strVal val="#ppt_w"/>
                                          </p:val>
                                        </p:tav>
                                      </p:tavLst>
                                    </p:anim>
                                    <p:anim calcmode="lin" valueType="num">
                                      <p:cBhvr>
                                        <p:cTn id="24" dur="2000" fill="hold"/>
                                        <p:tgtEl>
                                          <p:spTgt spid="18"/>
                                        </p:tgtEl>
                                        <p:attrNameLst>
                                          <p:attrName>ppt_h</p:attrName>
                                        </p:attrNameLst>
                                      </p:cBhvr>
                                      <p:tavLst>
                                        <p:tav tm="0">
                                          <p:val>
                                            <p:fltVal val="0"/>
                                          </p:val>
                                        </p:tav>
                                        <p:tav tm="100000">
                                          <p:val>
                                            <p:strVal val="#ppt_h"/>
                                          </p:val>
                                        </p:tav>
                                      </p:tavLst>
                                    </p:anim>
                                    <p:animEffect transition="in" filter="fade">
                                      <p:cBhvr>
                                        <p:cTn id="25" dur="2000"/>
                                        <p:tgtEl>
                                          <p:spTgt spid="18"/>
                                        </p:tgtEl>
                                      </p:cBhvr>
                                    </p:animEffect>
                                  </p:childTnLst>
                                </p:cTn>
                              </p:par>
                              <p:par>
                                <p:cTn id="26" presetID="42" presetClass="path" presetSubtype="0" accel="50000" decel="50000" fill="hold" grpId="1" nodeType="withEffect">
                                  <p:stCondLst>
                                    <p:cond delay="0"/>
                                  </p:stCondLst>
                                  <p:childTnLst>
                                    <p:animMotion origin="layout" path="M 0 4.07407E-6 L 0 0.25 " pathEditMode="relative" rAng="0" ptsTypes="AA">
                                      <p:cBhvr>
                                        <p:cTn id="27" dur="2000" fill="hold"/>
                                        <p:tgtEl>
                                          <p:spTgt spid="18"/>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الترتيب الهجائي</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837170" y="3408256"/>
            <a:ext cx="2589942" cy="1367656"/>
            <a:chOff x="884779" y="3313988"/>
            <a:chExt cx="2589942" cy="1367656"/>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441617" y="3313988"/>
              <a:ext cx="986704" cy="321092"/>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468880" y="4146762"/>
              <a:ext cx="1005841" cy="304049"/>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884779" y="3404247"/>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يوسف (2)</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1168399" y="4219979"/>
              <a:ext cx="1300480"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الزخرف(3)</a:t>
              </a:r>
              <a:endParaRPr lang="en-US" dirty="0">
                <a:latin typeface="Sakkal Majalla" panose="02000000000000000000" pitchFamily="2" charset="-78"/>
                <a:cs typeface="Sakkal Majalla" panose="02000000000000000000" pitchFamily="2" charset="-78"/>
              </a:endParaRPr>
            </a:p>
          </p:txBody>
        </p:sp>
      </p:grpSp>
      <p:grpSp>
        <p:nvGrpSpPr>
          <p:cNvPr id="34" name="Group 33">
            <a:extLst>
              <a:ext uri="{FF2B5EF4-FFF2-40B4-BE49-F238E27FC236}">
                <a16:creationId xmlns:a16="http://schemas.microsoft.com/office/drawing/2014/main" id="{740483B0-684E-40D2-A59F-33A0CED993F0}"/>
              </a:ext>
            </a:extLst>
          </p:cNvPr>
          <p:cNvGrpSpPr/>
          <p:nvPr/>
        </p:nvGrpSpPr>
        <p:grpSpPr>
          <a:xfrm>
            <a:off x="2842328" y="2954204"/>
            <a:ext cx="506982" cy="1360043"/>
            <a:chOff x="2932367" y="2871624"/>
            <a:chExt cx="506982" cy="1360043"/>
          </a:xfrm>
        </p:grpSpPr>
        <p:sp>
          <p:nvSpPr>
            <p:cNvPr id="15" name="TextBox 14">
              <a:extLst>
                <a:ext uri="{FF2B5EF4-FFF2-40B4-BE49-F238E27FC236}">
                  <a16:creationId xmlns:a16="http://schemas.microsoft.com/office/drawing/2014/main" id="{8C1E1771-5E48-48F9-849B-DC6BE76DFF8C}"/>
                </a:ext>
              </a:extLst>
            </p:cNvPr>
            <p:cNvSpPr txBox="1"/>
            <p:nvPr/>
          </p:nvSpPr>
          <p:spPr>
            <a:xfrm>
              <a:off x="2932367" y="2871624"/>
              <a:ext cx="260008" cy="523220"/>
            </a:xfrm>
            <a:prstGeom prst="rect">
              <a:avLst/>
            </a:prstGeom>
            <a:noFill/>
          </p:spPr>
          <p:txBody>
            <a:bodyPr wrap="none" rtlCol="0">
              <a:spAutoFit/>
            </a:bodyPr>
            <a:lstStyle/>
            <a:p>
              <a:r>
                <a:rPr lang="ar-SA" sz="2800" dirty="0">
                  <a:latin typeface="Sakkal Majalla" panose="02000000000000000000" pitchFamily="2" charset="-78"/>
                  <a:cs typeface="Sakkal Majalla" panose="02000000000000000000" pitchFamily="2" charset="-78"/>
                </a:rPr>
                <a:t>أ</a:t>
              </a:r>
              <a:endParaRPr lang="en-US" sz="2000" dirty="0">
                <a:latin typeface="Sakkal Majalla" panose="02000000000000000000" pitchFamily="2" charset="-78"/>
                <a:cs typeface="Sakkal Majalla" panose="02000000000000000000" pitchFamily="2" charset="-78"/>
              </a:endParaRPr>
            </a:p>
          </p:txBody>
        </p:sp>
        <p:sp>
          <p:nvSpPr>
            <p:cNvPr id="17" name="TextBox 16">
              <a:extLst>
                <a:ext uri="{FF2B5EF4-FFF2-40B4-BE49-F238E27FC236}">
                  <a16:creationId xmlns:a16="http://schemas.microsoft.com/office/drawing/2014/main" id="{B06CDE74-2A51-4F06-ACDA-35D1343272ED}"/>
                </a:ext>
              </a:extLst>
            </p:cNvPr>
            <p:cNvSpPr txBox="1"/>
            <p:nvPr/>
          </p:nvSpPr>
          <p:spPr>
            <a:xfrm>
              <a:off x="2932367" y="3708447"/>
              <a:ext cx="506982" cy="523220"/>
            </a:xfrm>
            <a:prstGeom prst="rect">
              <a:avLst/>
            </a:prstGeom>
            <a:noFill/>
          </p:spPr>
          <p:txBody>
            <a:bodyPr wrap="square" rtlCol="0">
              <a:spAutoFit/>
            </a:bodyPr>
            <a:lstStyle/>
            <a:p>
              <a:r>
                <a:rPr lang="ar-SA" sz="2800" dirty="0">
                  <a:latin typeface="Sakkal Majalla" panose="02000000000000000000" pitchFamily="2" charset="-78"/>
                  <a:cs typeface="Sakkal Majalla" panose="02000000000000000000" pitchFamily="2" charset="-78"/>
                </a:rPr>
                <a:t>جـ</a:t>
              </a:r>
              <a:endParaRPr lang="en-US" sz="2800" dirty="0">
                <a:latin typeface="Sakkal Majalla" panose="02000000000000000000" pitchFamily="2" charset="-78"/>
                <a:cs typeface="Sakkal Majalla" panose="02000000000000000000" pitchFamily="2" charset="-78"/>
              </a:endParaRPr>
            </a:p>
          </p:txBody>
        </p:sp>
      </p:grpSp>
      <p:sp>
        <p:nvSpPr>
          <p:cNvPr id="18" name="Rectangle: Rounded Corners 17">
            <a:extLst>
              <a:ext uri="{FF2B5EF4-FFF2-40B4-BE49-F238E27FC236}">
                <a16:creationId xmlns:a16="http://schemas.microsoft.com/office/drawing/2014/main" id="{D0659782-C19E-46D6-9974-0F6E35CA9B99}"/>
              </a:ext>
            </a:extLst>
          </p:cNvPr>
          <p:cNvSpPr/>
          <p:nvPr/>
        </p:nvSpPr>
        <p:spPr>
          <a:xfrm>
            <a:off x="3221229" y="3429000"/>
            <a:ext cx="5749542" cy="77662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وجه الإشكال بين</a:t>
            </a:r>
            <a:r>
              <a:rPr lang="ar-SA" sz="2800" dirty="0">
                <a:solidFill>
                  <a:schemeClr val="tx1"/>
                </a:solidFill>
                <a:latin typeface="Sakkal Majalla" panose="02000000000000000000" pitchFamily="2" charset="-78"/>
                <a:cs typeface="Sakkal Majalla" panose="02000000000000000000" pitchFamily="2" charset="-78"/>
              </a:rPr>
              <a:t> (</a:t>
            </a:r>
            <a:r>
              <a:rPr lang="ar-SA" sz="2800" u="sng" dirty="0">
                <a:solidFill>
                  <a:schemeClr val="tx1"/>
                </a:solidFill>
                <a:latin typeface="Sakkal Majalla" panose="02000000000000000000" pitchFamily="2" charset="-78"/>
                <a:cs typeface="Sakkal Majalla" panose="02000000000000000000" pitchFamily="2" charset="-78"/>
              </a:rPr>
              <a:t>أ</a:t>
            </a:r>
            <a:r>
              <a:rPr lang="ar-SA" sz="2800" dirty="0">
                <a:solidFill>
                  <a:schemeClr val="tx1"/>
                </a:solidFill>
                <a:latin typeface="Sakkal Majalla" panose="02000000000000000000" pitchFamily="2" charset="-78"/>
                <a:cs typeface="Sakkal Majalla" panose="02000000000000000000" pitchFamily="2" charset="-78"/>
              </a:rPr>
              <a:t>نزلناه)</a:t>
            </a:r>
            <a:r>
              <a:rPr lang="ar-SA" sz="2800" dirty="0">
                <a:latin typeface="Sakkal Majalla" panose="02000000000000000000" pitchFamily="2" charset="-78"/>
                <a:cs typeface="Sakkal Majalla" panose="02000000000000000000" pitchFamily="2" charset="-78"/>
              </a:rPr>
              <a:t> في يوسف و </a:t>
            </a:r>
            <a:r>
              <a:rPr lang="ar-SA" sz="2800" dirty="0">
                <a:solidFill>
                  <a:schemeClr val="tx1"/>
                </a:solidFill>
                <a:latin typeface="Sakkal Majalla" panose="02000000000000000000" pitchFamily="2" charset="-78"/>
                <a:cs typeface="Sakkal Majalla" panose="02000000000000000000" pitchFamily="2" charset="-78"/>
              </a:rPr>
              <a:t>(</a:t>
            </a:r>
            <a:r>
              <a:rPr lang="ar-SA" sz="2800" u="sng" dirty="0">
                <a:solidFill>
                  <a:schemeClr val="tx1"/>
                </a:solidFill>
                <a:latin typeface="Sakkal Majalla" panose="02000000000000000000" pitchFamily="2" charset="-78"/>
                <a:cs typeface="Sakkal Majalla" panose="02000000000000000000" pitchFamily="2" charset="-78"/>
              </a:rPr>
              <a:t>ج</a:t>
            </a:r>
            <a:r>
              <a:rPr lang="ar-SA" sz="2800" dirty="0">
                <a:solidFill>
                  <a:schemeClr val="tx1"/>
                </a:solidFill>
                <a:latin typeface="Sakkal Majalla" panose="02000000000000000000" pitchFamily="2" charset="-78"/>
                <a:cs typeface="Sakkal Majalla" panose="02000000000000000000" pitchFamily="2" charset="-78"/>
              </a:rPr>
              <a:t>علناه)</a:t>
            </a:r>
            <a:r>
              <a:rPr lang="ar-SA" sz="2800" dirty="0">
                <a:latin typeface="Sakkal Majalla" panose="02000000000000000000" pitchFamily="2" charset="-78"/>
                <a:cs typeface="Sakkal Majalla" panose="02000000000000000000" pitchFamily="2" charset="-78"/>
              </a:rPr>
              <a:t> في الزخرف، </a:t>
            </a:r>
            <a:r>
              <a:rPr lang="ar-SA" sz="2800" dirty="0">
                <a:solidFill>
                  <a:schemeClr val="tx1"/>
                </a:solidFill>
                <a:latin typeface="Sakkal Majalla" panose="02000000000000000000" pitchFamily="2" charset="-78"/>
                <a:cs typeface="Sakkal Majalla" panose="02000000000000000000" pitchFamily="2" charset="-78"/>
              </a:rPr>
              <a:t>والهمزة</a:t>
            </a:r>
            <a:r>
              <a:rPr lang="ar-SA" sz="2800" dirty="0">
                <a:latin typeface="Sakkal Majalla" panose="02000000000000000000" pitchFamily="2" charset="-78"/>
                <a:cs typeface="Sakkal Majalla" panose="02000000000000000000" pitchFamily="2" charset="-78"/>
              </a:rPr>
              <a:t> في الأولى تسبق </a:t>
            </a:r>
            <a:r>
              <a:rPr lang="ar-SA" sz="2800" dirty="0">
                <a:solidFill>
                  <a:schemeClr val="tx1"/>
                </a:solidFill>
                <a:latin typeface="Sakkal Majalla" panose="02000000000000000000" pitchFamily="2" charset="-78"/>
                <a:cs typeface="Sakkal Majalla" panose="02000000000000000000" pitchFamily="2" charset="-78"/>
              </a:rPr>
              <a:t>الجيم</a:t>
            </a:r>
            <a:r>
              <a:rPr lang="ar-SA" sz="2800" dirty="0">
                <a:latin typeface="Sakkal Majalla" panose="02000000000000000000" pitchFamily="2" charset="-78"/>
                <a:cs typeface="Sakkal Majalla" panose="02000000000000000000" pitchFamily="2" charset="-78"/>
              </a:rPr>
              <a:t> في الثانية</a:t>
            </a:r>
            <a:endParaRPr lang="en-US" sz="2800" dirty="0">
              <a:solidFill>
                <a:schemeClr val="tx1"/>
              </a:solidFill>
              <a:latin typeface="Sakkal Majalla" panose="02000000000000000000" pitchFamily="2" charset="-78"/>
              <a:cs typeface="Sakkal Majalla" panose="02000000000000000000" pitchFamily="2" charset="-78"/>
            </a:endParaRPr>
          </a:p>
        </p:txBody>
      </p:sp>
      <p:grpSp>
        <p:nvGrpSpPr>
          <p:cNvPr id="32" name="Group 31">
            <a:extLst>
              <a:ext uri="{FF2B5EF4-FFF2-40B4-BE49-F238E27FC236}">
                <a16:creationId xmlns:a16="http://schemas.microsoft.com/office/drawing/2014/main" id="{D603D2E0-C37C-4AD2-ADF4-6B2EE808777C}"/>
              </a:ext>
            </a:extLst>
          </p:cNvPr>
          <p:cNvGrpSpPr/>
          <p:nvPr/>
        </p:nvGrpSpPr>
        <p:grpSpPr>
          <a:xfrm>
            <a:off x="3380712" y="3104207"/>
            <a:ext cx="7515886" cy="1440873"/>
            <a:chOff x="2036190" y="3075521"/>
            <a:chExt cx="7515886" cy="1440873"/>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251596" y="3379571"/>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7</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2036190" y="3075521"/>
              <a:ext cx="6215406" cy="1440873"/>
              <a:chOff x="2036190" y="3075521"/>
              <a:chExt cx="6215406" cy="1440873"/>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036190" y="3075521"/>
                <a:ext cx="5228702"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إِنَّاۤ</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أَنزَلۡنَـٰهُ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قُرۡءَ</a:t>
                </a:r>
                <a:r>
                  <a:rPr lang="ar-SA" sz="2800" dirty="0">
                    <a:latin typeface="Sakkal Majalla" panose="02000000000000000000" pitchFamily="2" charset="-78"/>
                    <a:cs typeface="Sakkal Majalla" panose="02000000000000000000" pitchFamily="2" charset="-78"/>
                  </a:rPr>
                  <a:t> ا⁠ </a:t>
                </a:r>
                <a:r>
                  <a:rPr lang="ar-SA" sz="2800" dirty="0" err="1">
                    <a:latin typeface="Sakkal Majalla" panose="02000000000000000000" pitchFamily="2" charset="-78"/>
                    <a:cs typeface="Sakkal Majalla" panose="02000000000000000000" pitchFamily="2" charset="-78"/>
                  </a:rPr>
                  <a:t>نًا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عَرَبِیࣰّا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لَّعَلَّكُمۡ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تَعۡقِلُونَ</a:t>
                </a:r>
                <a:endParaRPr lang="en-US" sz="2800" dirty="0">
                  <a:solidFill>
                    <a:schemeClr val="tx1"/>
                  </a:solidFill>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2082589" y="3908296"/>
                <a:ext cx="5228703"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إِنَّا </a:t>
                </a:r>
                <a:r>
                  <a:rPr lang="ar-SA" sz="2800" dirty="0" err="1">
                    <a:solidFill>
                      <a:schemeClr val="tx1"/>
                    </a:solidFill>
                    <a:latin typeface="Sakkal Majalla" panose="02000000000000000000" pitchFamily="2" charset="-78"/>
                    <a:cs typeface="Sakkal Majalla" panose="02000000000000000000" pitchFamily="2" charset="-78"/>
                  </a:rPr>
                  <a:t>جَعَلۡنَـٰهُ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قُرۡءَ</a:t>
                </a:r>
                <a:r>
                  <a:rPr lang="ar-SA" sz="2800" dirty="0">
                    <a:latin typeface="Sakkal Majalla" panose="02000000000000000000" pitchFamily="2" charset="-78"/>
                    <a:cs typeface="Sakkal Majalla" panose="02000000000000000000" pitchFamily="2" charset="-78"/>
                  </a:rPr>
                  <a:t> ا⁠ </a:t>
                </a:r>
                <a:r>
                  <a:rPr lang="ar-SA" sz="2800" dirty="0" err="1">
                    <a:latin typeface="Sakkal Majalla" panose="02000000000000000000" pitchFamily="2" charset="-78"/>
                    <a:cs typeface="Sakkal Majalla" panose="02000000000000000000" pitchFamily="2" charset="-78"/>
                  </a:rPr>
                  <a:t>نًا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عَرَبِیࣰّا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لَّعَلَّكُمۡ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تَعۡقِلُونَ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264892" y="3379571"/>
                <a:ext cx="986704" cy="294641"/>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7311292" y="3674211"/>
                <a:ext cx="940304" cy="538134"/>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719446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7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2000" fill="hold"/>
                                        <p:tgtEl>
                                          <p:spTgt spid="18"/>
                                        </p:tgtEl>
                                        <p:attrNameLst>
                                          <p:attrName>ppt_w</p:attrName>
                                        </p:attrNameLst>
                                      </p:cBhvr>
                                      <p:tavLst>
                                        <p:tav tm="0">
                                          <p:val>
                                            <p:fltVal val="0"/>
                                          </p:val>
                                        </p:tav>
                                        <p:tav tm="100000">
                                          <p:val>
                                            <p:strVal val="#ppt_w"/>
                                          </p:val>
                                        </p:tav>
                                      </p:tavLst>
                                    </p:anim>
                                    <p:anim calcmode="lin" valueType="num">
                                      <p:cBhvr>
                                        <p:cTn id="24" dur="2000" fill="hold"/>
                                        <p:tgtEl>
                                          <p:spTgt spid="18"/>
                                        </p:tgtEl>
                                        <p:attrNameLst>
                                          <p:attrName>ppt_h</p:attrName>
                                        </p:attrNameLst>
                                      </p:cBhvr>
                                      <p:tavLst>
                                        <p:tav tm="0">
                                          <p:val>
                                            <p:fltVal val="0"/>
                                          </p:val>
                                        </p:tav>
                                        <p:tav tm="100000">
                                          <p:val>
                                            <p:strVal val="#ppt_h"/>
                                          </p:val>
                                        </p:tav>
                                      </p:tavLst>
                                    </p:anim>
                                    <p:animEffect transition="in" filter="fade">
                                      <p:cBhvr>
                                        <p:cTn id="25" dur="2000"/>
                                        <p:tgtEl>
                                          <p:spTgt spid="18"/>
                                        </p:tgtEl>
                                      </p:cBhvr>
                                    </p:animEffect>
                                  </p:childTnLst>
                                </p:cTn>
                              </p:par>
                              <p:par>
                                <p:cTn id="26" presetID="42" presetClass="path" presetSubtype="0" accel="50000" decel="50000" fill="hold" grpId="1" nodeType="withEffect">
                                  <p:stCondLst>
                                    <p:cond delay="0"/>
                                  </p:stCondLst>
                                  <p:childTnLst>
                                    <p:animMotion origin="layout" path="M 0 -1.48148E-6 L 0 0.25 " pathEditMode="relative" rAng="0" ptsTypes="AA">
                                      <p:cBhvr>
                                        <p:cTn id="27" dur="2000" fill="hold"/>
                                        <p:tgtEl>
                                          <p:spTgt spid="18"/>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الترتيب الهجائي</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320618" y="3408255"/>
            <a:ext cx="2641552" cy="1367658"/>
            <a:chOff x="884779" y="3313986"/>
            <a:chExt cx="2641552" cy="1367658"/>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441617" y="3313986"/>
              <a:ext cx="1035426" cy="321093"/>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468880" y="4193216"/>
              <a:ext cx="1057451" cy="257596"/>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884779" y="3404247"/>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المجادلة (4)</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1168399" y="4219979"/>
              <a:ext cx="1300480"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المجادلة (5)</a:t>
              </a:r>
              <a:endParaRPr lang="en-US" dirty="0">
                <a:latin typeface="Sakkal Majalla" panose="02000000000000000000" pitchFamily="2" charset="-78"/>
                <a:cs typeface="Sakkal Majalla" panose="02000000000000000000" pitchFamily="2" charset="-78"/>
              </a:endParaRPr>
            </a:p>
          </p:txBody>
        </p:sp>
      </p:grpSp>
      <p:grpSp>
        <p:nvGrpSpPr>
          <p:cNvPr id="34" name="Group 33">
            <a:extLst>
              <a:ext uri="{FF2B5EF4-FFF2-40B4-BE49-F238E27FC236}">
                <a16:creationId xmlns:a16="http://schemas.microsoft.com/office/drawing/2014/main" id="{740483B0-684E-40D2-A59F-33A0CED993F0}"/>
              </a:ext>
            </a:extLst>
          </p:cNvPr>
          <p:cNvGrpSpPr/>
          <p:nvPr/>
        </p:nvGrpSpPr>
        <p:grpSpPr>
          <a:xfrm>
            <a:off x="2325776" y="2954205"/>
            <a:ext cx="506982" cy="1360043"/>
            <a:chOff x="2932367" y="2871624"/>
            <a:chExt cx="506982" cy="1360043"/>
          </a:xfrm>
        </p:grpSpPr>
        <p:sp>
          <p:nvSpPr>
            <p:cNvPr id="15" name="TextBox 14">
              <a:extLst>
                <a:ext uri="{FF2B5EF4-FFF2-40B4-BE49-F238E27FC236}">
                  <a16:creationId xmlns:a16="http://schemas.microsoft.com/office/drawing/2014/main" id="{8C1E1771-5E48-48F9-849B-DC6BE76DFF8C}"/>
                </a:ext>
              </a:extLst>
            </p:cNvPr>
            <p:cNvSpPr txBox="1"/>
            <p:nvPr/>
          </p:nvSpPr>
          <p:spPr>
            <a:xfrm>
              <a:off x="2932367" y="2871624"/>
              <a:ext cx="260008" cy="523220"/>
            </a:xfrm>
            <a:prstGeom prst="rect">
              <a:avLst/>
            </a:prstGeom>
            <a:noFill/>
          </p:spPr>
          <p:txBody>
            <a:bodyPr wrap="none" rtlCol="0">
              <a:spAutoFit/>
            </a:bodyPr>
            <a:lstStyle/>
            <a:p>
              <a:r>
                <a:rPr lang="ar-SA" sz="2800" dirty="0">
                  <a:latin typeface="Sakkal Majalla" panose="02000000000000000000" pitchFamily="2" charset="-78"/>
                  <a:cs typeface="Sakkal Majalla" panose="02000000000000000000" pitchFamily="2" charset="-78"/>
                </a:rPr>
                <a:t>أ</a:t>
              </a:r>
              <a:endParaRPr lang="en-US" sz="2000" dirty="0">
                <a:latin typeface="Sakkal Majalla" panose="02000000000000000000" pitchFamily="2" charset="-78"/>
                <a:cs typeface="Sakkal Majalla" panose="02000000000000000000" pitchFamily="2" charset="-78"/>
              </a:endParaRPr>
            </a:p>
          </p:txBody>
        </p:sp>
        <p:sp>
          <p:nvSpPr>
            <p:cNvPr id="17" name="TextBox 16">
              <a:extLst>
                <a:ext uri="{FF2B5EF4-FFF2-40B4-BE49-F238E27FC236}">
                  <a16:creationId xmlns:a16="http://schemas.microsoft.com/office/drawing/2014/main" id="{B06CDE74-2A51-4F06-ACDA-35D1343272ED}"/>
                </a:ext>
              </a:extLst>
            </p:cNvPr>
            <p:cNvSpPr txBox="1"/>
            <p:nvPr/>
          </p:nvSpPr>
          <p:spPr>
            <a:xfrm>
              <a:off x="2932367" y="3708447"/>
              <a:ext cx="506982" cy="523220"/>
            </a:xfrm>
            <a:prstGeom prst="rect">
              <a:avLst/>
            </a:prstGeom>
            <a:noFill/>
          </p:spPr>
          <p:txBody>
            <a:bodyPr wrap="square" rtlCol="0">
              <a:spAutoFit/>
            </a:bodyPr>
            <a:lstStyle/>
            <a:p>
              <a:r>
                <a:rPr lang="ar-SA" sz="2800" dirty="0">
                  <a:latin typeface="Sakkal Majalla" panose="02000000000000000000" pitchFamily="2" charset="-78"/>
                  <a:cs typeface="Sakkal Majalla" panose="02000000000000000000" pitchFamily="2" charset="-78"/>
                </a:rPr>
                <a:t>مـ</a:t>
              </a:r>
              <a:endParaRPr lang="en-US" sz="2800" dirty="0">
                <a:latin typeface="Sakkal Majalla" panose="02000000000000000000" pitchFamily="2" charset="-78"/>
                <a:cs typeface="Sakkal Majalla" panose="02000000000000000000" pitchFamily="2" charset="-78"/>
              </a:endParaRPr>
            </a:p>
          </p:txBody>
        </p:sp>
      </p:grpSp>
      <p:grpSp>
        <p:nvGrpSpPr>
          <p:cNvPr id="32" name="Group 31">
            <a:extLst>
              <a:ext uri="{FF2B5EF4-FFF2-40B4-BE49-F238E27FC236}">
                <a16:creationId xmlns:a16="http://schemas.microsoft.com/office/drawing/2014/main" id="{D603D2E0-C37C-4AD2-ADF4-6B2EE808777C}"/>
              </a:ext>
            </a:extLst>
          </p:cNvPr>
          <p:cNvGrpSpPr/>
          <p:nvPr/>
        </p:nvGrpSpPr>
        <p:grpSpPr>
          <a:xfrm>
            <a:off x="2912882" y="3104207"/>
            <a:ext cx="7983716" cy="1533781"/>
            <a:chOff x="2036190" y="3075521"/>
            <a:chExt cx="7515886" cy="153378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251596" y="3379571"/>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9</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2036190" y="3075521"/>
              <a:ext cx="6215406" cy="1533781"/>
              <a:chOff x="2036190" y="3075521"/>
              <a:chExt cx="6215406" cy="153378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036190" y="3075521"/>
                <a:ext cx="5228702"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400" dirty="0" err="1">
                    <a:latin typeface="Sakkal Majalla" panose="02000000000000000000" pitchFamily="2" charset="-78"/>
                    <a:cs typeface="Sakkal Majalla" panose="02000000000000000000" pitchFamily="2" charset="-78"/>
                  </a:rPr>
                  <a:t>ذَ⁠لِكَ</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لِتُؤۡمِنُوا</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بِٱللَّهِ</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وَرَسُولِهِۦوَتِلۡكَ</a:t>
                </a:r>
                <a:r>
                  <a:rPr lang="ar-SA" sz="2400" dirty="0">
                    <a:latin typeface="Sakkal Majalla" panose="02000000000000000000" pitchFamily="2" charset="-78"/>
                    <a:cs typeface="Sakkal Majalla" panose="02000000000000000000" pitchFamily="2" charset="-78"/>
                  </a:rPr>
                  <a:t> حُدُودُ </a:t>
                </a:r>
                <a:r>
                  <a:rPr lang="ar-SA" sz="2400" dirty="0" err="1">
                    <a:latin typeface="Sakkal Majalla" panose="02000000000000000000" pitchFamily="2" charset="-78"/>
                    <a:cs typeface="Sakkal Majalla" panose="02000000000000000000" pitchFamily="2" charset="-78"/>
                  </a:rPr>
                  <a:t>ٱللَّهِۗ</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وَلِلۡكَـٰفِرِینَ</a:t>
                </a:r>
                <a:r>
                  <a:rPr lang="ar-SA" sz="2400" dirty="0">
                    <a:latin typeface="Sakkal Majalla" panose="02000000000000000000" pitchFamily="2" charset="-78"/>
                    <a:cs typeface="Sakkal Majalla" panose="02000000000000000000" pitchFamily="2" charset="-78"/>
                  </a:rPr>
                  <a:t> عَذَابٌ </a:t>
                </a:r>
                <a:r>
                  <a:rPr lang="ar-SA" sz="2400" dirty="0" err="1">
                    <a:solidFill>
                      <a:schemeClr val="tx1"/>
                    </a:solidFill>
                    <a:latin typeface="Sakkal Majalla" panose="02000000000000000000" pitchFamily="2" charset="-78"/>
                    <a:cs typeface="Sakkal Majalla" panose="02000000000000000000" pitchFamily="2" charset="-78"/>
                  </a:rPr>
                  <a:t>أَلِیمٌ</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2082589" y="3908296"/>
                <a:ext cx="5228703" cy="70100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إِنَّ </a:t>
                </a:r>
                <a:r>
                  <a:rPr lang="ar-SA" sz="2400" dirty="0" err="1">
                    <a:latin typeface="Sakkal Majalla" panose="02000000000000000000" pitchFamily="2" charset="-78"/>
                    <a:cs typeface="Sakkal Majalla" panose="02000000000000000000" pitchFamily="2" charset="-78"/>
                  </a:rPr>
                  <a:t>ٱلَّذِینَ</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یُحَاۤدُّونَ</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ٱللَّهَ</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وَرَسُولَهُۥ</a:t>
                </a:r>
                <a:r>
                  <a:rPr lang="ar-SA" sz="2400" dirty="0">
                    <a:latin typeface="Sakkal Majalla" panose="02000000000000000000" pitchFamily="2" charset="-78"/>
                    <a:cs typeface="Sakkal Majalla" panose="02000000000000000000" pitchFamily="2" charset="-78"/>
                  </a:rPr>
                  <a:t> كُبِتُوا۟ كَمَا كُبِتَ </a:t>
                </a:r>
                <a:r>
                  <a:rPr lang="ar-SA" sz="2400" dirty="0" err="1">
                    <a:latin typeface="Sakkal Majalla" panose="02000000000000000000" pitchFamily="2" charset="-78"/>
                    <a:cs typeface="Sakkal Majalla" panose="02000000000000000000" pitchFamily="2" charset="-78"/>
                  </a:rPr>
                  <a:t>ٱلَّذِینَ</a:t>
                </a:r>
                <a:r>
                  <a:rPr lang="ar-SA" sz="2400" dirty="0">
                    <a:latin typeface="Sakkal Majalla" panose="02000000000000000000" pitchFamily="2" charset="-78"/>
                    <a:cs typeface="Sakkal Majalla" panose="02000000000000000000" pitchFamily="2" charset="-78"/>
                  </a:rPr>
                  <a:t> مِن </a:t>
                </a:r>
                <a:r>
                  <a:rPr lang="ar-SA" sz="2400" dirty="0" err="1">
                    <a:latin typeface="Sakkal Majalla" panose="02000000000000000000" pitchFamily="2" charset="-78"/>
                    <a:cs typeface="Sakkal Majalla" panose="02000000000000000000" pitchFamily="2" charset="-78"/>
                  </a:rPr>
                  <a:t>قَبۡلِهِمۡۚ</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وَقَدۡ</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أَنزَلۡنَاۤ</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ءَایَـٰتِۭ</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بَیِّنَـٰتࣲۚ</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وَلِلۡكَـٰفِرِینَ</a:t>
                </a:r>
                <a:r>
                  <a:rPr lang="ar-SA" sz="2400" dirty="0">
                    <a:latin typeface="Sakkal Majalla" panose="02000000000000000000" pitchFamily="2" charset="-78"/>
                    <a:cs typeface="Sakkal Majalla" panose="02000000000000000000" pitchFamily="2" charset="-78"/>
                  </a:rPr>
                  <a:t> عَذَابࣱ </a:t>
                </a:r>
                <a:r>
                  <a:rPr lang="ar-SA" sz="2400" dirty="0" err="1">
                    <a:solidFill>
                      <a:schemeClr val="tx1"/>
                    </a:solidFill>
                    <a:latin typeface="Sakkal Majalla" panose="02000000000000000000" pitchFamily="2" charset="-78"/>
                    <a:cs typeface="Sakkal Majalla" panose="02000000000000000000" pitchFamily="2" charset="-78"/>
                  </a:rPr>
                  <a:t>مُّهِین</a:t>
                </a:r>
                <a:r>
                  <a:rPr lang="ar-SA" sz="2400" dirty="0">
                    <a:latin typeface="Sakkal Majalla" panose="02000000000000000000" pitchFamily="2" charset="-78"/>
                    <a:cs typeface="Sakkal Majalla" panose="02000000000000000000" pitchFamily="2" charset="-78"/>
                  </a:rPr>
                  <a:t>ࣱ</a:t>
                </a:r>
                <a:endParaRPr lang="en-US" sz="24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264892" y="3379571"/>
                <a:ext cx="986704" cy="294641"/>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7311292" y="3674211"/>
                <a:ext cx="940304" cy="584588"/>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
        <p:nvSpPr>
          <p:cNvPr id="23" name="Rectangle: Rounded Corners 22">
            <a:extLst>
              <a:ext uri="{FF2B5EF4-FFF2-40B4-BE49-F238E27FC236}">
                <a16:creationId xmlns:a16="http://schemas.microsoft.com/office/drawing/2014/main" id="{D7C26048-174A-4DA5-B21A-37ED56C2D889}"/>
              </a:ext>
            </a:extLst>
          </p:cNvPr>
          <p:cNvSpPr/>
          <p:nvPr/>
        </p:nvSpPr>
        <p:spPr>
          <a:xfrm>
            <a:off x="2549315" y="895561"/>
            <a:ext cx="6526484" cy="208405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وقد ذكر الشيخ المحدّث عبد المحسن العباد –حفظه الله – أن </a:t>
            </a:r>
            <a:r>
              <a:rPr lang="ar-SA" sz="2800" dirty="0">
                <a:solidFill>
                  <a:schemeClr val="tx1"/>
                </a:solidFill>
                <a:latin typeface="Sakkal Majalla" panose="02000000000000000000" pitchFamily="2" charset="-78"/>
                <a:cs typeface="Sakkal Majalla" panose="02000000000000000000" pitchFamily="2" charset="-78"/>
              </a:rPr>
              <a:t>(آيات متشابهات الالفاظ في القرآن الكريم والتمييز بينها ) </a:t>
            </a:r>
            <a:r>
              <a:rPr lang="ar-SA" sz="2800" u="sng" dirty="0">
                <a:latin typeface="Sakkal Majalla" panose="02000000000000000000" pitchFamily="2" charset="-78"/>
                <a:cs typeface="Sakkal Majalla" panose="02000000000000000000" pitchFamily="2" charset="-78"/>
              </a:rPr>
              <a:t>ثمانية وثمانين</a:t>
            </a:r>
            <a:r>
              <a:rPr lang="ar-SA" sz="2800" dirty="0">
                <a:latin typeface="Sakkal Majalla" panose="02000000000000000000" pitchFamily="2" charset="-78"/>
                <a:cs typeface="Sakkal Majalla" panose="02000000000000000000" pitchFamily="2" charset="-78"/>
              </a:rPr>
              <a:t> مثلًا لهذه القاعدة، بل في القرآن أضعاف هذا العدد</a:t>
            </a:r>
            <a:endParaRPr lang="en-US" sz="28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68208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7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2000" fill="hold"/>
                                        <p:tgtEl>
                                          <p:spTgt spid="23"/>
                                        </p:tgtEl>
                                        <p:attrNameLst>
                                          <p:attrName>ppt_w</p:attrName>
                                        </p:attrNameLst>
                                      </p:cBhvr>
                                      <p:tavLst>
                                        <p:tav tm="0">
                                          <p:val>
                                            <p:fltVal val="0"/>
                                          </p:val>
                                        </p:tav>
                                        <p:tav tm="100000">
                                          <p:val>
                                            <p:strVal val="#ppt_w"/>
                                          </p:val>
                                        </p:tav>
                                      </p:tavLst>
                                    </p:anim>
                                    <p:anim calcmode="lin" valueType="num">
                                      <p:cBhvr>
                                        <p:cTn id="24" dur="2000" fill="hold"/>
                                        <p:tgtEl>
                                          <p:spTgt spid="23"/>
                                        </p:tgtEl>
                                        <p:attrNameLst>
                                          <p:attrName>ppt_h</p:attrName>
                                        </p:attrNameLst>
                                      </p:cBhvr>
                                      <p:tavLst>
                                        <p:tav tm="0">
                                          <p:val>
                                            <p:fltVal val="0"/>
                                          </p:val>
                                        </p:tav>
                                        <p:tav tm="100000">
                                          <p:val>
                                            <p:strVal val="#ppt_h"/>
                                          </p:val>
                                        </p:tav>
                                      </p:tavLst>
                                    </p:anim>
                                    <p:animEffect transition="in" filter="fade">
                                      <p:cBhvr>
                                        <p:cTn id="25" dur="2000"/>
                                        <p:tgtEl>
                                          <p:spTgt spid="23"/>
                                        </p:tgtEl>
                                      </p:cBhvr>
                                    </p:animEffect>
                                  </p:childTnLst>
                                </p:cTn>
                              </p:par>
                              <p:par>
                                <p:cTn id="26" presetID="42" presetClass="path" presetSubtype="0" accel="50000" decel="50000" fill="hold" grpId="1" nodeType="withEffect">
                                  <p:stCondLst>
                                    <p:cond delay="0"/>
                                  </p:stCondLst>
                                  <p:childTnLst>
                                    <p:animMotion origin="layout" path="M -2.70833E-6 2.59259E-6 L -2.70833E-6 0.25 " pathEditMode="relative" rAng="0" ptsTypes="AA">
                                      <p:cBhvr>
                                        <p:cTn id="27" dur="2000" fill="hold"/>
                                        <p:tgtEl>
                                          <p:spTgt spid="23"/>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8CF60CD-9F17-47E9-B323-152D5F145C23}"/>
              </a:ext>
            </a:extLst>
          </p:cNvPr>
          <p:cNvSpPr>
            <a:spLocks noGrp="1"/>
          </p:cNvSpPr>
          <p:nvPr>
            <p:ph type="title"/>
          </p:nvPr>
        </p:nvSpPr>
        <p:spPr>
          <a:xfrm>
            <a:off x="1055599" y="1055077"/>
            <a:ext cx="2532909" cy="4794578"/>
          </a:xfrm>
        </p:spPr>
        <p:txBody>
          <a:bodyPr>
            <a:normAutofit/>
          </a:bodyPr>
          <a:lstStyle/>
          <a:p>
            <a:r>
              <a:rPr lang="ar-SA" sz="3600" dirty="0">
                <a:solidFill>
                  <a:srgbClr val="262626"/>
                </a:solidFill>
              </a:rPr>
              <a:t>د. سعيد حمزة</a:t>
            </a:r>
            <a:endParaRPr lang="en-US" sz="3600" dirty="0">
              <a:solidFill>
                <a:srgbClr val="262626"/>
              </a:solidFill>
            </a:endParaRPr>
          </a:p>
        </p:txBody>
      </p:sp>
      <p:sp useBgFill="1">
        <p:nvSpPr>
          <p:cNvPr id="25" name="Rectangle 2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8865F18-65FB-4455-9276-F835D425A8FB}"/>
              </a:ext>
            </a:extLst>
          </p:cNvPr>
          <p:cNvGraphicFramePr>
            <a:graphicFrameLocks noGrp="1"/>
          </p:cNvGraphicFramePr>
          <p:nvPr>
            <p:ph idx="1"/>
            <p:extLst>
              <p:ext uri="{D42A27DB-BD31-4B8C-83A1-F6EECF244321}">
                <p14:modId xmlns:p14="http://schemas.microsoft.com/office/powerpoint/2010/main" val="1341040501"/>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0282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1F39A824-8474-467F-B75C-E6DCC7B112FB}"/>
                                            </p:graphicEl>
                                          </p:spTgt>
                                        </p:tgtEl>
                                        <p:attrNameLst>
                                          <p:attrName>style.visibility</p:attrName>
                                        </p:attrNameLst>
                                      </p:cBhvr>
                                      <p:to>
                                        <p:strVal val="visible"/>
                                      </p:to>
                                    </p:set>
                                    <p:animEffect transition="in" filter="fade">
                                      <p:cBhvr>
                                        <p:cTn id="7" dur="1000"/>
                                        <p:tgtEl>
                                          <p:spTgt spid="5">
                                            <p:graphicEl>
                                              <a:dgm id="{1F39A824-8474-467F-B75C-E6DCC7B112FB}"/>
                                            </p:graphicEl>
                                          </p:spTgt>
                                        </p:tgtEl>
                                      </p:cBhvr>
                                    </p:animEffect>
                                    <p:anim calcmode="lin" valueType="num">
                                      <p:cBhvr>
                                        <p:cTn id="8" dur="1000" fill="hold"/>
                                        <p:tgtEl>
                                          <p:spTgt spid="5">
                                            <p:graphicEl>
                                              <a:dgm id="{1F39A824-8474-467F-B75C-E6DCC7B112FB}"/>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1F39A824-8474-467F-B75C-E6DCC7B112FB}"/>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800"/>
                                  </p:stCondLst>
                                  <p:childTnLst>
                                    <p:set>
                                      <p:cBhvr>
                                        <p:cTn id="12" dur="1" fill="hold">
                                          <p:stCondLst>
                                            <p:cond delay="0"/>
                                          </p:stCondLst>
                                        </p:cTn>
                                        <p:tgtEl>
                                          <p:spTgt spid="5">
                                            <p:graphicEl>
                                              <a:dgm id="{901A7887-5F67-4BAE-B87A-0FF77927BA24}"/>
                                            </p:graphicEl>
                                          </p:spTgt>
                                        </p:tgtEl>
                                        <p:attrNameLst>
                                          <p:attrName>style.visibility</p:attrName>
                                        </p:attrNameLst>
                                      </p:cBhvr>
                                      <p:to>
                                        <p:strVal val="visible"/>
                                      </p:to>
                                    </p:set>
                                    <p:animEffect transition="in" filter="fade">
                                      <p:cBhvr>
                                        <p:cTn id="13" dur="1000"/>
                                        <p:tgtEl>
                                          <p:spTgt spid="5">
                                            <p:graphicEl>
                                              <a:dgm id="{901A7887-5F67-4BAE-B87A-0FF77927BA24}"/>
                                            </p:graphicEl>
                                          </p:spTgt>
                                        </p:tgtEl>
                                      </p:cBhvr>
                                    </p:animEffect>
                                    <p:anim calcmode="lin" valueType="num">
                                      <p:cBhvr>
                                        <p:cTn id="14" dur="1000" fill="hold"/>
                                        <p:tgtEl>
                                          <p:spTgt spid="5">
                                            <p:graphicEl>
                                              <a:dgm id="{901A7887-5F67-4BAE-B87A-0FF77927BA24}"/>
                                            </p:graphicEl>
                                          </p:spTgt>
                                        </p:tgtEl>
                                        <p:attrNameLst>
                                          <p:attrName>ppt_x</p:attrName>
                                        </p:attrNameLst>
                                      </p:cBhvr>
                                      <p:tavLst>
                                        <p:tav tm="0">
                                          <p:val>
                                            <p:strVal val="#ppt_x"/>
                                          </p:val>
                                        </p:tav>
                                        <p:tav tm="100000">
                                          <p:val>
                                            <p:strVal val="#ppt_x"/>
                                          </p:val>
                                        </p:tav>
                                      </p:tavLst>
                                    </p:anim>
                                    <p:anim calcmode="lin" valueType="num">
                                      <p:cBhvr>
                                        <p:cTn id="15" dur="1000" fill="hold"/>
                                        <p:tgtEl>
                                          <p:spTgt spid="5">
                                            <p:graphicEl>
                                              <a:dgm id="{901A7887-5F67-4BAE-B87A-0FF77927BA24}"/>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800"/>
                            </p:stCondLst>
                            <p:childTnLst>
                              <p:par>
                                <p:cTn id="17" presetID="42" presetClass="entr" presetSubtype="0" fill="hold" grpId="0" nodeType="afterEffect">
                                  <p:stCondLst>
                                    <p:cond delay="700"/>
                                  </p:stCondLst>
                                  <p:childTnLst>
                                    <p:set>
                                      <p:cBhvr>
                                        <p:cTn id="18" dur="1" fill="hold">
                                          <p:stCondLst>
                                            <p:cond delay="0"/>
                                          </p:stCondLst>
                                        </p:cTn>
                                        <p:tgtEl>
                                          <p:spTgt spid="5">
                                            <p:graphicEl>
                                              <a:dgm id="{5B043796-6FA2-495D-8CD7-5325C71BC216}"/>
                                            </p:graphicEl>
                                          </p:spTgt>
                                        </p:tgtEl>
                                        <p:attrNameLst>
                                          <p:attrName>style.visibility</p:attrName>
                                        </p:attrNameLst>
                                      </p:cBhvr>
                                      <p:to>
                                        <p:strVal val="visible"/>
                                      </p:to>
                                    </p:set>
                                    <p:animEffect transition="in" filter="fade">
                                      <p:cBhvr>
                                        <p:cTn id="19" dur="1000"/>
                                        <p:tgtEl>
                                          <p:spTgt spid="5">
                                            <p:graphicEl>
                                              <a:dgm id="{5B043796-6FA2-495D-8CD7-5325C71BC216}"/>
                                            </p:graphicEl>
                                          </p:spTgt>
                                        </p:tgtEl>
                                      </p:cBhvr>
                                    </p:animEffect>
                                    <p:anim calcmode="lin" valueType="num">
                                      <p:cBhvr>
                                        <p:cTn id="20" dur="1000" fill="hold"/>
                                        <p:tgtEl>
                                          <p:spTgt spid="5">
                                            <p:graphicEl>
                                              <a:dgm id="{5B043796-6FA2-495D-8CD7-5325C71BC216}"/>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5B043796-6FA2-495D-8CD7-5325C71BC216}"/>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2" presetClass="entr" presetSubtype="0" fill="hold" grpId="0" nodeType="afterEffect">
                                  <p:stCondLst>
                                    <p:cond delay="500"/>
                                  </p:stCondLst>
                                  <p:childTnLst>
                                    <p:set>
                                      <p:cBhvr>
                                        <p:cTn id="24" dur="1" fill="hold">
                                          <p:stCondLst>
                                            <p:cond delay="0"/>
                                          </p:stCondLst>
                                        </p:cTn>
                                        <p:tgtEl>
                                          <p:spTgt spid="5">
                                            <p:graphicEl>
                                              <a:dgm id="{9DD224E8-CE65-4D2B-86AC-529755001C30}"/>
                                            </p:graphicEl>
                                          </p:spTgt>
                                        </p:tgtEl>
                                        <p:attrNameLst>
                                          <p:attrName>style.visibility</p:attrName>
                                        </p:attrNameLst>
                                      </p:cBhvr>
                                      <p:to>
                                        <p:strVal val="visible"/>
                                      </p:to>
                                    </p:set>
                                    <p:animEffect transition="in" filter="fade">
                                      <p:cBhvr>
                                        <p:cTn id="25" dur="1000"/>
                                        <p:tgtEl>
                                          <p:spTgt spid="5">
                                            <p:graphicEl>
                                              <a:dgm id="{9DD224E8-CE65-4D2B-86AC-529755001C30}"/>
                                            </p:graphicEl>
                                          </p:spTgt>
                                        </p:tgtEl>
                                      </p:cBhvr>
                                    </p:animEffect>
                                    <p:anim calcmode="lin" valueType="num">
                                      <p:cBhvr>
                                        <p:cTn id="26" dur="1000" fill="hold"/>
                                        <p:tgtEl>
                                          <p:spTgt spid="5">
                                            <p:graphicEl>
                                              <a:dgm id="{9DD224E8-CE65-4D2B-86AC-529755001C30}"/>
                                            </p:graphicEl>
                                          </p:spTgt>
                                        </p:tgtEl>
                                        <p:attrNameLst>
                                          <p:attrName>ppt_x</p:attrName>
                                        </p:attrNameLst>
                                      </p:cBhvr>
                                      <p:tavLst>
                                        <p:tav tm="0">
                                          <p:val>
                                            <p:strVal val="#ppt_x"/>
                                          </p:val>
                                        </p:tav>
                                        <p:tav tm="100000">
                                          <p:val>
                                            <p:strVal val="#ppt_x"/>
                                          </p:val>
                                        </p:tav>
                                      </p:tavLst>
                                    </p:anim>
                                    <p:anim calcmode="lin" valueType="num">
                                      <p:cBhvr>
                                        <p:cTn id="27" dur="1000" fill="hold"/>
                                        <p:tgtEl>
                                          <p:spTgt spid="5">
                                            <p:graphicEl>
                                              <a:dgm id="{9DD224E8-CE65-4D2B-86AC-529755001C30}"/>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6000"/>
                            </p:stCondLst>
                            <p:childTnLst>
                              <p:par>
                                <p:cTn id="29" presetID="42" presetClass="entr" presetSubtype="0" fill="hold" grpId="0" nodeType="afterEffect">
                                  <p:stCondLst>
                                    <p:cond delay="700"/>
                                  </p:stCondLst>
                                  <p:childTnLst>
                                    <p:set>
                                      <p:cBhvr>
                                        <p:cTn id="30" dur="1" fill="hold">
                                          <p:stCondLst>
                                            <p:cond delay="0"/>
                                          </p:stCondLst>
                                        </p:cTn>
                                        <p:tgtEl>
                                          <p:spTgt spid="5">
                                            <p:graphicEl>
                                              <a:dgm id="{F82A391C-D76D-4B49-ACD2-975B64EBF304}"/>
                                            </p:graphicEl>
                                          </p:spTgt>
                                        </p:tgtEl>
                                        <p:attrNameLst>
                                          <p:attrName>style.visibility</p:attrName>
                                        </p:attrNameLst>
                                      </p:cBhvr>
                                      <p:to>
                                        <p:strVal val="visible"/>
                                      </p:to>
                                    </p:set>
                                    <p:animEffect transition="in" filter="fade">
                                      <p:cBhvr>
                                        <p:cTn id="31" dur="1000"/>
                                        <p:tgtEl>
                                          <p:spTgt spid="5">
                                            <p:graphicEl>
                                              <a:dgm id="{F82A391C-D76D-4B49-ACD2-975B64EBF304}"/>
                                            </p:graphicEl>
                                          </p:spTgt>
                                        </p:tgtEl>
                                      </p:cBhvr>
                                    </p:animEffect>
                                    <p:anim calcmode="lin" valueType="num">
                                      <p:cBhvr>
                                        <p:cTn id="32" dur="1000" fill="hold"/>
                                        <p:tgtEl>
                                          <p:spTgt spid="5">
                                            <p:graphicEl>
                                              <a:dgm id="{F82A391C-D76D-4B49-ACD2-975B64EBF304}"/>
                                            </p:graphicEl>
                                          </p:spTgt>
                                        </p:tgtEl>
                                        <p:attrNameLst>
                                          <p:attrName>ppt_x</p:attrName>
                                        </p:attrNameLst>
                                      </p:cBhvr>
                                      <p:tavLst>
                                        <p:tav tm="0">
                                          <p:val>
                                            <p:strVal val="#ppt_x"/>
                                          </p:val>
                                        </p:tav>
                                        <p:tav tm="100000">
                                          <p:val>
                                            <p:strVal val="#ppt_x"/>
                                          </p:val>
                                        </p:tav>
                                      </p:tavLst>
                                    </p:anim>
                                    <p:anim calcmode="lin" valueType="num">
                                      <p:cBhvr>
                                        <p:cTn id="33" dur="1000" fill="hold"/>
                                        <p:tgtEl>
                                          <p:spTgt spid="5">
                                            <p:graphicEl>
                                              <a:dgm id="{F82A391C-D76D-4B49-ACD2-975B64EBF304}"/>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72BC5-4FD9-4F30-BB86-4083E4AC799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القاعدة الثانية</a:t>
            </a:r>
            <a:endParaRPr lang="en-US" dirty="0">
              <a:latin typeface="Sakkal Majalla" panose="02000000000000000000" pitchFamily="2" charset="-78"/>
              <a:cs typeface="Sakkal Majalla" panose="02000000000000000000" pitchFamily="2" charset="-78"/>
            </a:endParaRPr>
          </a:p>
        </p:txBody>
      </p:sp>
      <p:sp>
        <p:nvSpPr>
          <p:cNvPr id="5" name="Oval 4">
            <a:extLst>
              <a:ext uri="{FF2B5EF4-FFF2-40B4-BE49-F238E27FC236}">
                <a16:creationId xmlns:a16="http://schemas.microsoft.com/office/drawing/2014/main" id="{9AFF4CB3-4E7A-4755-B198-16B36F33D9B2}"/>
              </a:ext>
            </a:extLst>
          </p:cNvPr>
          <p:cNvSpPr/>
          <p:nvPr/>
        </p:nvSpPr>
        <p:spPr>
          <a:xfrm>
            <a:off x="4193135" y="2205873"/>
            <a:ext cx="5136259" cy="390990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كثير من الآيات المتشابهة يكون بينها تماثل تام عدا آية واحدة تنفرد عنها في جزء من الآية، فعناية الحافظ بهذه الآية الوحيدة ومعرفته لها يريحه فيما عداها، مع التنبيه على أنه في الغالب تكون الآية الوحيدة هي الآية الأولى بي المواضع المتشابه</a:t>
            </a:r>
            <a:endParaRPr lang="en-US" sz="2400" dirty="0">
              <a:latin typeface="Sakkal Majalla" panose="02000000000000000000" pitchFamily="2" charset="-78"/>
              <a:cs typeface="Sakkal Majalla" panose="02000000000000000000" pitchFamily="2" charset="-78"/>
            </a:endParaRPr>
          </a:p>
        </p:txBody>
      </p:sp>
      <p:sp>
        <p:nvSpPr>
          <p:cNvPr id="4" name="Oval 3">
            <a:extLst>
              <a:ext uri="{FF2B5EF4-FFF2-40B4-BE49-F238E27FC236}">
                <a16:creationId xmlns:a16="http://schemas.microsoft.com/office/drawing/2014/main" id="{1D1ADCBE-31C3-42DB-8ED9-10267165CEAB}"/>
              </a:ext>
            </a:extLst>
          </p:cNvPr>
          <p:cNvSpPr/>
          <p:nvPr/>
        </p:nvSpPr>
        <p:spPr>
          <a:xfrm>
            <a:off x="2809188" y="4618415"/>
            <a:ext cx="1977067" cy="169423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العناية بالآية الوحيدة</a:t>
            </a:r>
            <a:endParaRPr 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094712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300" fill="hold"/>
                                        <p:tgtEl>
                                          <p:spTgt spid="4"/>
                                        </p:tgtEl>
                                        <p:attrNameLst>
                                          <p:attrName>ppt_w</p:attrName>
                                        </p:attrNameLst>
                                      </p:cBhvr>
                                      <p:tavLst>
                                        <p:tav tm="0">
                                          <p:val>
                                            <p:fltVal val="0"/>
                                          </p:val>
                                        </p:tav>
                                        <p:tav tm="100000">
                                          <p:val>
                                            <p:strVal val="#ppt_w"/>
                                          </p:val>
                                        </p:tav>
                                      </p:tavLst>
                                    </p:anim>
                                    <p:anim calcmode="lin" valueType="num">
                                      <p:cBhvr>
                                        <p:cTn id="8" dur="1300" fill="hold"/>
                                        <p:tgtEl>
                                          <p:spTgt spid="4"/>
                                        </p:tgtEl>
                                        <p:attrNameLst>
                                          <p:attrName>ppt_h</p:attrName>
                                        </p:attrNameLst>
                                      </p:cBhvr>
                                      <p:tavLst>
                                        <p:tav tm="0">
                                          <p:val>
                                            <p:fltVal val="0"/>
                                          </p:val>
                                        </p:tav>
                                        <p:tav tm="100000">
                                          <p:val>
                                            <p:strVal val="#ppt_h"/>
                                          </p:val>
                                        </p:tav>
                                      </p:tavLst>
                                    </p:anim>
                                    <p:animEffect transition="in" filter="fade">
                                      <p:cBhvr>
                                        <p:cTn id="9" dur="1300"/>
                                        <p:tgtEl>
                                          <p:spTgt spid="4"/>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600" fill="hold"/>
                                        <p:tgtEl>
                                          <p:spTgt spid="5"/>
                                        </p:tgtEl>
                                        <p:attrNameLst>
                                          <p:attrName>ppt_w</p:attrName>
                                        </p:attrNameLst>
                                      </p:cBhvr>
                                      <p:tavLst>
                                        <p:tav tm="0">
                                          <p:val>
                                            <p:fltVal val="0"/>
                                          </p:val>
                                        </p:tav>
                                        <p:tav tm="100000">
                                          <p:val>
                                            <p:strVal val="#ppt_w"/>
                                          </p:val>
                                        </p:tav>
                                      </p:tavLst>
                                    </p:anim>
                                    <p:anim calcmode="lin" valueType="num">
                                      <p:cBhvr>
                                        <p:cTn id="13" dur="1600" fill="hold"/>
                                        <p:tgtEl>
                                          <p:spTgt spid="5"/>
                                        </p:tgtEl>
                                        <p:attrNameLst>
                                          <p:attrName>ppt_h</p:attrName>
                                        </p:attrNameLst>
                                      </p:cBhvr>
                                      <p:tavLst>
                                        <p:tav tm="0">
                                          <p:val>
                                            <p:fltVal val="0"/>
                                          </p:val>
                                        </p:tav>
                                        <p:tav tm="100000">
                                          <p:val>
                                            <p:strVal val="#ppt_h"/>
                                          </p:val>
                                        </p:tav>
                                      </p:tavLst>
                                    </p:anim>
                                    <p:animEffect transition="in" filter="fade">
                                      <p:cBhvr>
                                        <p:cTn id="14" dur="1600"/>
                                        <p:tgtEl>
                                          <p:spTgt spid="5"/>
                                        </p:tgtEl>
                                      </p:cBhvr>
                                    </p:animEffect>
                                  </p:childTnLst>
                                </p:cTn>
                              </p:par>
                              <p:par>
                                <p:cTn id="15" presetID="1" presetClass="path" presetSubtype="0" accel="50000" decel="50000" fill="hold" grpId="0" nodeType="withEffect">
                                  <p:stCondLst>
                                    <p:cond delay="0"/>
                                  </p:stCondLst>
                                  <p:childTnLst>
                                    <p:animMotion origin="layout" path="M 0 0 C 0.069 0 0.125 0.056 0.125 0.125 C 0.125 0.194 0.069 0.25 0 0.25 C -0.069 0.25 -0.125 0.194 -0.125 0.125 C -0.125 0.056 -0.069 0 0 0 Z" pathEditMode="relative" ptsTypes="">
                                      <p:cBhvr>
                                        <p:cTn id="1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r>
              <a:rPr lang="ar-SA" dirty="0">
                <a:latin typeface="Sakkal Majalla" panose="02000000000000000000" pitchFamily="2" charset="-78"/>
                <a:cs typeface="Sakkal Majalla" panose="02000000000000000000" pitchFamily="2" charset="-78"/>
              </a:rPr>
              <a:t>العناية بالآية الوحيدة</a:t>
            </a:r>
            <a:endParaRPr lang="en-US" dirty="0">
              <a:latin typeface="Sakkal Majalla" panose="02000000000000000000" pitchFamily="2" charset="-78"/>
              <a:cs typeface="Sakkal Majalla" panose="02000000000000000000" pitchFamily="2" charset="-78"/>
            </a:endParaRPr>
          </a:p>
        </p:txBody>
      </p:sp>
      <p:grpSp>
        <p:nvGrpSpPr>
          <p:cNvPr id="24" name="Group 23">
            <a:extLst>
              <a:ext uri="{FF2B5EF4-FFF2-40B4-BE49-F238E27FC236}">
                <a16:creationId xmlns:a16="http://schemas.microsoft.com/office/drawing/2014/main" id="{106DBFE5-C53C-4F02-A9BE-A88EBA72FF2E}"/>
              </a:ext>
            </a:extLst>
          </p:cNvPr>
          <p:cNvGrpSpPr/>
          <p:nvPr/>
        </p:nvGrpSpPr>
        <p:grpSpPr>
          <a:xfrm>
            <a:off x="320618" y="2961907"/>
            <a:ext cx="10877638" cy="1496357"/>
            <a:chOff x="320618" y="2961907"/>
            <a:chExt cx="10877638" cy="1496357"/>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262434" y="2961907"/>
              <a:ext cx="6459136" cy="93418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400" dirty="0" err="1">
                  <a:latin typeface="Sakkal Majalla" panose="02000000000000000000" pitchFamily="2" charset="-78"/>
                  <a:cs typeface="Sakkal Majalla" panose="02000000000000000000" pitchFamily="2" charset="-78"/>
                </a:rPr>
                <a:t>وَلَوۡ</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أَنَّهُمۡ</a:t>
              </a:r>
              <a:r>
                <a:rPr lang="ar-SA" sz="2400" dirty="0">
                  <a:latin typeface="Sakkal Majalla" panose="02000000000000000000" pitchFamily="2" charset="-78"/>
                  <a:cs typeface="Sakkal Majalla" panose="02000000000000000000" pitchFamily="2" charset="-78"/>
                </a:rPr>
                <a:t> أَقَامُوا۟ </a:t>
              </a:r>
              <a:r>
                <a:rPr lang="ar-SA" sz="2400" dirty="0" err="1">
                  <a:latin typeface="Sakkal Majalla" panose="02000000000000000000" pitchFamily="2" charset="-78"/>
                  <a:cs typeface="Sakkal Majalla" panose="02000000000000000000" pitchFamily="2" charset="-78"/>
                </a:rPr>
                <a:t>ٱلتَّوۡرَىٰةَ</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وَٱلۡإِنجِیلَ</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وَمَاۤ</a:t>
              </a:r>
              <a:r>
                <a:rPr lang="ar-SA" sz="2400" dirty="0">
                  <a:latin typeface="Sakkal Majalla" panose="02000000000000000000" pitchFamily="2" charset="-78"/>
                  <a:cs typeface="Sakkal Majalla" panose="02000000000000000000" pitchFamily="2" charset="-78"/>
                </a:rPr>
                <a:t> أُنزِلَ </a:t>
              </a:r>
              <a:r>
                <a:rPr lang="ar-SA" sz="2400" dirty="0" err="1">
                  <a:latin typeface="Sakkal Majalla" panose="02000000000000000000" pitchFamily="2" charset="-78"/>
                  <a:cs typeface="Sakkal Majalla" panose="02000000000000000000" pitchFamily="2" charset="-78"/>
                </a:rPr>
                <a:t>إِلَیۡهِم</a:t>
              </a:r>
              <a:r>
                <a:rPr lang="ar-SA" sz="2400" dirty="0">
                  <a:latin typeface="Sakkal Majalla" panose="02000000000000000000" pitchFamily="2" charset="-78"/>
                  <a:cs typeface="Sakkal Majalla" panose="02000000000000000000" pitchFamily="2" charset="-78"/>
                </a:rPr>
                <a:t> مِّن </a:t>
              </a:r>
              <a:r>
                <a:rPr lang="ar-SA" sz="2400" dirty="0" err="1">
                  <a:latin typeface="Sakkal Majalla" panose="02000000000000000000" pitchFamily="2" charset="-78"/>
                  <a:cs typeface="Sakkal Majalla" panose="02000000000000000000" pitchFamily="2" charset="-78"/>
                </a:rPr>
                <a:t>رَّبِّهِمۡ</a:t>
              </a:r>
              <a:r>
                <a:rPr lang="ar-SA" sz="2400" dirty="0">
                  <a:latin typeface="Sakkal Majalla" panose="02000000000000000000" pitchFamily="2" charset="-78"/>
                  <a:cs typeface="Sakkal Majalla" panose="02000000000000000000" pitchFamily="2" charset="-78"/>
                </a:rPr>
                <a:t> لَأَكَلُوا۟ مِن </a:t>
              </a:r>
              <a:r>
                <a:rPr lang="ar-SA" sz="2400" dirty="0" err="1">
                  <a:latin typeface="Sakkal Majalla" panose="02000000000000000000" pitchFamily="2" charset="-78"/>
                  <a:cs typeface="Sakkal Majalla" panose="02000000000000000000" pitchFamily="2" charset="-78"/>
                </a:rPr>
                <a:t>فَوۡقِهِمۡ</a:t>
              </a:r>
              <a:r>
                <a:rPr lang="ar-SA" sz="2400" dirty="0">
                  <a:latin typeface="Sakkal Majalla" panose="02000000000000000000" pitchFamily="2" charset="-78"/>
                  <a:cs typeface="Sakkal Majalla" panose="02000000000000000000" pitchFamily="2" charset="-78"/>
                </a:rPr>
                <a:t> وَمِن </a:t>
              </a:r>
              <a:r>
                <a:rPr lang="ar-SA" sz="2400" dirty="0" err="1">
                  <a:latin typeface="Sakkal Majalla" panose="02000000000000000000" pitchFamily="2" charset="-78"/>
                  <a:cs typeface="Sakkal Majalla" panose="02000000000000000000" pitchFamily="2" charset="-78"/>
                </a:rPr>
                <a:t>تَحۡتِ</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أَرۡجُلِهِمۚ</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مِّنۡهُمۡ</a:t>
              </a:r>
              <a:r>
                <a:rPr lang="ar-SA" sz="2400" dirty="0">
                  <a:latin typeface="Sakkal Majalla" panose="02000000000000000000" pitchFamily="2" charset="-78"/>
                  <a:cs typeface="Sakkal Majalla" panose="02000000000000000000" pitchFamily="2" charset="-78"/>
                </a:rPr>
                <a:t> أُمَّةࣱ </a:t>
              </a:r>
              <a:r>
                <a:rPr lang="ar-SA" sz="2400" dirty="0" err="1">
                  <a:latin typeface="Sakkal Majalla" panose="02000000000000000000" pitchFamily="2" charset="-78"/>
                  <a:cs typeface="Sakkal Majalla" panose="02000000000000000000" pitchFamily="2" charset="-78"/>
                </a:rPr>
                <a:t>مُّقۡتَصِدَةࣱۖ</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وَكَثِیر</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مِّنۡهُمۡ</a:t>
              </a:r>
              <a:r>
                <a:rPr lang="ar-SA" sz="2400" dirty="0">
                  <a:latin typeface="Sakkal Majalla" panose="02000000000000000000" pitchFamily="2" charset="-78"/>
                  <a:cs typeface="Sakkal Majalla" panose="02000000000000000000" pitchFamily="2" charset="-78"/>
                </a:rPr>
                <a:t> </a:t>
              </a:r>
              <a:r>
                <a:rPr lang="ar-SA" sz="2400" u="sng" dirty="0" err="1">
                  <a:solidFill>
                    <a:schemeClr val="tx1"/>
                  </a:solidFill>
                  <a:latin typeface="Sakkal Majalla" panose="02000000000000000000" pitchFamily="2" charset="-78"/>
                  <a:cs typeface="Sakkal Majalla" panose="02000000000000000000" pitchFamily="2" charset="-78"/>
                </a:rPr>
                <a:t>سَاۤءَ</a:t>
              </a:r>
              <a:r>
                <a:rPr lang="ar-SA" sz="2400" u="sng" dirty="0">
                  <a:solidFill>
                    <a:schemeClr val="tx1"/>
                  </a:solidFill>
                  <a:latin typeface="Sakkal Majalla" panose="02000000000000000000" pitchFamily="2" charset="-78"/>
                  <a:cs typeface="Sakkal Majalla" panose="02000000000000000000" pitchFamily="2" charset="-78"/>
                </a:rPr>
                <a:t> مَا </a:t>
              </a:r>
              <a:r>
                <a:rPr lang="ar-SA" sz="2400" u="sng" dirty="0" err="1">
                  <a:solidFill>
                    <a:schemeClr val="tx1"/>
                  </a:solidFill>
                  <a:latin typeface="Sakkal Majalla" panose="02000000000000000000" pitchFamily="2" charset="-78"/>
                  <a:cs typeface="Sakkal Majalla" panose="02000000000000000000" pitchFamily="2" charset="-78"/>
                </a:rPr>
                <a:t>یَعۡمَلُونَ</a:t>
              </a:r>
              <a:endParaRPr lang="en-US" sz="2400" u="sng" dirty="0">
                <a:solidFill>
                  <a:schemeClr val="tx1"/>
                </a:solidFill>
                <a:latin typeface="Sakkal Majalla" panose="02000000000000000000" pitchFamily="2" charset="-78"/>
                <a:cs typeface="Sakkal Majalla" panose="02000000000000000000" pitchFamily="2" charset="-78"/>
              </a:endParaRPr>
            </a:p>
          </p:txBody>
        </p:sp>
        <p:grpSp>
          <p:nvGrpSpPr>
            <p:cNvPr id="22" name="Group 21">
              <a:extLst>
                <a:ext uri="{FF2B5EF4-FFF2-40B4-BE49-F238E27FC236}">
                  <a16:creationId xmlns:a16="http://schemas.microsoft.com/office/drawing/2014/main" id="{A8E211DD-3FC5-46C1-854E-F06D0463AAC4}"/>
                </a:ext>
              </a:extLst>
            </p:cNvPr>
            <p:cNvGrpSpPr/>
            <p:nvPr/>
          </p:nvGrpSpPr>
          <p:grpSpPr>
            <a:xfrm>
              <a:off x="320618" y="3428999"/>
              <a:ext cx="10877638" cy="1029265"/>
              <a:chOff x="320618" y="3428999"/>
              <a:chExt cx="10877638" cy="1029265"/>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877456" y="3428999"/>
                <a:ext cx="384978" cy="300349"/>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320618" y="3498516"/>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المائدة (66)</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816827" y="3868984"/>
                <a:ext cx="1381429"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1</a:t>
                </a:r>
                <a:endParaRPr lang="en-US" sz="24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721571" y="3429000"/>
                <a:ext cx="1095257" cy="734624"/>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grpSp>
        <p:nvGrpSpPr>
          <p:cNvPr id="25" name="Group 24">
            <a:extLst>
              <a:ext uri="{FF2B5EF4-FFF2-40B4-BE49-F238E27FC236}">
                <a16:creationId xmlns:a16="http://schemas.microsoft.com/office/drawing/2014/main" id="{61CF92FE-A1E6-428C-9909-C38E5954FF4C}"/>
              </a:ext>
            </a:extLst>
          </p:cNvPr>
          <p:cNvGrpSpPr/>
          <p:nvPr/>
        </p:nvGrpSpPr>
        <p:grpSpPr>
          <a:xfrm>
            <a:off x="2228760" y="4163623"/>
            <a:ext cx="7588068" cy="1616963"/>
            <a:chOff x="2228760" y="4163623"/>
            <a:chExt cx="7588068" cy="1616963"/>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flipV="1">
              <a:off x="8755245" y="4163623"/>
              <a:ext cx="1061583" cy="1042027"/>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228760" y="4630716"/>
              <a:ext cx="6526484" cy="114987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فبهذا التركيب </a:t>
              </a:r>
              <a:r>
                <a:rPr lang="ar-SA" sz="2800" dirty="0">
                  <a:solidFill>
                    <a:schemeClr val="tx1"/>
                  </a:solidFill>
                  <a:latin typeface="Sakkal Majalla" panose="02000000000000000000" pitchFamily="2" charset="-78"/>
                  <a:cs typeface="Sakkal Majalla" panose="02000000000000000000" pitchFamily="2" charset="-78"/>
                </a:rPr>
                <a:t>(ساء ما يعملون)</a:t>
              </a:r>
              <a:r>
                <a:rPr lang="ar-SA" sz="2800" dirty="0">
                  <a:latin typeface="Sakkal Majalla" panose="02000000000000000000" pitchFamily="2" charset="-78"/>
                  <a:cs typeface="Sakkal Majalla" panose="02000000000000000000" pitchFamily="2" charset="-78"/>
                </a:rPr>
                <a:t> هي الوحيدة في القرآن، وما عداها </a:t>
              </a:r>
              <a:r>
                <a:rPr lang="ar-SA" sz="2800" dirty="0">
                  <a:solidFill>
                    <a:schemeClr val="tx1"/>
                  </a:solidFill>
                  <a:latin typeface="Sakkal Majalla" panose="02000000000000000000" pitchFamily="2" charset="-78"/>
                  <a:cs typeface="Sakkal Majalla" panose="02000000000000000000" pitchFamily="2" charset="-78"/>
                </a:rPr>
                <a:t>(ساء ما </a:t>
              </a:r>
              <a:r>
                <a:rPr lang="ar-SA" sz="2800" dirty="0">
                  <a:solidFill>
                    <a:srgbClr val="FF0000"/>
                  </a:solidFill>
                  <a:latin typeface="Sakkal Majalla" panose="02000000000000000000" pitchFamily="2" charset="-78"/>
                  <a:cs typeface="Sakkal Majalla" panose="02000000000000000000" pitchFamily="2" charset="-78"/>
                </a:rPr>
                <a:t>كانوا</a:t>
              </a:r>
              <a:r>
                <a:rPr lang="ar-SA" sz="2800" dirty="0">
                  <a:solidFill>
                    <a:schemeClr val="tx1"/>
                  </a:solidFill>
                  <a:latin typeface="Sakkal Majalla" panose="02000000000000000000" pitchFamily="2" charset="-78"/>
                  <a:cs typeface="Sakkal Majalla" panose="02000000000000000000" pitchFamily="2" charset="-78"/>
                </a:rPr>
                <a:t> يعملون)</a:t>
              </a:r>
              <a:r>
                <a:rPr lang="ar-SA" sz="2800" dirty="0">
                  <a:latin typeface="Sakkal Majalla" panose="02000000000000000000" pitchFamily="2" charset="-78"/>
                  <a:cs typeface="Sakkal Majalla" panose="02000000000000000000" pitchFamily="2" charset="-78"/>
                </a:rPr>
                <a:t> بزيادة (كانوا)</a:t>
              </a:r>
              <a:endParaRPr lang="en-US" sz="2800" dirty="0">
                <a:solidFill>
                  <a:schemeClr val="tx1"/>
                </a:solidFill>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1224959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900" fill="hold"/>
                                        <p:tgtEl>
                                          <p:spTgt spid="25"/>
                                        </p:tgtEl>
                                        <p:attrNameLst>
                                          <p:attrName>ppt_x</p:attrName>
                                        </p:attrNameLst>
                                      </p:cBhvr>
                                      <p:tavLst>
                                        <p:tav tm="0">
                                          <p:val>
                                            <p:strVal val="0-#ppt_w/2"/>
                                          </p:val>
                                        </p:tav>
                                        <p:tav tm="100000">
                                          <p:val>
                                            <p:strVal val="#ppt_x"/>
                                          </p:val>
                                        </p:tav>
                                      </p:tavLst>
                                    </p:anim>
                                    <p:anim calcmode="lin" valueType="num">
                                      <p:cBhvr additive="base">
                                        <p:cTn id="26" dur="9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r>
              <a:rPr lang="ar-SA" dirty="0">
                <a:latin typeface="Sakkal Majalla" panose="02000000000000000000" pitchFamily="2" charset="-78"/>
                <a:cs typeface="Sakkal Majalla" panose="02000000000000000000" pitchFamily="2" charset="-78"/>
              </a:rPr>
              <a:t>العناية بالآية الوحيدة</a:t>
            </a:r>
            <a:endParaRPr lang="en-US" dirty="0">
              <a:latin typeface="Sakkal Majalla" panose="02000000000000000000" pitchFamily="2" charset="-78"/>
              <a:cs typeface="Sakkal Majalla" panose="02000000000000000000" pitchFamily="2" charset="-78"/>
            </a:endParaRPr>
          </a:p>
        </p:txBody>
      </p:sp>
      <p:grpSp>
        <p:nvGrpSpPr>
          <p:cNvPr id="24" name="Group 23">
            <a:extLst>
              <a:ext uri="{FF2B5EF4-FFF2-40B4-BE49-F238E27FC236}">
                <a16:creationId xmlns:a16="http://schemas.microsoft.com/office/drawing/2014/main" id="{106DBFE5-C53C-4F02-A9BE-A88EBA72FF2E}"/>
              </a:ext>
            </a:extLst>
          </p:cNvPr>
          <p:cNvGrpSpPr/>
          <p:nvPr/>
        </p:nvGrpSpPr>
        <p:grpSpPr>
          <a:xfrm>
            <a:off x="320618" y="2961907"/>
            <a:ext cx="10877638" cy="1496357"/>
            <a:chOff x="320618" y="2961907"/>
            <a:chExt cx="10877638" cy="1496357"/>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262434" y="2961907"/>
              <a:ext cx="6459136" cy="93418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رَبَّنَا </a:t>
              </a:r>
              <a:r>
                <a:rPr lang="ar-SA" sz="2800" dirty="0" err="1">
                  <a:latin typeface="Sakkal Majalla" panose="02000000000000000000" pitchFamily="2" charset="-78"/>
                  <a:cs typeface="Sakkal Majalla" panose="02000000000000000000" pitchFamily="2" charset="-78"/>
                </a:rPr>
                <a:t>وَٱبۡعَثۡ</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رَسُولࣰا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مِّنۡهُمۡ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یَتۡلُوا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عَلَیۡهِمۡ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ءَایَـٰتِكَ</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وَیُعَلِّمُهُمُ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ٱلۡكِتَـٰبَ</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وَٱلۡحِكۡمَةَ</a:t>
              </a:r>
              <a:r>
                <a:rPr lang="ar-SA" sz="2800" dirty="0">
                  <a:latin typeface="Sakkal Majalla" panose="02000000000000000000" pitchFamily="2" charset="-78"/>
                  <a:cs typeface="Sakkal Majalla" panose="02000000000000000000" pitchFamily="2" charset="-78"/>
                </a:rPr>
                <a:t> </a:t>
              </a:r>
              <a:r>
                <a:rPr lang="ar-SA" sz="2800" u="sng" dirty="0" err="1">
                  <a:solidFill>
                    <a:schemeClr val="tx1"/>
                  </a:solidFill>
                  <a:latin typeface="Sakkal Majalla" panose="02000000000000000000" pitchFamily="2" charset="-78"/>
                  <a:cs typeface="Sakkal Majalla" panose="02000000000000000000" pitchFamily="2" charset="-78"/>
                </a:rPr>
                <a:t>وَیُزَكِّیهِمۡۖ</a:t>
              </a:r>
              <a:r>
                <a:rPr lang="ar-SA" sz="2800" dirty="0">
                  <a:latin typeface="Sakkal Majalla" panose="02000000000000000000" pitchFamily="2" charset="-78"/>
                  <a:cs typeface="Sakkal Majalla" panose="02000000000000000000" pitchFamily="2" charset="-78"/>
                </a:rPr>
                <a:t> إِنَّكَ أَنتَ </a:t>
              </a:r>
              <a:r>
                <a:rPr lang="ar-SA" sz="2800" dirty="0" err="1">
                  <a:latin typeface="Sakkal Majalla" panose="02000000000000000000" pitchFamily="2" charset="-78"/>
                  <a:cs typeface="Sakkal Majalla" panose="02000000000000000000" pitchFamily="2" charset="-78"/>
                </a:rPr>
                <a:t>ٱلۡعَزِیزُ</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ٱلۡحَكِیمُ</a:t>
              </a:r>
              <a:endParaRPr lang="en-US" sz="2800" u="sng" dirty="0">
                <a:solidFill>
                  <a:schemeClr val="tx1"/>
                </a:solidFill>
                <a:latin typeface="Sakkal Majalla" panose="02000000000000000000" pitchFamily="2" charset="-78"/>
                <a:cs typeface="Sakkal Majalla" panose="02000000000000000000" pitchFamily="2" charset="-78"/>
              </a:endParaRPr>
            </a:p>
          </p:txBody>
        </p:sp>
        <p:grpSp>
          <p:nvGrpSpPr>
            <p:cNvPr id="22" name="Group 21">
              <a:extLst>
                <a:ext uri="{FF2B5EF4-FFF2-40B4-BE49-F238E27FC236}">
                  <a16:creationId xmlns:a16="http://schemas.microsoft.com/office/drawing/2014/main" id="{A8E211DD-3FC5-46C1-854E-F06D0463AAC4}"/>
                </a:ext>
              </a:extLst>
            </p:cNvPr>
            <p:cNvGrpSpPr/>
            <p:nvPr/>
          </p:nvGrpSpPr>
          <p:grpSpPr>
            <a:xfrm>
              <a:off x="320618" y="3428999"/>
              <a:ext cx="10877638" cy="1029265"/>
              <a:chOff x="320618" y="3428999"/>
              <a:chExt cx="10877638" cy="1029265"/>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877456" y="3428999"/>
                <a:ext cx="384978" cy="300349"/>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320618" y="3498516"/>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البقرة (129)</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816827" y="3868984"/>
                <a:ext cx="1381429"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2</a:t>
                </a:r>
                <a:endParaRPr lang="en-US" sz="24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721571" y="3429000"/>
                <a:ext cx="1095257" cy="734624"/>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grpSp>
        <p:nvGrpSpPr>
          <p:cNvPr id="25" name="Group 24">
            <a:extLst>
              <a:ext uri="{FF2B5EF4-FFF2-40B4-BE49-F238E27FC236}">
                <a16:creationId xmlns:a16="http://schemas.microsoft.com/office/drawing/2014/main" id="{61CF92FE-A1E6-428C-9909-C38E5954FF4C}"/>
              </a:ext>
            </a:extLst>
          </p:cNvPr>
          <p:cNvGrpSpPr/>
          <p:nvPr/>
        </p:nvGrpSpPr>
        <p:grpSpPr>
          <a:xfrm>
            <a:off x="2228760" y="4163623"/>
            <a:ext cx="7588068" cy="1616963"/>
            <a:chOff x="2228760" y="4163623"/>
            <a:chExt cx="7588068" cy="1616963"/>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flipV="1">
              <a:off x="8755245" y="4163623"/>
              <a:ext cx="1061583" cy="1042027"/>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228760" y="4630716"/>
              <a:ext cx="6526484" cy="114987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solidFill>
                    <a:schemeClr val="bg1"/>
                  </a:solidFill>
                  <a:latin typeface="Sakkal Majalla" panose="02000000000000000000" pitchFamily="2" charset="-78"/>
                  <a:cs typeface="Sakkal Majalla" panose="02000000000000000000" pitchFamily="2" charset="-78"/>
                </a:rPr>
                <a:t>فتأخر </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(التزكية) </a:t>
              </a:r>
              <a:r>
                <a:rPr lang="ar-SA" sz="2800" dirty="0">
                  <a:solidFill>
                    <a:schemeClr val="bg1"/>
                  </a:solidFill>
                  <a:latin typeface="Sakkal Majalla" panose="02000000000000000000" pitchFamily="2" charset="-78"/>
                  <a:cs typeface="Sakkal Majalla" panose="02000000000000000000" pitchFamily="2" charset="-78"/>
                </a:rPr>
                <a:t>على العلم هي الوحيدة وما عاداها بخلافها</a:t>
              </a:r>
              <a:endParaRPr lang="en-US" sz="2800" dirty="0">
                <a:solidFill>
                  <a:schemeClr val="bg1"/>
                </a:solidFill>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1136074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900" fill="hold"/>
                                        <p:tgtEl>
                                          <p:spTgt spid="25"/>
                                        </p:tgtEl>
                                        <p:attrNameLst>
                                          <p:attrName>ppt_x</p:attrName>
                                        </p:attrNameLst>
                                      </p:cBhvr>
                                      <p:tavLst>
                                        <p:tav tm="0">
                                          <p:val>
                                            <p:strVal val="0-#ppt_w/2"/>
                                          </p:val>
                                        </p:tav>
                                        <p:tav tm="100000">
                                          <p:val>
                                            <p:strVal val="#ppt_x"/>
                                          </p:val>
                                        </p:tav>
                                      </p:tavLst>
                                    </p:anim>
                                    <p:anim calcmode="lin" valueType="num">
                                      <p:cBhvr additive="base">
                                        <p:cTn id="26" dur="9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r>
              <a:rPr lang="ar-SA" dirty="0">
                <a:latin typeface="Sakkal Majalla" panose="02000000000000000000" pitchFamily="2" charset="-78"/>
                <a:cs typeface="Sakkal Majalla" panose="02000000000000000000" pitchFamily="2" charset="-78"/>
              </a:rPr>
              <a:t>العناية بالآية الوحيدة</a:t>
            </a:r>
            <a:endParaRPr lang="en-US" dirty="0">
              <a:latin typeface="Sakkal Majalla" panose="02000000000000000000" pitchFamily="2" charset="-78"/>
              <a:cs typeface="Sakkal Majalla" panose="02000000000000000000" pitchFamily="2" charset="-78"/>
            </a:endParaRPr>
          </a:p>
        </p:txBody>
      </p:sp>
      <p:grpSp>
        <p:nvGrpSpPr>
          <p:cNvPr id="24" name="Group 23">
            <a:extLst>
              <a:ext uri="{FF2B5EF4-FFF2-40B4-BE49-F238E27FC236}">
                <a16:creationId xmlns:a16="http://schemas.microsoft.com/office/drawing/2014/main" id="{106DBFE5-C53C-4F02-A9BE-A88EBA72FF2E}"/>
              </a:ext>
            </a:extLst>
          </p:cNvPr>
          <p:cNvGrpSpPr/>
          <p:nvPr/>
        </p:nvGrpSpPr>
        <p:grpSpPr>
          <a:xfrm>
            <a:off x="320618" y="2961907"/>
            <a:ext cx="10877638" cy="1496357"/>
            <a:chOff x="320618" y="2961907"/>
            <a:chExt cx="10877638" cy="1496357"/>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262434" y="2961907"/>
              <a:ext cx="6459136" cy="93418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أُو۟لَـٰۤىِٕكَ</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ٱلَّذِینَ</a:t>
              </a:r>
              <a:r>
                <a:rPr lang="ar-SA" sz="2800" dirty="0">
                  <a:latin typeface="Sakkal Majalla" panose="02000000000000000000" pitchFamily="2" charset="-78"/>
                  <a:cs typeface="Sakkal Majalla" panose="02000000000000000000" pitchFamily="2" charset="-78"/>
                </a:rPr>
                <a:t> هَدَى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فَبِهُدَىٰهُمُ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ٱقۡتَدِهۡۗ</a:t>
              </a:r>
              <a:r>
                <a:rPr lang="ar-SA" sz="2800" dirty="0">
                  <a:latin typeface="Sakkal Majalla" panose="02000000000000000000" pitchFamily="2" charset="-78"/>
                  <a:cs typeface="Sakkal Majalla" panose="02000000000000000000" pitchFamily="2" charset="-78"/>
                </a:rPr>
                <a:t> قُل </a:t>
              </a:r>
              <a:r>
                <a:rPr lang="ar-SA" sz="2800" dirty="0" err="1">
                  <a:latin typeface="Sakkal Majalla" panose="02000000000000000000" pitchFamily="2" charset="-78"/>
                  <a:cs typeface="Sakkal Majalla" panose="02000000000000000000" pitchFamily="2" charset="-78"/>
                </a:rPr>
                <a:t>لَّاۤ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أَسۡـَٔلُكُمۡ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عَلَیۡهِ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أَجۡرًاۖ</a:t>
              </a:r>
              <a:r>
                <a:rPr lang="ar-SA" sz="2800" dirty="0">
                  <a:latin typeface="Sakkal Majalla" panose="02000000000000000000" pitchFamily="2" charset="-78"/>
                  <a:cs typeface="Sakkal Majalla" panose="02000000000000000000" pitchFamily="2" charset="-78"/>
                </a:rPr>
                <a:t> </a:t>
              </a:r>
              <a:r>
                <a:rPr lang="ar-SA" sz="2800" u="sng" dirty="0" err="1">
                  <a:solidFill>
                    <a:schemeClr val="tx1">
                      <a:lumMod val="95000"/>
                      <a:lumOff val="5000"/>
                    </a:schemeClr>
                  </a:solidFill>
                  <a:latin typeface="Sakkal Majalla" panose="02000000000000000000" pitchFamily="2" charset="-78"/>
                  <a:cs typeface="Sakkal Majalla" panose="02000000000000000000" pitchFamily="2" charset="-78"/>
                </a:rPr>
                <a:t>إِنۡ</a:t>
              </a:r>
              <a:r>
                <a:rPr lang="ar-SA" sz="2800" u="sng" dirty="0">
                  <a:solidFill>
                    <a:schemeClr val="tx1">
                      <a:lumMod val="95000"/>
                      <a:lumOff val="5000"/>
                    </a:schemeClr>
                  </a:solidFill>
                  <a:latin typeface="Sakkal Majalla" panose="02000000000000000000" pitchFamily="2" charset="-78"/>
                  <a:cs typeface="Sakkal Majalla" panose="02000000000000000000" pitchFamily="2" charset="-78"/>
                </a:rPr>
                <a:t> هُوَ إِلَّا </a:t>
              </a:r>
              <a:r>
                <a:rPr lang="ar-SA" sz="2800" u="sng" dirty="0" err="1">
                  <a:solidFill>
                    <a:schemeClr val="tx1">
                      <a:lumMod val="95000"/>
                      <a:lumOff val="5000"/>
                    </a:schemeClr>
                  </a:solidFill>
                  <a:latin typeface="Sakkal Majalla" panose="02000000000000000000" pitchFamily="2" charset="-78"/>
                  <a:cs typeface="Sakkal Majalla" panose="02000000000000000000" pitchFamily="2" charset="-78"/>
                </a:rPr>
                <a:t>ذِكۡرَىٰ</a:t>
              </a:r>
              <a:r>
                <a:rPr lang="ar-SA" sz="2800" u="sng" dirty="0">
                  <a:solidFill>
                    <a:schemeClr val="tx1">
                      <a:lumMod val="95000"/>
                      <a:lumOff val="5000"/>
                    </a:schemeClr>
                  </a:solidFill>
                  <a:latin typeface="Sakkal Majalla" panose="02000000000000000000" pitchFamily="2" charset="-78"/>
                  <a:cs typeface="Sakkal Majalla" panose="02000000000000000000" pitchFamily="2" charset="-78"/>
                </a:rPr>
                <a:t> </a:t>
              </a:r>
              <a:r>
                <a:rPr lang="ar-SA" sz="2800" u="sng" dirty="0" err="1">
                  <a:solidFill>
                    <a:schemeClr val="tx1">
                      <a:lumMod val="95000"/>
                      <a:lumOff val="5000"/>
                    </a:schemeClr>
                  </a:solidFill>
                  <a:latin typeface="Sakkal Majalla" panose="02000000000000000000" pitchFamily="2" charset="-78"/>
                  <a:cs typeface="Sakkal Majalla" panose="02000000000000000000" pitchFamily="2" charset="-78"/>
                </a:rPr>
                <a:t>لِلۡعَـٰلَمِینَ</a:t>
              </a:r>
              <a:endParaRPr lang="en-US" sz="2800" u="sng" dirty="0">
                <a:solidFill>
                  <a:schemeClr val="tx1">
                    <a:lumMod val="95000"/>
                    <a:lumOff val="5000"/>
                  </a:schemeClr>
                </a:solidFill>
                <a:latin typeface="Sakkal Majalla" panose="02000000000000000000" pitchFamily="2" charset="-78"/>
                <a:cs typeface="Sakkal Majalla" panose="02000000000000000000" pitchFamily="2" charset="-78"/>
              </a:endParaRPr>
            </a:p>
          </p:txBody>
        </p:sp>
        <p:grpSp>
          <p:nvGrpSpPr>
            <p:cNvPr id="22" name="Group 21">
              <a:extLst>
                <a:ext uri="{FF2B5EF4-FFF2-40B4-BE49-F238E27FC236}">
                  <a16:creationId xmlns:a16="http://schemas.microsoft.com/office/drawing/2014/main" id="{A8E211DD-3FC5-46C1-854E-F06D0463AAC4}"/>
                </a:ext>
              </a:extLst>
            </p:cNvPr>
            <p:cNvGrpSpPr/>
            <p:nvPr/>
          </p:nvGrpSpPr>
          <p:grpSpPr>
            <a:xfrm>
              <a:off x="320618" y="3428999"/>
              <a:ext cx="10877638" cy="1029265"/>
              <a:chOff x="320618" y="3428999"/>
              <a:chExt cx="10877638" cy="1029265"/>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877456" y="3428999"/>
                <a:ext cx="384978" cy="300349"/>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320618" y="3498516"/>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الأنعام (90)</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816827" y="3868984"/>
                <a:ext cx="1381429"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3</a:t>
                </a:r>
                <a:endParaRPr lang="en-US" sz="24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721571" y="3429000"/>
                <a:ext cx="1095257" cy="734624"/>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grpSp>
        <p:nvGrpSpPr>
          <p:cNvPr id="25" name="Group 24">
            <a:extLst>
              <a:ext uri="{FF2B5EF4-FFF2-40B4-BE49-F238E27FC236}">
                <a16:creationId xmlns:a16="http://schemas.microsoft.com/office/drawing/2014/main" id="{61CF92FE-A1E6-428C-9909-C38E5954FF4C}"/>
              </a:ext>
            </a:extLst>
          </p:cNvPr>
          <p:cNvGrpSpPr/>
          <p:nvPr/>
        </p:nvGrpSpPr>
        <p:grpSpPr>
          <a:xfrm>
            <a:off x="2228760" y="4163623"/>
            <a:ext cx="7588068" cy="1616963"/>
            <a:chOff x="2228760" y="4163623"/>
            <a:chExt cx="7588068" cy="1616963"/>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flipV="1">
              <a:off x="8755245" y="4163623"/>
              <a:ext cx="1061583" cy="1042027"/>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228760" y="4630716"/>
              <a:ext cx="6526484" cy="114987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solidFill>
                    <a:schemeClr val="bg1"/>
                  </a:solidFill>
                  <a:latin typeface="Sakkal Majalla" panose="02000000000000000000" pitchFamily="2" charset="-78"/>
                  <a:cs typeface="Sakkal Majalla" panose="02000000000000000000" pitchFamily="2" charset="-78"/>
                </a:rPr>
                <a:t>فبهذا التركيب  </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a:t>
              </a:r>
              <a:r>
                <a:rPr lang="ar-SA" sz="2800" dirty="0" err="1">
                  <a:solidFill>
                    <a:schemeClr val="tx1">
                      <a:lumMod val="95000"/>
                      <a:lumOff val="5000"/>
                    </a:schemeClr>
                  </a:solidFill>
                  <a:latin typeface="Sakkal Majalla" panose="02000000000000000000" pitchFamily="2" charset="-78"/>
                  <a:cs typeface="Sakkal Majalla" panose="02000000000000000000" pitchFamily="2" charset="-78"/>
                </a:rPr>
                <a:t>إِنۡ</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 هُوَ إِلَّا </a:t>
              </a:r>
              <a:r>
                <a:rPr lang="ar-SA" sz="2800" u="sng" dirty="0" err="1">
                  <a:solidFill>
                    <a:schemeClr val="tx1">
                      <a:lumMod val="95000"/>
                      <a:lumOff val="5000"/>
                    </a:schemeClr>
                  </a:solidFill>
                  <a:latin typeface="Sakkal Majalla" panose="02000000000000000000" pitchFamily="2" charset="-78"/>
                  <a:cs typeface="Sakkal Majalla" panose="02000000000000000000" pitchFamily="2" charset="-78"/>
                </a:rPr>
                <a:t>ذِكۡرَىٰ</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 </a:t>
              </a:r>
              <a:r>
                <a:rPr lang="ar-SA" sz="2800" dirty="0" err="1">
                  <a:solidFill>
                    <a:schemeClr val="tx1">
                      <a:lumMod val="95000"/>
                      <a:lumOff val="5000"/>
                    </a:schemeClr>
                  </a:solidFill>
                  <a:latin typeface="Sakkal Majalla" panose="02000000000000000000" pitchFamily="2" charset="-78"/>
                  <a:cs typeface="Sakkal Majalla" panose="02000000000000000000" pitchFamily="2" charset="-78"/>
                </a:rPr>
                <a:t>لِلۡعَـٰلَمِینَ</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 هي الوحيدة وما عداها (</a:t>
              </a:r>
              <a:r>
                <a:rPr lang="ar-SA" sz="2800" dirty="0" err="1">
                  <a:latin typeface="Sakkal Majalla" panose="02000000000000000000" pitchFamily="2" charset="-78"/>
                  <a:cs typeface="Sakkal Majalla" panose="02000000000000000000" pitchFamily="2" charset="-78"/>
                </a:rPr>
                <a:t>إِنۡ</a:t>
              </a:r>
              <a:r>
                <a:rPr lang="ar-SA" sz="2800" dirty="0">
                  <a:latin typeface="Sakkal Majalla" panose="02000000000000000000" pitchFamily="2" charset="-78"/>
                  <a:cs typeface="Sakkal Majalla" panose="02000000000000000000" pitchFamily="2" charset="-78"/>
                </a:rPr>
                <a:t> هُوَ إِلَّا </a:t>
              </a:r>
              <a:r>
                <a:rPr lang="ar-SA" sz="2800" dirty="0" err="1">
                  <a:latin typeface="Sakkal Majalla" panose="02000000000000000000" pitchFamily="2" charset="-78"/>
                  <a:cs typeface="Sakkal Majalla" panose="02000000000000000000" pitchFamily="2" charset="-78"/>
                </a:rPr>
                <a:t>ذِكۡرٌ</a:t>
              </a:r>
              <a:r>
                <a:rPr lang="ar-SA" sz="2800" dirty="0">
                  <a:latin typeface="Sakkal Majalla" panose="02000000000000000000" pitchFamily="2" charset="-78"/>
                  <a:cs typeface="Sakkal Majalla" panose="02000000000000000000" pitchFamily="2" charset="-78"/>
                </a:rPr>
                <a:t>)</a:t>
              </a:r>
              <a:endParaRPr lang="en-US" sz="2800" dirty="0">
                <a:solidFill>
                  <a:schemeClr val="bg1"/>
                </a:solidFill>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1035941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900" fill="hold"/>
                                        <p:tgtEl>
                                          <p:spTgt spid="25"/>
                                        </p:tgtEl>
                                        <p:attrNameLst>
                                          <p:attrName>ppt_x</p:attrName>
                                        </p:attrNameLst>
                                      </p:cBhvr>
                                      <p:tavLst>
                                        <p:tav tm="0">
                                          <p:val>
                                            <p:strVal val="0-#ppt_w/2"/>
                                          </p:val>
                                        </p:tav>
                                        <p:tav tm="100000">
                                          <p:val>
                                            <p:strVal val="#ppt_x"/>
                                          </p:val>
                                        </p:tav>
                                      </p:tavLst>
                                    </p:anim>
                                    <p:anim calcmode="lin" valueType="num">
                                      <p:cBhvr additive="base">
                                        <p:cTn id="26" dur="9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r>
              <a:rPr lang="ar-SA" dirty="0">
                <a:latin typeface="Sakkal Majalla" panose="02000000000000000000" pitchFamily="2" charset="-78"/>
                <a:cs typeface="Sakkal Majalla" panose="02000000000000000000" pitchFamily="2" charset="-78"/>
              </a:rPr>
              <a:t>العناية بالآية الوحيدة</a:t>
            </a:r>
            <a:endParaRPr lang="en-US" dirty="0">
              <a:latin typeface="Sakkal Majalla" panose="02000000000000000000" pitchFamily="2" charset="-78"/>
              <a:cs typeface="Sakkal Majalla" panose="02000000000000000000" pitchFamily="2" charset="-78"/>
            </a:endParaRPr>
          </a:p>
        </p:txBody>
      </p:sp>
      <p:grpSp>
        <p:nvGrpSpPr>
          <p:cNvPr id="24" name="Group 23">
            <a:extLst>
              <a:ext uri="{FF2B5EF4-FFF2-40B4-BE49-F238E27FC236}">
                <a16:creationId xmlns:a16="http://schemas.microsoft.com/office/drawing/2014/main" id="{106DBFE5-C53C-4F02-A9BE-A88EBA72FF2E}"/>
              </a:ext>
            </a:extLst>
          </p:cNvPr>
          <p:cNvGrpSpPr/>
          <p:nvPr/>
        </p:nvGrpSpPr>
        <p:grpSpPr>
          <a:xfrm>
            <a:off x="513123" y="2817528"/>
            <a:ext cx="10877638" cy="1496357"/>
            <a:chOff x="320618" y="2961907"/>
            <a:chExt cx="10877638" cy="1496357"/>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262434" y="2961907"/>
              <a:ext cx="6459136" cy="93418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قَالَ </a:t>
              </a:r>
              <a:r>
                <a:rPr lang="ar-SA" sz="2400" dirty="0" err="1">
                  <a:latin typeface="Sakkal Majalla" panose="02000000000000000000" pitchFamily="2" charset="-78"/>
                  <a:cs typeface="Sakkal Majalla" panose="02000000000000000000" pitchFamily="2" charset="-78"/>
                </a:rPr>
                <a:t>قَدۡ</a:t>
              </a:r>
              <a:r>
                <a:rPr lang="ar-SA" sz="2400" dirty="0">
                  <a:latin typeface="Sakkal Majalla" panose="02000000000000000000" pitchFamily="2" charset="-78"/>
                  <a:cs typeface="Sakkal Majalla" panose="02000000000000000000" pitchFamily="2" charset="-78"/>
                </a:rPr>
                <a:t> وَقَعَ </a:t>
              </a:r>
              <a:r>
                <a:rPr lang="ar-SA" sz="2400" dirty="0" err="1">
                  <a:latin typeface="Sakkal Majalla" panose="02000000000000000000" pitchFamily="2" charset="-78"/>
                  <a:cs typeface="Sakkal Majalla" panose="02000000000000000000" pitchFamily="2" charset="-78"/>
                </a:rPr>
                <a:t>عَلَیۡكُم</a:t>
              </a:r>
              <a:r>
                <a:rPr lang="ar-SA" sz="2400" dirty="0">
                  <a:latin typeface="Sakkal Majalla" panose="02000000000000000000" pitchFamily="2" charset="-78"/>
                  <a:cs typeface="Sakkal Majalla" panose="02000000000000000000" pitchFamily="2" charset="-78"/>
                </a:rPr>
                <a:t> مِّن </a:t>
              </a:r>
              <a:r>
                <a:rPr lang="ar-SA" sz="2400" dirty="0" err="1">
                  <a:latin typeface="Sakkal Majalla" panose="02000000000000000000" pitchFamily="2" charset="-78"/>
                  <a:cs typeface="Sakkal Majalla" panose="02000000000000000000" pitchFamily="2" charset="-78"/>
                </a:rPr>
                <a:t>رَّبِّكُمۡ</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رِجۡس</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وَغَضَبٌۖ</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أَتُجَـٰدِلُونَنِی</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فِیۤ</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أَسۡمَاۤء</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سَمَّیۡتُمُوهَاۤ</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أَنتُمۡ</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وَءَابَاۤؤُكُم</a:t>
              </a:r>
              <a:r>
                <a:rPr lang="ar-SA" sz="2400" dirty="0">
                  <a:latin typeface="Sakkal Majalla" panose="02000000000000000000" pitchFamily="2" charset="-78"/>
                  <a:cs typeface="Sakkal Majalla" panose="02000000000000000000" pitchFamily="2" charset="-78"/>
                </a:rPr>
                <a:t> </a:t>
              </a:r>
              <a:r>
                <a:rPr lang="ar-SA" sz="2400" u="sng" dirty="0">
                  <a:solidFill>
                    <a:schemeClr val="tx1">
                      <a:lumMod val="95000"/>
                      <a:lumOff val="5000"/>
                    </a:schemeClr>
                  </a:solidFill>
                  <a:latin typeface="Sakkal Majalla" panose="02000000000000000000" pitchFamily="2" charset="-78"/>
                  <a:cs typeface="Sakkal Majalla" panose="02000000000000000000" pitchFamily="2" charset="-78"/>
                </a:rPr>
                <a:t>مَّا نَزَّلَ </a:t>
              </a:r>
              <a:r>
                <a:rPr lang="ar-SA" sz="2400" dirty="0" err="1">
                  <a:latin typeface="Sakkal Majalla" panose="02000000000000000000" pitchFamily="2" charset="-78"/>
                  <a:cs typeface="Sakkal Majalla" panose="02000000000000000000" pitchFamily="2" charset="-78"/>
                </a:rPr>
                <a:t>ٱللَّهُ</a:t>
              </a:r>
              <a:r>
                <a:rPr lang="ar-SA" sz="2400" dirty="0">
                  <a:latin typeface="Sakkal Majalla" panose="02000000000000000000" pitchFamily="2" charset="-78"/>
                  <a:cs typeface="Sakkal Majalla" panose="02000000000000000000" pitchFamily="2" charset="-78"/>
                </a:rPr>
                <a:t> بِهَا مِن </a:t>
              </a:r>
              <a:r>
                <a:rPr lang="ar-SA" sz="2400" dirty="0" err="1">
                  <a:latin typeface="Sakkal Majalla" panose="02000000000000000000" pitchFamily="2" charset="-78"/>
                  <a:cs typeface="Sakkal Majalla" panose="02000000000000000000" pitchFamily="2" charset="-78"/>
                </a:rPr>
                <a:t>سُلۡطَـٰنࣲۚ</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فَٱنتَظِرُوۤا</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إِنِّی</a:t>
              </a:r>
              <a:r>
                <a:rPr lang="ar-SA" sz="2400" dirty="0">
                  <a:latin typeface="Sakkal Majalla" panose="02000000000000000000" pitchFamily="2" charset="-78"/>
                  <a:cs typeface="Sakkal Majalla" panose="02000000000000000000" pitchFamily="2" charset="-78"/>
                </a:rPr>
                <a:t> مَعَكُم مِّنَ </a:t>
              </a:r>
              <a:r>
                <a:rPr lang="ar-SA" sz="2400" dirty="0" err="1">
                  <a:latin typeface="Sakkal Majalla" panose="02000000000000000000" pitchFamily="2" charset="-78"/>
                  <a:cs typeface="Sakkal Majalla" panose="02000000000000000000" pitchFamily="2" charset="-78"/>
                </a:rPr>
                <a:t>ٱلۡمُنتَظِرِینَ</a:t>
              </a:r>
              <a:endParaRPr lang="en-US" sz="2400" u="sng" dirty="0">
                <a:solidFill>
                  <a:schemeClr val="tx1">
                    <a:lumMod val="95000"/>
                    <a:lumOff val="5000"/>
                  </a:schemeClr>
                </a:solidFill>
                <a:latin typeface="Sakkal Majalla" panose="02000000000000000000" pitchFamily="2" charset="-78"/>
                <a:cs typeface="Sakkal Majalla" panose="02000000000000000000" pitchFamily="2" charset="-78"/>
              </a:endParaRPr>
            </a:p>
          </p:txBody>
        </p:sp>
        <p:grpSp>
          <p:nvGrpSpPr>
            <p:cNvPr id="22" name="Group 21">
              <a:extLst>
                <a:ext uri="{FF2B5EF4-FFF2-40B4-BE49-F238E27FC236}">
                  <a16:creationId xmlns:a16="http://schemas.microsoft.com/office/drawing/2014/main" id="{A8E211DD-3FC5-46C1-854E-F06D0463AAC4}"/>
                </a:ext>
              </a:extLst>
            </p:cNvPr>
            <p:cNvGrpSpPr/>
            <p:nvPr/>
          </p:nvGrpSpPr>
          <p:grpSpPr>
            <a:xfrm>
              <a:off x="320618" y="3428999"/>
              <a:ext cx="10877638" cy="1029265"/>
              <a:chOff x="320618" y="3428999"/>
              <a:chExt cx="10877638" cy="1029265"/>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877456" y="3428999"/>
                <a:ext cx="384978" cy="300349"/>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320618" y="3498516"/>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الأعراف (71)</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816827" y="3868984"/>
                <a:ext cx="1381429"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4</a:t>
                </a:r>
                <a:endParaRPr lang="en-US" sz="24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721571" y="3429000"/>
                <a:ext cx="1095257" cy="734624"/>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grpSp>
        <p:nvGrpSpPr>
          <p:cNvPr id="25" name="Group 24">
            <a:extLst>
              <a:ext uri="{FF2B5EF4-FFF2-40B4-BE49-F238E27FC236}">
                <a16:creationId xmlns:a16="http://schemas.microsoft.com/office/drawing/2014/main" id="{61CF92FE-A1E6-428C-9909-C38E5954FF4C}"/>
              </a:ext>
            </a:extLst>
          </p:cNvPr>
          <p:cNvGrpSpPr/>
          <p:nvPr/>
        </p:nvGrpSpPr>
        <p:grpSpPr>
          <a:xfrm>
            <a:off x="2421265" y="4019244"/>
            <a:ext cx="7588068" cy="1761341"/>
            <a:chOff x="2228760" y="4019245"/>
            <a:chExt cx="7588068" cy="1761341"/>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flipV="1">
              <a:off x="8755245" y="4019245"/>
              <a:ext cx="1061583" cy="118640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228760" y="4630716"/>
              <a:ext cx="6526484" cy="114987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solidFill>
                    <a:schemeClr val="bg1"/>
                  </a:solidFill>
                  <a:latin typeface="Sakkal Majalla" panose="02000000000000000000" pitchFamily="2" charset="-78"/>
                  <a:cs typeface="Sakkal Majalla" panose="02000000000000000000" pitchFamily="2" charset="-78"/>
                </a:rPr>
                <a:t>فبهذا التركيب  </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(مَّا نَزَّلَ )</a:t>
              </a:r>
              <a:r>
                <a:rPr lang="ar-SA" sz="2800" dirty="0">
                  <a:latin typeface="Sakkal Majalla" panose="02000000000000000000" pitchFamily="2" charset="-78"/>
                  <a:cs typeface="Sakkal Majalla" panose="02000000000000000000" pitchFamily="2" charset="-78"/>
                </a:rPr>
                <a:t> هي الوحيدة وما عداها (ما أنزل) كما في يوسف و النجم</a:t>
              </a:r>
              <a:endParaRPr lang="en-US" sz="2800" dirty="0">
                <a:solidFill>
                  <a:schemeClr val="bg1"/>
                </a:solidFill>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3626891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900" fill="hold"/>
                                        <p:tgtEl>
                                          <p:spTgt spid="25"/>
                                        </p:tgtEl>
                                        <p:attrNameLst>
                                          <p:attrName>ppt_x</p:attrName>
                                        </p:attrNameLst>
                                      </p:cBhvr>
                                      <p:tavLst>
                                        <p:tav tm="0">
                                          <p:val>
                                            <p:strVal val="0-#ppt_w/2"/>
                                          </p:val>
                                        </p:tav>
                                        <p:tav tm="100000">
                                          <p:val>
                                            <p:strVal val="#ppt_x"/>
                                          </p:val>
                                        </p:tav>
                                      </p:tavLst>
                                    </p:anim>
                                    <p:anim calcmode="lin" valueType="num">
                                      <p:cBhvr additive="base">
                                        <p:cTn id="26" dur="9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r>
              <a:rPr lang="ar-SA" dirty="0">
                <a:latin typeface="Sakkal Majalla" panose="02000000000000000000" pitchFamily="2" charset="-78"/>
                <a:cs typeface="Sakkal Majalla" panose="02000000000000000000" pitchFamily="2" charset="-78"/>
              </a:rPr>
              <a:t>العناية بالآية الوحيدة</a:t>
            </a:r>
            <a:endParaRPr lang="en-US" dirty="0">
              <a:latin typeface="Sakkal Majalla" panose="02000000000000000000" pitchFamily="2" charset="-78"/>
              <a:cs typeface="Sakkal Majalla" panose="02000000000000000000" pitchFamily="2" charset="-78"/>
            </a:endParaRPr>
          </a:p>
        </p:txBody>
      </p:sp>
      <p:grpSp>
        <p:nvGrpSpPr>
          <p:cNvPr id="24" name="Group 23">
            <a:extLst>
              <a:ext uri="{FF2B5EF4-FFF2-40B4-BE49-F238E27FC236}">
                <a16:creationId xmlns:a16="http://schemas.microsoft.com/office/drawing/2014/main" id="{106DBFE5-C53C-4F02-A9BE-A88EBA72FF2E}"/>
              </a:ext>
            </a:extLst>
          </p:cNvPr>
          <p:cNvGrpSpPr/>
          <p:nvPr/>
        </p:nvGrpSpPr>
        <p:grpSpPr>
          <a:xfrm>
            <a:off x="513123" y="2817528"/>
            <a:ext cx="10877638" cy="1496357"/>
            <a:chOff x="320618" y="2961907"/>
            <a:chExt cx="10877638" cy="1496357"/>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262434" y="2961907"/>
              <a:ext cx="6459136" cy="93418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إِنَّ </a:t>
              </a:r>
              <a:r>
                <a:rPr lang="ar-SA" sz="2800" dirty="0" err="1">
                  <a:latin typeface="Sakkal Majalla" panose="02000000000000000000" pitchFamily="2" charset="-78"/>
                  <a:cs typeface="Sakkal Majalla" panose="02000000000000000000" pitchFamily="2" charset="-78"/>
                </a:rPr>
                <a:t>ٱلَّذِینَ</a:t>
              </a:r>
              <a:r>
                <a:rPr lang="ar-SA" sz="2800" dirty="0">
                  <a:latin typeface="Sakkal Majalla" panose="02000000000000000000" pitchFamily="2" charset="-78"/>
                  <a:cs typeface="Sakkal Majalla" panose="02000000000000000000" pitchFamily="2" charset="-78"/>
                </a:rPr>
                <a:t> كَفَرُوا۟ </a:t>
              </a:r>
              <a:r>
                <a:rPr lang="ar-SA" sz="2800" dirty="0" err="1">
                  <a:latin typeface="Sakkal Majalla" panose="02000000000000000000" pitchFamily="2" charset="-78"/>
                  <a:cs typeface="Sakkal Majalla" panose="02000000000000000000" pitchFamily="2" charset="-78"/>
                </a:rPr>
                <a:t>لَوۡ</a:t>
              </a:r>
              <a:r>
                <a:rPr lang="ar-SA" sz="2800" dirty="0">
                  <a:latin typeface="Sakkal Majalla" panose="02000000000000000000" pitchFamily="2" charset="-78"/>
                  <a:cs typeface="Sakkal Majalla" panose="02000000000000000000" pitchFamily="2" charset="-78"/>
                </a:rPr>
                <a:t> أَنَّ لَهُم مَّا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ٱلۡأَرۡضِ</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جَمِیعࣰا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وَمِثۡلَهُۥ</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مَعَهُۥ</a:t>
              </a:r>
              <a:r>
                <a:rPr lang="ar-SA" sz="2800" dirty="0">
                  <a:latin typeface="Sakkal Majalla" panose="02000000000000000000" pitchFamily="2" charset="-78"/>
                  <a:cs typeface="Sakkal Majalla" panose="02000000000000000000" pitchFamily="2" charset="-78"/>
                </a:rPr>
                <a:t> </a:t>
              </a:r>
              <a:r>
                <a:rPr lang="ar-SA" sz="2800" u="sng" dirty="0" err="1">
                  <a:solidFill>
                    <a:schemeClr val="tx1">
                      <a:lumMod val="95000"/>
                      <a:lumOff val="5000"/>
                    </a:schemeClr>
                  </a:solidFill>
                  <a:latin typeface="Sakkal Majalla" panose="02000000000000000000" pitchFamily="2" charset="-78"/>
                  <a:cs typeface="Sakkal Majalla" panose="02000000000000000000" pitchFamily="2" charset="-78"/>
                </a:rPr>
                <a:t>لِیَفۡتَدُوا</a:t>
              </a:r>
              <a:r>
                <a:rPr lang="ar-SA" sz="2800" u="sng" dirty="0">
                  <a:solidFill>
                    <a:schemeClr val="tx1">
                      <a:lumMod val="95000"/>
                      <a:lumOff val="5000"/>
                    </a:schemeClr>
                  </a:solidFill>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بِهِۦ</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مِنۡ</a:t>
              </a:r>
              <a:r>
                <a:rPr lang="ar-SA" sz="2800" dirty="0">
                  <a:latin typeface="Sakkal Majalla" panose="02000000000000000000" pitchFamily="2" charset="-78"/>
                  <a:cs typeface="Sakkal Majalla" panose="02000000000000000000" pitchFamily="2" charset="-78"/>
                </a:rPr>
                <a:t> عَذَابِ </a:t>
              </a:r>
              <a:r>
                <a:rPr lang="ar-SA" sz="2800" dirty="0" err="1">
                  <a:latin typeface="Sakkal Majalla" panose="02000000000000000000" pitchFamily="2" charset="-78"/>
                  <a:cs typeface="Sakkal Majalla" panose="02000000000000000000" pitchFamily="2" charset="-78"/>
                </a:rPr>
                <a:t>یَوۡمِ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ٱلۡقِیَـٰمَةِ</a:t>
              </a:r>
              <a:r>
                <a:rPr lang="ar-SA" sz="2800" dirty="0">
                  <a:latin typeface="Sakkal Majalla" panose="02000000000000000000" pitchFamily="2" charset="-78"/>
                  <a:cs typeface="Sakkal Majalla" panose="02000000000000000000" pitchFamily="2" charset="-78"/>
                </a:rPr>
                <a:t> مَا تُقُبِّلَ </a:t>
              </a:r>
              <a:r>
                <a:rPr lang="ar-SA" sz="2800" dirty="0" err="1">
                  <a:latin typeface="Sakkal Majalla" panose="02000000000000000000" pitchFamily="2" charset="-78"/>
                  <a:cs typeface="Sakkal Majalla" panose="02000000000000000000" pitchFamily="2" charset="-78"/>
                </a:rPr>
                <a:t>مِنۡهُمۡۖ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وَلَهُمۡ</a:t>
              </a:r>
              <a:r>
                <a:rPr lang="ar-SA" sz="2800" dirty="0">
                  <a:latin typeface="Sakkal Majalla" panose="02000000000000000000" pitchFamily="2" charset="-78"/>
                  <a:cs typeface="Sakkal Majalla" panose="02000000000000000000" pitchFamily="2" charset="-78"/>
                </a:rPr>
                <a:t> عَذَابٌ </a:t>
              </a:r>
              <a:r>
                <a:rPr lang="ar-SA" sz="2800" dirty="0" err="1">
                  <a:latin typeface="Sakkal Majalla" panose="02000000000000000000" pitchFamily="2" charset="-78"/>
                  <a:cs typeface="Sakkal Majalla" panose="02000000000000000000" pitchFamily="2" charset="-78"/>
                </a:rPr>
                <a:t>أَلِیم</a:t>
              </a:r>
              <a:r>
                <a:rPr lang="ar-SA" sz="2800" dirty="0">
                  <a:latin typeface="Sakkal Majalla" panose="02000000000000000000" pitchFamily="2" charset="-78"/>
                  <a:cs typeface="Sakkal Majalla" panose="02000000000000000000" pitchFamily="2" charset="-78"/>
                </a:rPr>
                <a:t>ࣱ</a:t>
              </a:r>
              <a:endParaRPr lang="en-US" sz="2800" u="sng" dirty="0">
                <a:solidFill>
                  <a:schemeClr val="tx1">
                    <a:lumMod val="95000"/>
                    <a:lumOff val="5000"/>
                  </a:schemeClr>
                </a:solidFill>
                <a:latin typeface="Sakkal Majalla" panose="02000000000000000000" pitchFamily="2" charset="-78"/>
                <a:cs typeface="Sakkal Majalla" panose="02000000000000000000" pitchFamily="2" charset="-78"/>
              </a:endParaRPr>
            </a:p>
          </p:txBody>
        </p:sp>
        <p:grpSp>
          <p:nvGrpSpPr>
            <p:cNvPr id="22" name="Group 21">
              <a:extLst>
                <a:ext uri="{FF2B5EF4-FFF2-40B4-BE49-F238E27FC236}">
                  <a16:creationId xmlns:a16="http://schemas.microsoft.com/office/drawing/2014/main" id="{A8E211DD-3FC5-46C1-854E-F06D0463AAC4}"/>
                </a:ext>
              </a:extLst>
            </p:cNvPr>
            <p:cNvGrpSpPr/>
            <p:nvPr/>
          </p:nvGrpSpPr>
          <p:grpSpPr>
            <a:xfrm>
              <a:off x="320618" y="3428999"/>
              <a:ext cx="10877638" cy="1029265"/>
              <a:chOff x="320618" y="3428999"/>
              <a:chExt cx="10877638" cy="1029265"/>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877456" y="3428999"/>
                <a:ext cx="384978" cy="300349"/>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320618" y="3498516"/>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المائدة (36)</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816827" y="3868984"/>
                <a:ext cx="1381429"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5</a:t>
                </a:r>
                <a:endParaRPr lang="en-US" sz="24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721571" y="3429000"/>
                <a:ext cx="1095257" cy="734624"/>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grpSp>
        <p:nvGrpSpPr>
          <p:cNvPr id="25" name="Group 24">
            <a:extLst>
              <a:ext uri="{FF2B5EF4-FFF2-40B4-BE49-F238E27FC236}">
                <a16:creationId xmlns:a16="http://schemas.microsoft.com/office/drawing/2014/main" id="{61CF92FE-A1E6-428C-9909-C38E5954FF4C}"/>
              </a:ext>
            </a:extLst>
          </p:cNvPr>
          <p:cNvGrpSpPr/>
          <p:nvPr/>
        </p:nvGrpSpPr>
        <p:grpSpPr>
          <a:xfrm>
            <a:off x="2421265" y="4019244"/>
            <a:ext cx="7588068" cy="1761341"/>
            <a:chOff x="2228760" y="4019245"/>
            <a:chExt cx="7588068" cy="1761341"/>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flipV="1">
              <a:off x="8755245" y="4019245"/>
              <a:ext cx="1061583" cy="118640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228760" y="4630716"/>
              <a:ext cx="6526484" cy="114987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solidFill>
                    <a:schemeClr val="bg1"/>
                  </a:solidFill>
                  <a:latin typeface="Sakkal Majalla" panose="02000000000000000000" pitchFamily="2" charset="-78"/>
                  <a:cs typeface="Sakkal Majalla" panose="02000000000000000000" pitchFamily="2" charset="-78"/>
                </a:rPr>
                <a:t>فبهذا التركيب  </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a:t>
              </a:r>
              <a:r>
                <a:rPr lang="ar-SA" sz="2800" dirty="0" err="1">
                  <a:solidFill>
                    <a:schemeClr val="tx1">
                      <a:lumMod val="95000"/>
                      <a:lumOff val="5000"/>
                    </a:schemeClr>
                  </a:solidFill>
                  <a:latin typeface="Sakkal Majalla" panose="02000000000000000000" pitchFamily="2" charset="-78"/>
                  <a:cs typeface="Sakkal Majalla" panose="02000000000000000000" pitchFamily="2" charset="-78"/>
                </a:rPr>
                <a:t>لِیَفۡتَدُوا</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 هي الوحيدة وما عداها (لافتدوا) كما في الرعد و الزمر</a:t>
              </a:r>
              <a:endParaRPr lang="en-US" sz="2800" dirty="0">
                <a:solidFill>
                  <a:schemeClr val="bg1"/>
                </a:solidFill>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472710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900" fill="hold"/>
                                        <p:tgtEl>
                                          <p:spTgt spid="25"/>
                                        </p:tgtEl>
                                        <p:attrNameLst>
                                          <p:attrName>ppt_x</p:attrName>
                                        </p:attrNameLst>
                                      </p:cBhvr>
                                      <p:tavLst>
                                        <p:tav tm="0">
                                          <p:val>
                                            <p:strVal val="0-#ppt_w/2"/>
                                          </p:val>
                                        </p:tav>
                                        <p:tav tm="100000">
                                          <p:val>
                                            <p:strVal val="#ppt_x"/>
                                          </p:val>
                                        </p:tav>
                                      </p:tavLst>
                                    </p:anim>
                                    <p:anim calcmode="lin" valueType="num">
                                      <p:cBhvr additive="base">
                                        <p:cTn id="26" dur="9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FE9FE-63B9-4AB0-BE47-E92D71E2AA1E}"/>
              </a:ext>
            </a:extLst>
          </p:cNvPr>
          <p:cNvSpPr>
            <a:spLocks noGrp="1"/>
          </p:cNvSpPr>
          <p:nvPr>
            <p:ph type="ctrTitle"/>
          </p:nvPr>
        </p:nvSpPr>
        <p:spPr/>
        <p:txBody>
          <a:bodyPr/>
          <a:lstStyle/>
          <a:p>
            <a:pPr rtl="1"/>
            <a:r>
              <a:rPr lang="ar-SA" dirty="0">
                <a:latin typeface="Sakkal Majalla" panose="02000000000000000000" pitchFamily="2" charset="-78"/>
                <a:cs typeface="Sakkal Majalla" panose="02000000000000000000" pitchFamily="2" charset="-78"/>
              </a:rPr>
              <a:t>الضبط بالتقعيد</a:t>
            </a:r>
            <a:endParaRPr lang="en-US" dirty="0">
              <a:latin typeface="Sakkal Majalla" panose="02000000000000000000" pitchFamily="2" charset="-78"/>
              <a:cs typeface="Sakkal Majalla" panose="02000000000000000000" pitchFamily="2" charset="-78"/>
            </a:endParaRPr>
          </a:p>
        </p:txBody>
      </p:sp>
      <p:sp>
        <p:nvSpPr>
          <p:cNvPr id="3" name="Subtitle 2">
            <a:extLst>
              <a:ext uri="{FF2B5EF4-FFF2-40B4-BE49-F238E27FC236}">
                <a16:creationId xmlns:a16="http://schemas.microsoft.com/office/drawing/2014/main" id="{2882B436-6CA3-441D-B844-FED8F0953421}"/>
              </a:ext>
            </a:extLst>
          </p:cNvPr>
          <p:cNvSpPr>
            <a:spLocks noGrp="1"/>
          </p:cNvSpPr>
          <p:nvPr>
            <p:ph type="subTitle" idx="1"/>
          </p:nvPr>
        </p:nvSpPr>
        <p:spPr/>
        <p:txBody>
          <a:bodyPr>
            <a:normAutofit fontScale="92500" lnSpcReduction="10000"/>
          </a:bodyPr>
          <a:lstStyle/>
          <a:p>
            <a:pPr rtl="1"/>
            <a:r>
              <a:rPr lang="ar-SA" sz="2400" dirty="0">
                <a:latin typeface="Sakkal Majalla" panose="02000000000000000000" pitchFamily="2" charset="-78"/>
                <a:cs typeface="Sakkal Majalla" panose="02000000000000000000" pitchFamily="2" charset="-78"/>
              </a:rPr>
              <a:t>لفضيلة الشيخ : فواز بن سعد بن عبد الرحمن الحنين</a:t>
            </a:r>
          </a:p>
          <a:p>
            <a:pPr rtl="1"/>
            <a:r>
              <a:rPr lang="ar-SA" sz="2400" dirty="0">
                <a:latin typeface="Sakkal Majalla" panose="02000000000000000000" pitchFamily="2" charset="-78"/>
                <a:cs typeface="Sakkal Majalla" panose="02000000000000000000" pitchFamily="2" charset="-78"/>
              </a:rPr>
              <a:t>إشراف :د. كمال راضي كشكو</a:t>
            </a:r>
          </a:p>
          <a:p>
            <a:pPr rtl="1"/>
            <a:r>
              <a:rPr lang="ar-SA" sz="2400" dirty="0">
                <a:latin typeface="Sakkal Majalla" panose="02000000000000000000" pitchFamily="2" charset="-78"/>
                <a:cs typeface="Sakkal Majalla" panose="02000000000000000000" pitchFamily="2" charset="-78"/>
              </a:rPr>
              <a:t>إعداد : م. وائل محمود ساق الله</a:t>
            </a:r>
            <a:endParaRPr 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173889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r>
              <a:rPr lang="ar-SA" dirty="0">
                <a:latin typeface="Sakkal Majalla" panose="02000000000000000000" pitchFamily="2" charset="-78"/>
                <a:cs typeface="Sakkal Majalla" panose="02000000000000000000" pitchFamily="2" charset="-78"/>
              </a:rPr>
              <a:t>العناية بالآية الوحيدة</a:t>
            </a:r>
            <a:endParaRPr lang="en-US" dirty="0">
              <a:latin typeface="Sakkal Majalla" panose="02000000000000000000" pitchFamily="2" charset="-78"/>
              <a:cs typeface="Sakkal Majalla" panose="02000000000000000000" pitchFamily="2" charset="-78"/>
            </a:endParaRPr>
          </a:p>
        </p:txBody>
      </p:sp>
      <p:grpSp>
        <p:nvGrpSpPr>
          <p:cNvPr id="24" name="Group 23">
            <a:extLst>
              <a:ext uri="{FF2B5EF4-FFF2-40B4-BE49-F238E27FC236}">
                <a16:creationId xmlns:a16="http://schemas.microsoft.com/office/drawing/2014/main" id="{106DBFE5-C53C-4F02-A9BE-A88EBA72FF2E}"/>
              </a:ext>
            </a:extLst>
          </p:cNvPr>
          <p:cNvGrpSpPr/>
          <p:nvPr/>
        </p:nvGrpSpPr>
        <p:grpSpPr>
          <a:xfrm>
            <a:off x="513123" y="2817528"/>
            <a:ext cx="10877638" cy="1496357"/>
            <a:chOff x="320618" y="2961907"/>
            <a:chExt cx="10877638" cy="1496357"/>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262434" y="2961907"/>
              <a:ext cx="6459136" cy="93418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قَالَتۡ</a:t>
              </a:r>
              <a:r>
                <a:rPr lang="ar-SA" sz="2800" dirty="0">
                  <a:latin typeface="Sakkal Majalla" panose="02000000000000000000" pitchFamily="2" charset="-78"/>
                  <a:cs typeface="Sakkal Majalla" panose="02000000000000000000" pitchFamily="2" charset="-78"/>
                </a:rPr>
                <a:t> رَبِّ </a:t>
              </a:r>
              <a:r>
                <a:rPr lang="ar-SA" sz="2800" dirty="0" err="1">
                  <a:latin typeface="Sakkal Majalla" panose="02000000000000000000" pitchFamily="2" charset="-78"/>
                  <a:cs typeface="Sakkal Majalla" panose="02000000000000000000" pitchFamily="2" charset="-78"/>
                </a:rPr>
                <a:t>أَنَّىٰ</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یَكُونُ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لِی</a:t>
              </a:r>
              <a:r>
                <a:rPr lang="ar-SA" sz="2800" dirty="0">
                  <a:latin typeface="Sakkal Majalla" panose="02000000000000000000" pitchFamily="2" charset="-78"/>
                  <a:cs typeface="Sakkal Majalla" panose="02000000000000000000" pitchFamily="2" charset="-78"/>
                </a:rPr>
                <a:t> </a:t>
              </a:r>
              <a:r>
                <a:rPr lang="ar-SA" sz="2800" u="sng" dirty="0">
                  <a:solidFill>
                    <a:schemeClr val="tx1">
                      <a:lumMod val="95000"/>
                      <a:lumOff val="5000"/>
                    </a:schemeClr>
                  </a:solidFill>
                  <a:latin typeface="Sakkal Majalla" panose="02000000000000000000" pitchFamily="2" charset="-78"/>
                  <a:cs typeface="Sakkal Majalla" panose="02000000000000000000" pitchFamily="2" charset="-78"/>
                </a:rPr>
                <a:t>وَلَد</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وَلَمۡ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یَمۡسَسۡنِی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بَشَرࣱۖ</a:t>
              </a:r>
              <a:r>
                <a:rPr lang="ar-SA" sz="2800" dirty="0">
                  <a:latin typeface="Sakkal Majalla" panose="02000000000000000000" pitchFamily="2" charset="-78"/>
                  <a:cs typeface="Sakkal Majalla" panose="02000000000000000000" pitchFamily="2" charset="-78"/>
                </a:rPr>
                <a:t> قَالَ </a:t>
              </a:r>
              <a:r>
                <a:rPr lang="ar-SA" sz="2800" dirty="0" err="1">
                  <a:latin typeface="Sakkal Majalla" panose="02000000000000000000" pitchFamily="2" charset="-78"/>
                  <a:cs typeface="Sakkal Majalla" panose="02000000000000000000" pitchFamily="2" charset="-78"/>
                </a:rPr>
                <a:t>كَذَ</a:t>
              </a:r>
              <a:r>
                <a:rPr lang="ar-SA" sz="2800" dirty="0">
                  <a:latin typeface="Sakkal Majalla" panose="02000000000000000000" pitchFamily="2" charset="-78"/>
                  <a:cs typeface="Sakkal Majalla" panose="02000000000000000000" pitchFamily="2" charset="-78"/>
                </a:rPr>
                <a:t> لِكِ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یَخۡلُقُ</a:t>
              </a:r>
              <a:r>
                <a:rPr lang="ar-SA" sz="2800" dirty="0">
                  <a:latin typeface="Sakkal Majalla" panose="02000000000000000000" pitchFamily="2" charset="-78"/>
                  <a:cs typeface="Sakkal Majalla" panose="02000000000000000000" pitchFamily="2" charset="-78"/>
                </a:rPr>
                <a:t> مَا </a:t>
              </a:r>
              <a:r>
                <a:rPr lang="ar-SA" sz="2800" dirty="0" err="1">
                  <a:latin typeface="Sakkal Majalla" panose="02000000000000000000" pitchFamily="2" charset="-78"/>
                  <a:cs typeface="Sakkal Majalla" panose="02000000000000000000" pitchFamily="2" charset="-78"/>
                </a:rPr>
                <a:t>یَشَاۤءُۚ</a:t>
              </a:r>
              <a:r>
                <a:rPr lang="ar-SA" sz="2800" dirty="0">
                  <a:latin typeface="Sakkal Majalla" panose="02000000000000000000" pitchFamily="2" charset="-78"/>
                  <a:cs typeface="Sakkal Majalla" panose="02000000000000000000" pitchFamily="2" charset="-78"/>
                </a:rPr>
                <a:t> إِذَا </a:t>
              </a:r>
              <a:r>
                <a:rPr lang="ar-SA" sz="2800" dirty="0" err="1">
                  <a:latin typeface="Sakkal Majalla" panose="02000000000000000000" pitchFamily="2" charset="-78"/>
                  <a:cs typeface="Sakkal Majalla" panose="02000000000000000000" pitchFamily="2" charset="-78"/>
                </a:rPr>
                <a:t>قَضَىٰۤ</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أَمۡرࣰا</a:t>
              </a:r>
              <a:r>
                <a:rPr lang="ar-SA" sz="2800" dirty="0">
                  <a:latin typeface="Sakkal Majalla" panose="02000000000000000000" pitchFamily="2" charset="-78"/>
                  <a:cs typeface="Sakkal Majalla" panose="02000000000000000000" pitchFamily="2" charset="-78"/>
                </a:rPr>
                <a:t> فَإِنَّمَا </a:t>
              </a:r>
              <a:r>
                <a:rPr lang="ar-SA" sz="2800" dirty="0" err="1">
                  <a:latin typeface="Sakkal Majalla" panose="02000000000000000000" pitchFamily="2" charset="-78"/>
                  <a:cs typeface="Sakkal Majalla" panose="02000000000000000000" pitchFamily="2" charset="-78"/>
                </a:rPr>
                <a:t>یَقُولُ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لَهُۥ</a:t>
              </a:r>
              <a:r>
                <a:rPr lang="ar-SA" sz="2800" dirty="0">
                  <a:latin typeface="Sakkal Majalla" panose="02000000000000000000" pitchFamily="2" charset="-78"/>
                  <a:cs typeface="Sakkal Majalla" panose="02000000000000000000" pitchFamily="2" charset="-78"/>
                </a:rPr>
                <a:t> كُن </a:t>
              </a:r>
              <a:r>
                <a:rPr lang="ar-SA" sz="2800" dirty="0" err="1">
                  <a:latin typeface="Sakkal Majalla" panose="02000000000000000000" pitchFamily="2" charset="-78"/>
                  <a:cs typeface="Sakkal Majalla" panose="02000000000000000000" pitchFamily="2" charset="-78"/>
                </a:rPr>
                <a:t>فَیَكُونُ</a:t>
              </a:r>
              <a:endParaRPr lang="en-US" sz="2800" u="sng" dirty="0">
                <a:solidFill>
                  <a:schemeClr val="tx1">
                    <a:lumMod val="95000"/>
                    <a:lumOff val="5000"/>
                  </a:schemeClr>
                </a:solidFill>
                <a:latin typeface="Sakkal Majalla" panose="02000000000000000000" pitchFamily="2" charset="-78"/>
                <a:cs typeface="Sakkal Majalla" panose="02000000000000000000" pitchFamily="2" charset="-78"/>
              </a:endParaRPr>
            </a:p>
          </p:txBody>
        </p:sp>
        <p:grpSp>
          <p:nvGrpSpPr>
            <p:cNvPr id="22" name="Group 21">
              <a:extLst>
                <a:ext uri="{FF2B5EF4-FFF2-40B4-BE49-F238E27FC236}">
                  <a16:creationId xmlns:a16="http://schemas.microsoft.com/office/drawing/2014/main" id="{A8E211DD-3FC5-46C1-854E-F06D0463AAC4}"/>
                </a:ext>
              </a:extLst>
            </p:cNvPr>
            <p:cNvGrpSpPr/>
            <p:nvPr/>
          </p:nvGrpSpPr>
          <p:grpSpPr>
            <a:xfrm>
              <a:off x="320618" y="3428999"/>
              <a:ext cx="10877638" cy="1029265"/>
              <a:chOff x="320618" y="3428999"/>
              <a:chExt cx="10877638" cy="1029265"/>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877456" y="3428999"/>
                <a:ext cx="384978" cy="300349"/>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320618" y="3498516"/>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المائدة (36)</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816827" y="3868984"/>
                <a:ext cx="1381429"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6</a:t>
                </a:r>
                <a:endParaRPr lang="en-US" sz="24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721571" y="3429000"/>
                <a:ext cx="1095257" cy="734624"/>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grpSp>
        <p:nvGrpSpPr>
          <p:cNvPr id="25" name="Group 24">
            <a:extLst>
              <a:ext uri="{FF2B5EF4-FFF2-40B4-BE49-F238E27FC236}">
                <a16:creationId xmlns:a16="http://schemas.microsoft.com/office/drawing/2014/main" id="{61CF92FE-A1E6-428C-9909-C38E5954FF4C}"/>
              </a:ext>
            </a:extLst>
          </p:cNvPr>
          <p:cNvGrpSpPr/>
          <p:nvPr/>
        </p:nvGrpSpPr>
        <p:grpSpPr>
          <a:xfrm>
            <a:off x="1714821" y="4019244"/>
            <a:ext cx="8294512" cy="1611761"/>
            <a:chOff x="1877455" y="4168825"/>
            <a:chExt cx="8294512" cy="1611761"/>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flipV="1">
              <a:off x="9106550" y="4168825"/>
              <a:ext cx="1065417" cy="103682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1877455" y="4630716"/>
              <a:ext cx="7229094" cy="114987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solidFill>
                    <a:schemeClr val="bg1"/>
                  </a:solidFill>
                  <a:latin typeface="Sakkal Majalla" panose="02000000000000000000" pitchFamily="2" charset="-78"/>
                  <a:cs typeface="Sakkal Majalla" panose="02000000000000000000" pitchFamily="2" charset="-78"/>
                </a:rPr>
                <a:t>فبهذا التركيب  </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(ربِّ </a:t>
              </a:r>
              <a:r>
                <a:rPr lang="ar-SA" sz="2800" dirty="0" err="1">
                  <a:solidFill>
                    <a:schemeClr val="tx1">
                      <a:lumMod val="95000"/>
                      <a:lumOff val="5000"/>
                    </a:schemeClr>
                  </a:solidFill>
                  <a:latin typeface="Sakkal Majalla" panose="02000000000000000000" pitchFamily="2" charset="-78"/>
                  <a:cs typeface="Sakkal Majalla" panose="02000000000000000000" pitchFamily="2" charset="-78"/>
                </a:rPr>
                <a:t>أَنَّىٰ</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 </a:t>
              </a:r>
              <a:r>
                <a:rPr lang="ar-SA" sz="2800" dirty="0" err="1">
                  <a:solidFill>
                    <a:schemeClr val="tx1">
                      <a:lumMod val="95000"/>
                      <a:lumOff val="5000"/>
                    </a:schemeClr>
                  </a:solidFill>
                  <a:latin typeface="Sakkal Majalla" panose="02000000000000000000" pitchFamily="2" charset="-78"/>
                  <a:cs typeface="Sakkal Majalla" panose="02000000000000000000" pitchFamily="2" charset="-78"/>
                </a:rPr>
                <a:t>یَكُونُ</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 </a:t>
              </a:r>
              <a:r>
                <a:rPr lang="ar-SA" sz="2800" dirty="0" err="1">
                  <a:solidFill>
                    <a:schemeClr val="tx1">
                      <a:lumMod val="95000"/>
                      <a:lumOff val="5000"/>
                    </a:schemeClr>
                  </a:solidFill>
                  <a:latin typeface="Sakkal Majalla" panose="02000000000000000000" pitchFamily="2" charset="-78"/>
                  <a:cs typeface="Sakkal Majalla" panose="02000000000000000000" pitchFamily="2" charset="-78"/>
                </a:rPr>
                <a:t>لِی</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 وَلَدࣱ  )</a:t>
              </a:r>
              <a:r>
                <a:rPr lang="ar-SA" sz="2800" dirty="0">
                  <a:latin typeface="Sakkal Majalla" panose="02000000000000000000" pitchFamily="2" charset="-78"/>
                  <a:cs typeface="Sakkal Majalla" panose="02000000000000000000" pitchFamily="2" charset="-78"/>
                </a:rPr>
                <a:t> لم يرد في القرآن إلا في هذا الموضع، وهو الموضع الثاني من سورة آل عمران وما عداها (أنى يكون لي غلام)</a:t>
              </a:r>
              <a:endParaRPr lang="en-US" sz="2800" dirty="0">
                <a:solidFill>
                  <a:schemeClr val="bg1"/>
                </a:solidFill>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725720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900" fill="hold"/>
                                        <p:tgtEl>
                                          <p:spTgt spid="25"/>
                                        </p:tgtEl>
                                        <p:attrNameLst>
                                          <p:attrName>ppt_x</p:attrName>
                                        </p:attrNameLst>
                                      </p:cBhvr>
                                      <p:tavLst>
                                        <p:tav tm="0">
                                          <p:val>
                                            <p:strVal val="0-#ppt_w/2"/>
                                          </p:val>
                                        </p:tav>
                                        <p:tav tm="100000">
                                          <p:val>
                                            <p:strVal val="#ppt_x"/>
                                          </p:val>
                                        </p:tav>
                                      </p:tavLst>
                                    </p:anim>
                                    <p:anim calcmode="lin" valueType="num">
                                      <p:cBhvr additive="base">
                                        <p:cTn id="26" dur="9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r>
              <a:rPr lang="ar-SA" dirty="0">
                <a:latin typeface="Sakkal Majalla" panose="02000000000000000000" pitchFamily="2" charset="-78"/>
                <a:cs typeface="Sakkal Majalla" panose="02000000000000000000" pitchFamily="2" charset="-78"/>
              </a:rPr>
              <a:t>العناية بالآية الوحيدة</a:t>
            </a:r>
            <a:endParaRPr lang="en-US" dirty="0">
              <a:latin typeface="Sakkal Majalla" panose="02000000000000000000" pitchFamily="2" charset="-78"/>
              <a:cs typeface="Sakkal Majalla" panose="02000000000000000000" pitchFamily="2" charset="-78"/>
            </a:endParaRPr>
          </a:p>
        </p:txBody>
      </p:sp>
      <p:grpSp>
        <p:nvGrpSpPr>
          <p:cNvPr id="24" name="Group 23">
            <a:extLst>
              <a:ext uri="{FF2B5EF4-FFF2-40B4-BE49-F238E27FC236}">
                <a16:creationId xmlns:a16="http://schemas.microsoft.com/office/drawing/2014/main" id="{106DBFE5-C53C-4F02-A9BE-A88EBA72FF2E}"/>
              </a:ext>
            </a:extLst>
          </p:cNvPr>
          <p:cNvGrpSpPr/>
          <p:nvPr/>
        </p:nvGrpSpPr>
        <p:grpSpPr>
          <a:xfrm>
            <a:off x="513123" y="2817528"/>
            <a:ext cx="10877638" cy="1496357"/>
            <a:chOff x="320618" y="2961907"/>
            <a:chExt cx="10877638" cy="1496357"/>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262434" y="2961907"/>
              <a:ext cx="6459136" cy="93418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وَإِذَا </a:t>
              </a:r>
              <a:r>
                <a:rPr lang="ar-SA" sz="2800" dirty="0" err="1">
                  <a:latin typeface="Sakkal Majalla" panose="02000000000000000000" pitchFamily="2" charset="-78"/>
                  <a:cs typeface="Sakkal Majalla" panose="02000000000000000000" pitchFamily="2" charset="-78"/>
                </a:rPr>
                <a:t>تُتۡلَىٰ</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عَلَیۡهِمۡ</a:t>
              </a:r>
              <a:r>
                <a:rPr lang="ar-SA" sz="2800" dirty="0">
                  <a:latin typeface="Sakkal Majalla" panose="02000000000000000000" pitchFamily="2" charset="-78"/>
                  <a:cs typeface="Sakkal Majalla" panose="02000000000000000000" pitchFamily="2" charset="-78"/>
                </a:rPr>
                <a:t> </a:t>
              </a:r>
              <a:r>
                <a:rPr lang="ar-SA" sz="2800" u="sng" dirty="0" err="1">
                  <a:solidFill>
                    <a:schemeClr val="tx1">
                      <a:lumMod val="95000"/>
                      <a:lumOff val="5000"/>
                    </a:schemeClr>
                  </a:solidFill>
                  <a:latin typeface="Sakkal Majalla" panose="02000000000000000000" pitchFamily="2" charset="-78"/>
                  <a:cs typeface="Sakkal Majalla" panose="02000000000000000000" pitchFamily="2" charset="-78"/>
                </a:rPr>
                <a:t>ءَایَـٰتُنَا</a:t>
              </a:r>
              <a:r>
                <a:rPr lang="ar-SA" sz="2800" dirty="0">
                  <a:latin typeface="Sakkal Majalla" panose="02000000000000000000" pitchFamily="2" charset="-78"/>
                  <a:cs typeface="Sakkal Majalla" panose="02000000000000000000" pitchFamily="2" charset="-78"/>
                </a:rPr>
                <a:t> قَالُوا۟ </a:t>
              </a:r>
              <a:r>
                <a:rPr lang="ar-SA" sz="2800" dirty="0" err="1">
                  <a:latin typeface="Sakkal Majalla" panose="02000000000000000000" pitchFamily="2" charset="-78"/>
                  <a:cs typeface="Sakkal Majalla" panose="02000000000000000000" pitchFamily="2" charset="-78"/>
                </a:rPr>
                <a:t>قَدۡ</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سَمِعۡنَا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لَوۡ</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نَشَاۤءُ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لَقُلۡنَا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مِثۡلَ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هَـٰذَاۤ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هَـٰذَاۤ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إِلَّاۤ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أَسَـٰطِیرُ</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ٱلۡأَوَّلِینَ</a:t>
              </a:r>
              <a:endParaRPr lang="en-US" sz="2800" u="sng" dirty="0">
                <a:solidFill>
                  <a:schemeClr val="tx1">
                    <a:lumMod val="95000"/>
                    <a:lumOff val="5000"/>
                  </a:schemeClr>
                </a:solidFill>
                <a:latin typeface="Sakkal Majalla" panose="02000000000000000000" pitchFamily="2" charset="-78"/>
                <a:cs typeface="Sakkal Majalla" panose="02000000000000000000" pitchFamily="2" charset="-78"/>
              </a:endParaRPr>
            </a:p>
          </p:txBody>
        </p:sp>
        <p:grpSp>
          <p:nvGrpSpPr>
            <p:cNvPr id="22" name="Group 21">
              <a:extLst>
                <a:ext uri="{FF2B5EF4-FFF2-40B4-BE49-F238E27FC236}">
                  <a16:creationId xmlns:a16="http://schemas.microsoft.com/office/drawing/2014/main" id="{A8E211DD-3FC5-46C1-854E-F06D0463AAC4}"/>
                </a:ext>
              </a:extLst>
            </p:cNvPr>
            <p:cNvGrpSpPr/>
            <p:nvPr/>
          </p:nvGrpSpPr>
          <p:grpSpPr>
            <a:xfrm>
              <a:off x="320618" y="3428999"/>
              <a:ext cx="10877638" cy="1029265"/>
              <a:chOff x="320618" y="3428999"/>
              <a:chExt cx="10877638" cy="1029265"/>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877456" y="3428999"/>
                <a:ext cx="384978" cy="300349"/>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320618" y="3498516"/>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الأنفال (31)</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816827" y="3868984"/>
                <a:ext cx="1381429"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7</a:t>
                </a:r>
                <a:endParaRPr lang="en-US" sz="24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721571" y="3429000"/>
                <a:ext cx="1095257" cy="734624"/>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grpSp>
        <p:nvGrpSpPr>
          <p:cNvPr id="25" name="Group 24">
            <a:extLst>
              <a:ext uri="{FF2B5EF4-FFF2-40B4-BE49-F238E27FC236}">
                <a16:creationId xmlns:a16="http://schemas.microsoft.com/office/drawing/2014/main" id="{61CF92FE-A1E6-428C-9909-C38E5954FF4C}"/>
              </a:ext>
            </a:extLst>
          </p:cNvPr>
          <p:cNvGrpSpPr/>
          <p:nvPr/>
        </p:nvGrpSpPr>
        <p:grpSpPr>
          <a:xfrm>
            <a:off x="2421265" y="4019244"/>
            <a:ext cx="7588068" cy="1761341"/>
            <a:chOff x="2228760" y="4019245"/>
            <a:chExt cx="7588068" cy="1761341"/>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flipV="1">
              <a:off x="8755245" y="4019245"/>
              <a:ext cx="1061583" cy="118640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228760" y="4630716"/>
              <a:ext cx="6526484" cy="114987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2800" dirty="0">
                  <a:solidFill>
                    <a:schemeClr val="bg1"/>
                  </a:solidFill>
                  <a:latin typeface="Sakkal Majalla" panose="02000000000000000000" pitchFamily="2" charset="-78"/>
                  <a:cs typeface="Sakkal Majalla" panose="02000000000000000000" pitchFamily="2" charset="-78"/>
                </a:rPr>
                <a:t>فبهذا التركيب  </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a:t>
              </a:r>
              <a:r>
                <a:rPr lang="ar-SA" sz="2800" dirty="0" err="1">
                  <a:solidFill>
                    <a:schemeClr val="tx1">
                      <a:lumMod val="95000"/>
                      <a:lumOff val="5000"/>
                    </a:schemeClr>
                  </a:solidFill>
                  <a:latin typeface="Sakkal Majalla" panose="02000000000000000000" pitchFamily="2" charset="-78"/>
                  <a:cs typeface="Sakkal Majalla" panose="02000000000000000000" pitchFamily="2" charset="-78"/>
                </a:rPr>
                <a:t>ءَایَـٰتُنَا</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 بدون </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(بينات) </a:t>
              </a:r>
              <a:r>
                <a:rPr lang="ar-SA" sz="2800" dirty="0">
                  <a:latin typeface="Sakkal Majalla" panose="02000000000000000000" pitchFamily="2" charset="-78"/>
                  <a:cs typeface="Sakkal Majalla" panose="02000000000000000000" pitchFamily="2" charset="-78"/>
                </a:rPr>
                <a:t>هي الوحيدة وما عداها </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a:t>
              </a:r>
              <a:r>
                <a:rPr lang="ar-SA" sz="2800" dirty="0" err="1">
                  <a:solidFill>
                    <a:schemeClr val="tx1">
                      <a:lumMod val="95000"/>
                      <a:lumOff val="5000"/>
                    </a:schemeClr>
                  </a:solidFill>
                  <a:latin typeface="Sakkal Majalla" panose="02000000000000000000" pitchFamily="2" charset="-78"/>
                  <a:cs typeface="Sakkal Majalla" panose="02000000000000000000" pitchFamily="2" charset="-78"/>
                </a:rPr>
                <a:t>ءَایَـٰتُنَا</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 بينات)</a:t>
              </a:r>
              <a:endParaRPr lang="en-US" sz="2800" dirty="0">
                <a:solidFill>
                  <a:schemeClr val="bg1"/>
                </a:solidFill>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4104402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900" fill="hold"/>
                                        <p:tgtEl>
                                          <p:spTgt spid="25"/>
                                        </p:tgtEl>
                                        <p:attrNameLst>
                                          <p:attrName>ppt_x</p:attrName>
                                        </p:attrNameLst>
                                      </p:cBhvr>
                                      <p:tavLst>
                                        <p:tav tm="0">
                                          <p:val>
                                            <p:strVal val="0-#ppt_w/2"/>
                                          </p:val>
                                        </p:tav>
                                        <p:tav tm="100000">
                                          <p:val>
                                            <p:strVal val="#ppt_x"/>
                                          </p:val>
                                        </p:tav>
                                      </p:tavLst>
                                    </p:anim>
                                    <p:anim calcmode="lin" valueType="num">
                                      <p:cBhvr additive="base">
                                        <p:cTn id="26" dur="9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r>
              <a:rPr lang="ar-SA" dirty="0">
                <a:latin typeface="Sakkal Majalla" panose="02000000000000000000" pitchFamily="2" charset="-78"/>
                <a:cs typeface="Sakkal Majalla" panose="02000000000000000000" pitchFamily="2" charset="-78"/>
              </a:rPr>
              <a:t>العناية بالآية الوحيدة</a:t>
            </a:r>
            <a:endParaRPr lang="en-US" dirty="0">
              <a:latin typeface="Sakkal Majalla" panose="02000000000000000000" pitchFamily="2" charset="-78"/>
              <a:cs typeface="Sakkal Majalla" panose="02000000000000000000" pitchFamily="2" charset="-78"/>
            </a:endParaRPr>
          </a:p>
        </p:txBody>
      </p:sp>
      <p:grpSp>
        <p:nvGrpSpPr>
          <p:cNvPr id="24" name="Group 23">
            <a:extLst>
              <a:ext uri="{FF2B5EF4-FFF2-40B4-BE49-F238E27FC236}">
                <a16:creationId xmlns:a16="http://schemas.microsoft.com/office/drawing/2014/main" id="{106DBFE5-C53C-4F02-A9BE-A88EBA72FF2E}"/>
              </a:ext>
            </a:extLst>
          </p:cNvPr>
          <p:cNvGrpSpPr/>
          <p:nvPr/>
        </p:nvGrpSpPr>
        <p:grpSpPr>
          <a:xfrm>
            <a:off x="513123" y="2817528"/>
            <a:ext cx="10877638" cy="1496357"/>
            <a:chOff x="320618" y="2961907"/>
            <a:chExt cx="10877638" cy="1496357"/>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262434" y="2961907"/>
              <a:ext cx="6459136" cy="93418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انظُرُوۤا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إِلَىٰ</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ثَمَرِهِۦۤ</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إِذَاۤ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أَثۡمَرَ</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وَیَنۡعِهِۦۤ</a:t>
              </a:r>
              <a:r>
                <a:rPr lang="ar-SA" sz="2800" dirty="0">
                  <a:latin typeface="Sakkal Majalla" panose="02000000000000000000" pitchFamily="2" charset="-78"/>
                  <a:cs typeface="Sakkal Majalla" panose="02000000000000000000" pitchFamily="2" charset="-78"/>
                </a:rPr>
                <a:t> إِنَّ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ذ</a:t>
              </a:r>
              <a:r>
                <a:rPr lang="ar-SA" sz="2800" u="sng" dirty="0">
                  <a:solidFill>
                    <a:schemeClr val="tx1"/>
                  </a:solidFill>
                  <a:latin typeface="Sakkal Majalla" panose="02000000000000000000" pitchFamily="2" charset="-78"/>
                  <a:cs typeface="Sakkal Majalla" panose="02000000000000000000" pitchFamily="2" charset="-78"/>
                </a:rPr>
                <a:t>َ ⁠</a:t>
              </a:r>
              <a:r>
                <a:rPr lang="ar-SA" sz="2800" u="sng" dirty="0" err="1">
                  <a:solidFill>
                    <a:schemeClr val="tx1"/>
                  </a:solidFill>
                  <a:latin typeface="Sakkal Majalla" panose="02000000000000000000" pitchFamily="2" charset="-78"/>
                  <a:cs typeface="Sakkal Majalla" panose="02000000000000000000" pitchFamily="2" charset="-78"/>
                </a:rPr>
                <a:t>لِكُمۡ</a:t>
              </a:r>
              <a:r>
                <a:rPr lang="ar-SA" sz="2800" u="sng" dirty="0">
                  <a:solidFill>
                    <a:schemeClr val="tx1"/>
                  </a:solidFill>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لَـَٔایَـٰت</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لِّقَوۡم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یُؤۡمِنُونَ</a:t>
              </a:r>
              <a:endParaRPr lang="en-US" sz="2800" u="sng" dirty="0">
                <a:solidFill>
                  <a:schemeClr val="tx1">
                    <a:lumMod val="95000"/>
                    <a:lumOff val="5000"/>
                  </a:schemeClr>
                </a:solidFill>
                <a:latin typeface="Sakkal Majalla" panose="02000000000000000000" pitchFamily="2" charset="-78"/>
                <a:cs typeface="Sakkal Majalla" panose="02000000000000000000" pitchFamily="2" charset="-78"/>
              </a:endParaRPr>
            </a:p>
          </p:txBody>
        </p:sp>
        <p:grpSp>
          <p:nvGrpSpPr>
            <p:cNvPr id="22" name="Group 21">
              <a:extLst>
                <a:ext uri="{FF2B5EF4-FFF2-40B4-BE49-F238E27FC236}">
                  <a16:creationId xmlns:a16="http://schemas.microsoft.com/office/drawing/2014/main" id="{A8E211DD-3FC5-46C1-854E-F06D0463AAC4}"/>
                </a:ext>
              </a:extLst>
            </p:cNvPr>
            <p:cNvGrpSpPr/>
            <p:nvPr/>
          </p:nvGrpSpPr>
          <p:grpSpPr>
            <a:xfrm>
              <a:off x="320618" y="3428999"/>
              <a:ext cx="10877638" cy="1029265"/>
              <a:chOff x="320618" y="3428999"/>
              <a:chExt cx="10877638" cy="1029265"/>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877456" y="3428999"/>
                <a:ext cx="384978" cy="300349"/>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320618" y="3498516"/>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الأنعام (99)</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816827" y="3868984"/>
                <a:ext cx="1381429"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8</a:t>
                </a:r>
                <a:endParaRPr lang="en-US" sz="24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721571" y="3429000"/>
                <a:ext cx="1095257" cy="734624"/>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grpSp>
        <p:nvGrpSpPr>
          <p:cNvPr id="25" name="Group 24">
            <a:extLst>
              <a:ext uri="{FF2B5EF4-FFF2-40B4-BE49-F238E27FC236}">
                <a16:creationId xmlns:a16="http://schemas.microsoft.com/office/drawing/2014/main" id="{61CF92FE-A1E6-428C-9909-C38E5954FF4C}"/>
              </a:ext>
            </a:extLst>
          </p:cNvPr>
          <p:cNvGrpSpPr/>
          <p:nvPr/>
        </p:nvGrpSpPr>
        <p:grpSpPr>
          <a:xfrm>
            <a:off x="2421265" y="4019244"/>
            <a:ext cx="7588068" cy="1761341"/>
            <a:chOff x="2228760" y="4019245"/>
            <a:chExt cx="7588068" cy="1761341"/>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flipV="1">
              <a:off x="8755245" y="4019245"/>
              <a:ext cx="1061583" cy="118640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228760" y="4630716"/>
              <a:ext cx="6526484" cy="114987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2800" dirty="0">
                  <a:solidFill>
                    <a:schemeClr val="bg1"/>
                  </a:solidFill>
                  <a:latin typeface="Sakkal Majalla" panose="02000000000000000000" pitchFamily="2" charset="-78"/>
                  <a:cs typeface="Sakkal Majalla" panose="02000000000000000000" pitchFamily="2" charset="-78"/>
                </a:rPr>
                <a:t>فبهذا التركيب  </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(إِنَّ </a:t>
              </a:r>
              <a:r>
                <a:rPr lang="ar-SA" sz="2800" dirty="0" err="1">
                  <a:solidFill>
                    <a:schemeClr val="tx1">
                      <a:lumMod val="95000"/>
                      <a:lumOff val="5000"/>
                    </a:schemeClr>
                  </a:solidFill>
                  <a:latin typeface="Sakkal Majalla" panose="02000000000000000000" pitchFamily="2" charset="-78"/>
                  <a:cs typeface="Sakkal Majalla" panose="02000000000000000000" pitchFamily="2" charset="-78"/>
                </a:rPr>
                <a:t>فِی</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 </a:t>
              </a:r>
              <a:r>
                <a:rPr lang="ar-SA" sz="2800" u="sng" dirty="0">
                  <a:solidFill>
                    <a:schemeClr val="tx1">
                      <a:lumMod val="95000"/>
                      <a:lumOff val="5000"/>
                    </a:schemeClr>
                  </a:solidFill>
                  <a:latin typeface="Sakkal Majalla" panose="02000000000000000000" pitchFamily="2" charset="-78"/>
                  <a:cs typeface="Sakkal Majalla" panose="02000000000000000000" pitchFamily="2" charset="-78"/>
                </a:rPr>
                <a:t>ذَ ⁠</a:t>
              </a:r>
              <a:r>
                <a:rPr lang="ar-SA" sz="2800" u="sng" dirty="0" err="1">
                  <a:solidFill>
                    <a:schemeClr val="tx1">
                      <a:lumMod val="95000"/>
                      <a:lumOff val="5000"/>
                    </a:schemeClr>
                  </a:solidFill>
                  <a:latin typeface="Sakkal Majalla" panose="02000000000000000000" pitchFamily="2" charset="-78"/>
                  <a:cs typeface="Sakkal Majalla" panose="02000000000000000000" pitchFamily="2" charset="-78"/>
                </a:rPr>
                <a:t>لِكُمۡ</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 </a:t>
              </a:r>
              <a:r>
                <a:rPr lang="ar-SA" sz="2800" dirty="0" err="1">
                  <a:solidFill>
                    <a:schemeClr val="tx1">
                      <a:lumMod val="95000"/>
                      <a:lumOff val="5000"/>
                    </a:schemeClr>
                  </a:solidFill>
                  <a:latin typeface="Sakkal Majalla" panose="02000000000000000000" pitchFamily="2" charset="-78"/>
                  <a:cs typeface="Sakkal Majalla" panose="02000000000000000000" pitchFamily="2" charset="-78"/>
                </a:rPr>
                <a:t>لَـَٔایَـٰت</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 </a:t>
              </a:r>
              <a:r>
                <a:rPr lang="ar-SA" sz="2800" dirty="0" err="1">
                  <a:solidFill>
                    <a:schemeClr val="tx1">
                      <a:lumMod val="95000"/>
                      <a:lumOff val="5000"/>
                    </a:schemeClr>
                  </a:solidFill>
                  <a:latin typeface="Sakkal Majalla" panose="02000000000000000000" pitchFamily="2" charset="-78"/>
                  <a:cs typeface="Sakkal Majalla" panose="02000000000000000000" pitchFamily="2" charset="-78"/>
                </a:rPr>
                <a:t>لِّقَوۡم</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 </a:t>
              </a:r>
              <a:r>
                <a:rPr lang="ar-SA" sz="2800" dirty="0" err="1">
                  <a:solidFill>
                    <a:schemeClr val="tx1">
                      <a:lumMod val="95000"/>
                      <a:lumOff val="5000"/>
                    </a:schemeClr>
                  </a:solidFill>
                  <a:latin typeface="Sakkal Majalla" panose="02000000000000000000" pitchFamily="2" charset="-78"/>
                  <a:cs typeface="Sakkal Majalla" panose="02000000000000000000" pitchFamily="2" charset="-78"/>
                </a:rPr>
                <a:t>یُؤۡمِنُونَ</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 هي الوحيدة بزيادة الميم في (ذلك</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م</a:t>
              </a:r>
              <a:r>
                <a:rPr lang="ar-SA" sz="2800" dirty="0">
                  <a:latin typeface="Sakkal Majalla" panose="02000000000000000000" pitchFamily="2" charset="-78"/>
                  <a:cs typeface="Sakkal Majalla" panose="02000000000000000000" pitchFamily="2" charset="-78"/>
                </a:rPr>
                <a:t>) وما عداها </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(ذلك)</a:t>
              </a:r>
              <a:endParaRPr lang="en-US" sz="2800" dirty="0">
                <a:solidFill>
                  <a:schemeClr val="bg1"/>
                </a:solidFill>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1609238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900" fill="hold"/>
                                        <p:tgtEl>
                                          <p:spTgt spid="25"/>
                                        </p:tgtEl>
                                        <p:attrNameLst>
                                          <p:attrName>ppt_x</p:attrName>
                                        </p:attrNameLst>
                                      </p:cBhvr>
                                      <p:tavLst>
                                        <p:tav tm="0">
                                          <p:val>
                                            <p:strVal val="0-#ppt_w/2"/>
                                          </p:val>
                                        </p:tav>
                                        <p:tav tm="100000">
                                          <p:val>
                                            <p:strVal val="#ppt_x"/>
                                          </p:val>
                                        </p:tav>
                                      </p:tavLst>
                                    </p:anim>
                                    <p:anim calcmode="lin" valueType="num">
                                      <p:cBhvr additive="base">
                                        <p:cTn id="26" dur="9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r>
              <a:rPr lang="ar-SA" dirty="0">
                <a:latin typeface="Sakkal Majalla" panose="02000000000000000000" pitchFamily="2" charset="-78"/>
                <a:cs typeface="Sakkal Majalla" panose="02000000000000000000" pitchFamily="2" charset="-78"/>
              </a:rPr>
              <a:t>العناية بالآية الوحيدة</a:t>
            </a:r>
            <a:endParaRPr lang="en-US" dirty="0">
              <a:latin typeface="Sakkal Majalla" panose="02000000000000000000" pitchFamily="2" charset="-78"/>
              <a:cs typeface="Sakkal Majalla" panose="02000000000000000000" pitchFamily="2" charset="-78"/>
            </a:endParaRPr>
          </a:p>
        </p:txBody>
      </p:sp>
      <p:grpSp>
        <p:nvGrpSpPr>
          <p:cNvPr id="24" name="Group 23">
            <a:extLst>
              <a:ext uri="{FF2B5EF4-FFF2-40B4-BE49-F238E27FC236}">
                <a16:creationId xmlns:a16="http://schemas.microsoft.com/office/drawing/2014/main" id="{106DBFE5-C53C-4F02-A9BE-A88EBA72FF2E}"/>
              </a:ext>
            </a:extLst>
          </p:cNvPr>
          <p:cNvGrpSpPr/>
          <p:nvPr/>
        </p:nvGrpSpPr>
        <p:grpSpPr>
          <a:xfrm>
            <a:off x="513123" y="2817528"/>
            <a:ext cx="10877638" cy="1496357"/>
            <a:chOff x="320618" y="2961907"/>
            <a:chExt cx="10877638" cy="1496357"/>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262434" y="2961907"/>
              <a:ext cx="6459136" cy="93418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وَٱلَّذِینَ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عَلَىٰ</a:t>
              </a:r>
              <a:r>
                <a:rPr lang="ar-SA" sz="2800" dirty="0">
                  <a:latin typeface="Sakkal Majalla" panose="02000000000000000000" pitchFamily="2" charset="-78"/>
                  <a:cs typeface="Sakkal Majalla" panose="02000000000000000000" pitchFamily="2" charset="-78"/>
                </a:rPr>
                <a:t> </a:t>
              </a:r>
              <a:r>
                <a:rPr lang="ar-SA" sz="2800" u="sng" dirty="0" err="1">
                  <a:solidFill>
                    <a:schemeClr val="tx1">
                      <a:lumMod val="95000"/>
                      <a:lumOff val="5000"/>
                    </a:schemeClr>
                  </a:solidFill>
                  <a:latin typeface="Sakkal Majalla" panose="02000000000000000000" pitchFamily="2" charset="-78"/>
                  <a:cs typeface="Sakkal Majalla" panose="02000000000000000000" pitchFamily="2" charset="-78"/>
                </a:rPr>
                <a:t>صَلَوَ</a:t>
              </a:r>
              <a:r>
                <a:rPr lang="ar-SA" sz="2800" u="sng" dirty="0">
                  <a:solidFill>
                    <a:schemeClr val="tx1">
                      <a:lumMod val="95000"/>
                      <a:lumOff val="5000"/>
                    </a:schemeClr>
                  </a:solidFill>
                  <a:latin typeface="Sakkal Majalla" panose="02000000000000000000" pitchFamily="2" charset="-78"/>
                  <a:cs typeface="Sakkal Majalla" panose="02000000000000000000" pitchFamily="2" charset="-78"/>
                </a:rPr>
                <a:t> </a:t>
              </a:r>
              <a:r>
                <a:rPr lang="ar-SA" sz="2800" u="sng" dirty="0" err="1">
                  <a:solidFill>
                    <a:schemeClr val="tx1">
                      <a:lumMod val="95000"/>
                      <a:lumOff val="5000"/>
                    </a:schemeClr>
                  </a:solidFill>
                  <a:latin typeface="Sakkal Majalla" panose="02000000000000000000" pitchFamily="2" charset="-78"/>
                  <a:cs typeface="Sakkal Majalla" panose="02000000000000000000" pitchFamily="2" charset="-78"/>
                </a:rPr>
                <a:t>ا⁠تِهِمۡ</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یُحَافِظُونَ</a:t>
              </a:r>
              <a:endParaRPr lang="en-US" sz="2800" u="sng" dirty="0">
                <a:solidFill>
                  <a:schemeClr val="tx1">
                    <a:lumMod val="95000"/>
                    <a:lumOff val="5000"/>
                  </a:schemeClr>
                </a:solidFill>
                <a:latin typeface="Sakkal Majalla" panose="02000000000000000000" pitchFamily="2" charset="-78"/>
                <a:cs typeface="Sakkal Majalla" panose="02000000000000000000" pitchFamily="2" charset="-78"/>
              </a:endParaRPr>
            </a:p>
          </p:txBody>
        </p:sp>
        <p:grpSp>
          <p:nvGrpSpPr>
            <p:cNvPr id="22" name="Group 21">
              <a:extLst>
                <a:ext uri="{FF2B5EF4-FFF2-40B4-BE49-F238E27FC236}">
                  <a16:creationId xmlns:a16="http://schemas.microsoft.com/office/drawing/2014/main" id="{A8E211DD-3FC5-46C1-854E-F06D0463AAC4}"/>
                </a:ext>
              </a:extLst>
            </p:cNvPr>
            <p:cNvGrpSpPr/>
            <p:nvPr/>
          </p:nvGrpSpPr>
          <p:grpSpPr>
            <a:xfrm>
              <a:off x="320618" y="3428999"/>
              <a:ext cx="10877638" cy="1029265"/>
              <a:chOff x="320618" y="3428999"/>
              <a:chExt cx="10877638" cy="1029265"/>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877456" y="3428999"/>
                <a:ext cx="384978" cy="300349"/>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320618" y="3498516"/>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المؤمنون (9)</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816827" y="3868984"/>
                <a:ext cx="1381429"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9</a:t>
                </a:r>
                <a:endParaRPr lang="en-US" sz="24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721571" y="3429000"/>
                <a:ext cx="1095257" cy="734624"/>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grpSp>
        <p:nvGrpSpPr>
          <p:cNvPr id="25" name="Group 24">
            <a:extLst>
              <a:ext uri="{FF2B5EF4-FFF2-40B4-BE49-F238E27FC236}">
                <a16:creationId xmlns:a16="http://schemas.microsoft.com/office/drawing/2014/main" id="{61CF92FE-A1E6-428C-9909-C38E5954FF4C}"/>
              </a:ext>
            </a:extLst>
          </p:cNvPr>
          <p:cNvGrpSpPr/>
          <p:nvPr/>
        </p:nvGrpSpPr>
        <p:grpSpPr>
          <a:xfrm>
            <a:off x="2421265" y="4019244"/>
            <a:ext cx="7588068" cy="1761341"/>
            <a:chOff x="2228760" y="4019245"/>
            <a:chExt cx="7588068" cy="1761341"/>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flipV="1">
              <a:off x="8755245" y="4019245"/>
              <a:ext cx="1061583" cy="118640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228760" y="4630716"/>
              <a:ext cx="6526484" cy="114987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2800" dirty="0">
                  <a:solidFill>
                    <a:schemeClr val="bg1"/>
                  </a:solidFill>
                  <a:latin typeface="Sakkal Majalla" panose="02000000000000000000" pitchFamily="2" charset="-78"/>
                  <a:cs typeface="Sakkal Majalla" panose="02000000000000000000" pitchFamily="2" charset="-78"/>
                </a:rPr>
                <a:t>فبهذا التركيب  </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a:t>
              </a:r>
              <a:r>
                <a:rPr lang="ar-SA" sz="2800" dirty="0" err="1">
                  <a:solidFill>
                    <a:schemeClr val="tx1">
                      <a:lumMod val="95000"/>
                      <a:lumOff val="5000"/>
                    </a:schemeClr>
                  </a:solidFill>
                  <a:latin typeface="Sakkal Majalla" panose="02000000000000000000" pitchFamily="2" charset="-78"/>
                  <a:cs typeface="Sakkal Majalla" panose="02000000000000000000" pitchFamily="2" charset="-78"/>
                </a:rPr>
                <a:t>صَلَوَ</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 </a:t>
              </a:r>
              <a:r>
                <a:rPr lang="ar-SA" sz="2800" dirty="0" err="1">
                  <a:solidFill>
                    <a:schemeClr val="tx1">
                      <a:lumMod val="95000"/>
                      <a:lumOff val="5000"/>
                    </a:schemeClr>
                  </a:solidFill>
                  <a:latin typeface="Sakkal Majalla" panose="02000000000000000000" pitchFamily="2" charset="-78"/>
                  <a:cs typeface="Sakkal Majalla" panose="02000000000000000000" pitchFamily="2" charset="-78"/>
                </a:rPr>
                <a:t>ا⁠تِهِمۡ</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 هي الوحيدة وما عداها بالإفراد</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(صلاتهم)</a:t>
              </a:r>
              <a:endParaRPr lang="en-US" sz="2800" dirty="0">
                <a:solidFill>
                  <a:schemeClr val="bg1"/>
                </a:solidFill>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1198606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900" fill="hold"/>
                                        <p:tgtEl>
                                          <p:spTgt spid="25"/>
                                        </p:tgtEl>
                                        <p:attrNameLst>
                                          <p:attrName>ppt_x</p:attrName>
                                        </p:attrNameLst>
                                      </p:cBhvr>
                                      <p:tavLst>
                                        <p:tav tm="0">
                                          <p:val>
                                            <p:strVal val="0-#ppt_w/2"/>
                                          </p:val>
                                        </p:tav>
                                        <p:tav tm="100000">
                                          <p:val>
                                            <p:strVal val="#ppt_x"/>
                                          </p:val>
                                        </p:tav>
                                      </p:tavLst>
                                    </p:anim>
                                    <p:anim calcmode="lin" valueType="num">
                                      <p:cBhvr additive="base">
                                        <p:cTn id="26" dur="9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r>
              <a:rPr lang="ar-SA" dirty="0">
                <a:latin typeface="Sakkal Majalla" panose="02000000000000000000" pitchFamily="2" charset="-78"/>
                <a:cs typeface="Sakkal Majalla" panose="02000000000000000000" pitchFamily="2" charset="-78"/>
              </a:rPr>
              <a:t>العناية بالآية الوحيدة</a:t>
            </a:r>
            <a:endParaRPr lang="en-US" dirty="0">
              <a:latin typeface="Sakkal Majalla" panose="02000000000000000000" pitchFamily="2" charset="-78"/>
              <a:cs typeface="Sakkal Majalla" panose="02000000000000000000" pitchFamily="2" charset="-78"/>
            </a:endParaRPr>
          </a:p>
        </p:txBody>
      </p:sp>
      <p:grpSp>
        <p:nvGrpSpPr>
          <p:cNvPr id="24" name="Group 23">
            <a:extLst>
              <a:ext uri="{FF2B5EF4-FFF2-40B4-BE49-F238E27FC236}">
                <a16:creationId xmlns:a16="http://schemas.microsoft.com/office/drawing/2014/main" id="{106DBFE5-C53C-4F02-A9BE-A88EBA72FF2E}"/>
              </a:ext>
            </a:extLst>
          </p:cNvPr>
          <p:cNvGrpSpPr/>
          <p:nvPr/>
        </p:nvGrpSpPr>
        <p:grpSpPr>
          <a:xfrm>
            <a:off x="513123" y="2817528"/>
            <a:ext cx="10877638" cy="1496357"/>
            <a:chOff x="320618" y="2961907"/>
            <a:chExt cx="10877638" cy="1496357"/>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262434" y="2961907"/>
              <a:ext cx="6459136" cy="93418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وَإِن </a:t>
              </a:r>
              <a:r>
                <a:rPr lang="ar-SA" sz="2800" dirty="0" err="1">
                  <a:latin typeface="Sakkal Majalla" panose="02000000000000000000" pitchFamily="2" charset="-78"/>
                  <a:cs typeface="Sakkal Majalla" panose="02000000000000000000" pitchFamily="2" charset="-78"/>
                </a:rPr>
                <a:t>یَرَوۡا</a:t>
              </a:r>
              <a:r>
                <a:rPr lang="ar-SA" sz="2800" dirty="0">
                  <a:latin typeface="Sakkal Majalla" panose="02000000000000000000" pitchFamily="2" charset="-78"/>
                  <a:cs typeface="Sakkal Majalla" panose="02000000000000000000" pitchFamily="2" charset="-78"/>
                </a:rPr>
                <a:t>۟ </a:t>
              </a:r>
              <a:r>
                <a:rPr lang="ar-SA" sz="2800" u="sng" dirty="0" err="1">
                  <a:solidFill>
                    <a:schemeClr val="tx1">
                      <a:lumMod val="95000"/>
                      <a:lumOff val="5000"/>
                    </a:schemeClr>
                  </a:solidFill>
                  <a:latin typeface="Sakkal Majalla" panose="02000000000000000000" pitchFamily="2" charset="-78"/>
                  <a:cs typeface="Sakkal Majalla" panose="02000000000000000000" pitchFamily="2" charset="-78"/>
                </a:rPr>
                <a:t>كِسۡ</a:t>
              </a:r>
              <a:r>
                <a:rPr lang="ar-SA" sz="2800" u="sng" dirty="0" err="1">
                  <a:solidFill>
                    <a:schemeClr val="tx1"/>
                  </a:solidFill>
                  <a:latin typeface="Sakkal Majalla" panose="02000000000000000000" pitchFamily="2" charset="-78"/>
                  <a:cs typeface="Sakkal Majalla" panose="02000000000000000000" pitchFamily="2" charset="-78"/>
                </a:rPr>
                <a:t>فࣰ</a:t>
              </a:r>
              <a:r>
                <a:rPr lang="ar-SA" sz="2800" u="sng" dirty="0" err="1">
                  <a:solidFill>
                    <a:schemeClr val="tx1">
                      <a:lumMod val="95000"/>
                      <a:lumOff val="5000"/>
                    </a:schemeClr>
                  </a:solidFill>
                  <a:latin typeface="Sakkal Majalla" panose="02000000000000000000" pitchFamily="2" charset="-78"/>
                  <a:cs typeface="Sakkal Majalla" panose="02000000000000000000" pitchFamily="2" charset="-78"/>
                </a:rPr>
                <a:t>ا</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ٱلسَّمَاۤءِ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سَاقِطࣰا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یَقُولُوا</a:t>
              </a:r>
              <a:r>
                <a:rPr lang="ar-SA" sz="2800" dirty="0">
                  <a:latin typeface="Sakkal Majalla" panose="02000000000000000000" pitchFamily="2" charset="-78"/>
                  <a:cs typeface="Sakkal Majalla" panose="02000000000000000000" pitchFamily="2" charset="-78"/>
                </a:rPr>
                <a:t>۟ سَحَابࣱ </a:t>
              </a:r>
              <a:r>
                <a:rPr lang="ar-SA" sz="2800" dirty="0" err="1">
                  <a:latin typeface="Sakkal Majalla" panose="02000000000000000000" pitchFamily="2" charset="-78"/>
                  <a:cs typeface="Sakkal Majalla" panose="02000000000000000000" pitchFamily="2" charset="-78"/>
                </a:rPr>
                <a:t>مَّرۡكُوم</a:t>
              </a:r>
              <a:r>
                <a:rPr lang="ar-SA" sz="2800" dirty="0">
                  <a:latin typeface="Sakkal Majalla" panose="02000000000000000000" pitchFamily="2" charset="-78"/>
                  <a:cs typeface="Sakkal Majalla" panose="02000000000000000000" pitchFamily="2" charset="-78"/>
                </a:rPr>
                <a:t>ࣱ</a:t>
              </a:r>
              <a:endParaRPr lang="en-US" sz="2800" u="sng" dirty="0">
                <a:solidFill>
                  <a:schemeClr val="tx1">
                    <a:lumMod val="95000"/>
                    <a:lumOff val="5000"/>
                  </a:schemeClr>
                </a:solidFill>
                <a:latin typeface="Sakkal Majalla" panose="02000000000000000000" pitchFamily="2" charset="-78"/>
                <a:cs typeface="Sakkal Majalla" panose="02000000000000000000" pitchFamily="2" charset="-78"/>
              </a:endParaRPr>
            </a:p>
          </p:txBody>
        </p:sp>
        <p:grpSp>
          <p:nvGrpSpPr>
            <p:cNvPr id="22" name="Group 21">
              <a:extLst>
                <a:ext uri="{FF2B5EF4-FFF2-40B4-BE49-F238E27FC236}">
                  <a16:creationId xmlns:a16="http://schemas.microsoft.com/office/drawing/2014/main" id="{A8E211DD-3FC5-46C1-854E-F06D0463AAC4}"/>
                </a:ext>
              </a:extLst>
            </p:cNvPr>
            <p:cNvGrpSpPr/>
            <p:nvPr/>
          </p:nvGrpSpPr>
          <p:grpSpPr>
            <a:xfrm>
              <a:off x="320618" y="3428999"/>
              <a:ext cx="10877638" cy="1029265"/>
              <a:chOff x="320618" y="3428999"/>
              <a:chExt cx="10877638" cy="1029265"/>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877456" y="3428999"/>
                <a:ext cx="384978" cy="300349"/>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320618" y="3498516"/>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الطور (44)</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816827" y="3868984"/>
                <a:ext cx="1381429"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10</a:t>
                </a:r>
                <a:endParaRPr lang="en-US" sz="24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721571" y="3429000"/>
                <a:ext cx="1095257" cy="734624"/>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grpSp>
        <p:nvGrpSpPr>
          <p:cNvPr id="25" name="Group 24">
            <a:extLst>
              <a:ext uri="{FF2B5EF4-FFF2-40B4-BE49-F238E27FC236}">
                <a16:creationId xmlns:a16="http://schemas.microsoft.com/office/drawing/2014/main" id="{61CF92FE-A1E6-428C-9909-C38E5954FF4C}"/>
              </a:ext>
            </a:extLst>
          </p:cNvPr>
          <p:cNvGrpSpPr/>
          <p:nvPr/>
        </p:nvGrpSpPr>
        <p:grpSpPr>
          <a:xfrm>
            <a:off x="2421265" y="4019244"/>
            <a:ext cx="7588068" cy="1761341"/>
            <a:chOff x="2228760" y="4019245"/>
            <a:chExt cx="7588068" cy="1761341"/>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flipV="1">
              <a:off x="8755245" y="4019245"/>
              <a:ext cx="1061583" cy="118640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228760" y="4630716"/>
              <a:ext cx="6526484" cy="114987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2800" dirty="0">
                  <a:solidFill>
                    <a:schemeClr val="bg1"/>
                  </a:solidFill>
                  <a:latin typeface="Sakkal Majalla" panose="02000000000000000000" pitchFamily="2" charset="-78"/>
                  <a:cs typeface="Sakkal Majalla" panose="02000000000000000000" pitchFamily="2" charset="-78"/>
                </a:rPr>
                <a:t>فبهذا التركيب  </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a:t>
              </a:r>
              <a:r>
                <a:rPr lang="ar-SA" sz="2800" dirty="0" err="1">
                  <a:solidFill>
                    <a:schemeClr val="tx1">
                      <a:lumMod val="95000"/>
                      <a:lumOff val="5000"/>
                    </a:schemeClr>
                  </a:solidFill>
                  <a:latin typeface="Sakkal Majalla" panose="02000000000000000000" pitchFamily="2" charset="-78"/>
                  <a:cs typeface="Sakkal Majalla" panose="02000000000000000000" pitchFamily="2" charset="-78"/>
                </a:rPr>
                <a:t>كِسۡفًا</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 بإسكان السين هي الوحيدة وما عداها بالفتح</a:t>
              </a:r>
              <a:endParaRPr lang="en-US" sz="2800" dirty="0">
                <a:solidFill>
                  <a:schemeClr val="bg1"/>
                </a:solidFill>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1758221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900" fill="hold"/>
                                        <p:tgtEl>
                                          <p:spTgt spid="25"/>
                                        </p:tgtEl>
                                        <p:attrNameLst>
                                          <p:attrName>ppt_x</p:attrName>
                                        </p:attrNameLst>
                                      </p:cBhvr>
                                      <p:tavLst>
                                        <p:tav tm="0">
                                          <p:val>
                                            <p:strVal val="0-#ppt_w/2"/>
                                          </p:val>
                                        </p:tav>
                                        <p:tav tm="100000">
                                          <p:val>
                                            <p:strVal val="#ppt_x"/>
                                          </p:val>
                                        </p:tav>
                                      </p:tavLst>
                                    </p:anim>
                                    <p:anim calcmode="lin" valueType="num">
                                      <p:cBhvr additive="base">
                                        <p:cTn id="26" dur="9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575D7A7-3C36-4508-9BC6-70A93BD3C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6" name="Picture 9">
              <a:extLst>
                <a:ext uri="{FF2B5EF4-FFF2-40B4-BE49-F238E27FC236}">
                  <a16:creationId xmlns:a16="http://schemas.microsoft.com/office/drawing/2014/main" id="{BC964A0D-06B7-4C16-AC9F-20ADDA8059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F5703F5C-55DF-45CD-BC3F-3BE8F1033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1">
              <a:extLst>
                <a:ext uri="{FF2B5EF4-FFF2-40B4-BE49-F238E27FC236}">
                  <a16:creationId xmlns:a16="http://schemas.microsoft.com/office/drawing/2014/main" id="{A8C7134F-70F9-4826-A97E-9B39AEA08F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39351E73-B6DD-4B56-8EE9-C16B5711C4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AE446D0E-6531-40B7-A182-FB860243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4" name="Rectangle 16">
            <a:extLst>
              <a:ext uri="{FF2B5EF4-FFF2-40B4-BE49-F238E27FC236}">
                <a16:creationId xmlns:a16="http://schemas.microsoft.com/office/drawing/2014/main" id="{AB79D876-BCFB-48E8-A406-A9DDB58B3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5"/>
            <a:stretch/>
          </a:blipFill>
          <a:ln w="15875" cap="flat" cmpd="sng" algn="ctr">
            <a:solidFill>
              <a:srgbClr val="D9B24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6" name="Picture 18">
            <a:extLst>
              <a:ext uri="{FF2B5EF4-FFF2-40B4-BE49-F238E27FC236}">
                <a16:creationId xmlns:a16="http://schemas.microsoft.com/office/drawing/2014/main" id="{BE33C98B-90F1-4F12-9D4E-46E1A234D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 name="Title 3">
            <a:extLst>
              <a:ext uri="{FF2B5EF4-FFF2-40B4-BE49-F238E27FC236}">
                <a16:creationId xmlns:a16="http://schemas.microsoft.com/office/drawing/2014/main" id="{4E045A63-F6B5-4504-81F7-E8533C9E630C}"/>
              </a:ext>
            </a:extLst>
          </p:cNvPr>
          <p:cNvSpPr>
            <a:spLocks noGrp="1"/>
          </p:cNvSpPr>
          <p:nvPr>
            <p:ph type="title"/>
          </p:nvPr>
        </p:nvSpPr>
        <p:spPr>
          <a:xfrm>
            <a:off x="2692398" y="1871131"/>
            <a:ext cx="6815669" cy="1515533"/>
          </a:xfrm>
        </p:spPr>
        <p:txBody>
          <a:bodyPr vert="horz" lIns="91440" tIns="45720" rIns="91440" bIns="45720" rtlCol="0" anchor="b">
            <a:normAutofit fontScale="90000"/>
          </a:bodyPr>
          <a:lstStyle/>
          <a:p>
            <a:pPr rtl="1">
              <a:lnSpc>
                <a:spcPct val="90000"/>
              </a:lnSpc>
            </a:pPr>
            <a:r>
              <a:rPr lang="en-US" sz="2800" dirty="0" err="1">
                <a:latin typeface="Sakkal Majalla" panose="02000000000000000000" pitchFamily="2" charset="-78"/>
                <a:cs typeface="Sakkal Majalla" panose="02000000000000000000" pitchFamily="2" charset="-78"/>
              </a:rPr>
              <a:t>ربما</a:t>
            </a:r>
            <a:r>
              <a:rPr lang="en-US" sz="2800" dirty="0">
                <a:latin typeface="Sakkal Majalla" panose="02000000000000000000" pitchFamily="2" charset="-78"/>
                <a:cs typeface="Sakkal Majalla" panose="02000000000000000000" pitchFamily="2" charset="-78"/>
              </a:rPr>
              <a:t> </a:t>
            </a:r>
            <a:r>
              <a:rPr lang="en-US" sz="2800" dirty="0" err="1">
                <a:latin typeface="Sakkal Majalla" panose="02000000000000000000" pitchFamily="2" charset="-78"/>
                <a:cs typeface="Sakkal Majalla" panose="02000000000000000000" pitchFamily="2" charset="-78"/>
              </a:rPr>
              <a:t>يكون</a:t>
            </a:r>
            <a:r>
              <a:rPr lang="en-US" sz="2800" dirty="0">
                <a:latin typeface="Sakkal Majalla" panose="02000000000000000000" pitchFamily="2" charset="-78"/>
                <a:cs typeface="Sakkal Majalla" panose="02000000000000000000" pitchFamily="2" charset="-78"/>
              </a:rPr>
              <a:t> </a:t>
            </a:r>
            <a:r>
              <a:rPr lang="en-US" sz="2800" dirty="0" err="1">
                <a:latin typeface="Sakkal Majalla" panose="02000000000000000000" pitchFamily="2" charset="-78"/>
                <a:cs typeface="Sakkal Majalla" panose="02000000000000000000" pitchFamily="2" charset="-78"/>
              </a:rPr>
              <a:t>من</a:t>
            </a:r>
            <a:r>
              <a:rPr lang="en-US" sz="2800" dirty="0">
                <a:latin typeface="Sakkal Majalla" panose="02000000000000000000" pitchFamily="2" charset="-78"/>
                <a:cs typeface="Sakkal Majalla" panose="02000000000000000000" pitchFamily="2" charset="-78"/>
              </a:rPr>
              <a:t> </a:t>
            </a:r>
            <a:r>
              <a:rPr lang="en-US" sz="2800" dirty="0" err="1">
                <a:latin typeface="Sakkal Majalla" panose="02000000000000000000" pitchFamily="2" charset="-78"/>
                <a:cs typeface="Sakkal Majalla" panose="02000000000000000000" pitchFamily="2" charset="-78"/>
              </a:rPr>
              <a:t>السهل</a:t>
            </a:r>
            <a:r>
              <a:rPr lang="en-US" sz="2800" dirty="0">
                <a:latin typeface="Sakkal Majalla" panose="02000000000000000000" pitchFamily="2" charset="-78"/>
                <a:cs typeface="Sakkal Majalla" panose="02000000000000000000" pitchFamily="2" charset="-78"/>
              </a:rPr>
              <a:t> </a:t>
            </a:r>
            <a:r>
              <a:rPr lang="en-US" sz="2800" dirty="0" err="1">
                <a:latin typeface="Sakkal Majalla" panose="02000000000000000000" pitchFamily="2" charset="-78"/>
                <a:cs typeface="Sakkal Majalla" panose="02000000000000000000" pitchFamily="2" charset="-78"/>
              </a:rPr>
              <a:t>أن</a:t>
            </a:r>
            <a:r>
              <a:rPr lang="en-US" sz="2800" dirty="0">
                <a:latin typeface="Sakkal Majalla" panose="02000000000000000000" pitchFamily="2" charset="-78"/>
                <a:cs typeface="Sakkal Majalla" panose="02000000000000000000" pitchFamily="2" charset="-78"/>
              </a:rPr>
              <a:t> </a:t>
            </a:r>
            <a:r>
              <a:rPr lang="en-US" sz="2800" dirty="0" err="1">
                <a:latin typeface="Sakkal Majalla" panose="02000000000000000000" pitchFamily="2" charset="-78"/>
                <a:cs typeface="Sakkal Majalla" panose="02000000000000000000" pitchFamily="2" charset="-78"/>
              </a:rPr>
              <a:t>تقرر</a:t>
            </a:r>
            <a:r>
              <a:rPr lang="en-US" sz="2800" dirty="0">
                <a:latin typeface="Sakkal Majalla" panose="02000000000000000000" pitchFamily="2" charset="-78"/>
                <a:cs typeface="Sakkal Majalla" panose="02000000000000000000" pitchFamily="2" charset="-78"/>
              </a:rPr>
              <a:t> </a:t>
            </a:r>
            <a:r>
              <a:rPr lang="en-US" sz="2800" dirty="0" err="1">
                <a:latin typeface="Sakkal Majalla" panose="02000000000000000000" pitchFamily="2" charset="-78"/>
                <a:cs typeface="Sakkal Majalla" panose="02000000000000000000" pitchFamily="2" charset="-78"/>
              </a:rPr>
              <a:t>أن</a:t>
            </a:r>
            <a:r>
              <a:rPr lang="en-US" sz="2800" dirty="0">
                <a:latin typeface="Sakkal Majalla" panose="02000000000000000000" pitchFamily="2" charset="-78"/>
                <a:cs typeface="Sakkal Majalla" panose="02000000000000000000" pitchFamily="2" charset="-78"/>
              </a:rPr>
              <a:t> </a:t>
            </a:r>
            <a:r>
              <a:rPr lang="en-US" sz="2800" dirty="0" err="1">
                <a:latin typeface="Sakkal Majalla" panose="02000000000000000000" pitchFamily="2" charset="-78"/>
                <a:cs typeface="Sakkal Majalla" panose="02000000000000000000" pitchFamily="2" charset="-78"/>
              </a:rPr>
              <a:t>تحفظ</a:t>
            </a:r>
            <a:r>
              <a:rPr lang="en-US" sz="2800" dirty="0">
                <a:latin typeface="Sakkal Majalla" panose="02000000000000000000" pitchFamily="2" charset="-78"/>
                <a:cs typeface="Sakkal Majalla" panose="02000000000000000000" pitchFamily="2" charset="-78"/>
              </a:rPr>
              <a:t> </a:t>
            </a:r>
            <a:r>
              <a:rPr lang="en-US" sz="2800" dirty="0" err="1">
                <a:latin typeface="Sakkal Majalla" panose="02000000000000000000" pitchFamily="2" charset="-78"/>
                <a:cs typeface="Sakkal Majalla" panose="02000000000000000000" pitchFamily="2" charset="-78"/>
              </a:rPr>
              <a:t>القرآن</a:t>
            </a:r>
            <a:r>
              <a:rPr lang="en-US" sz="2800" dirty="0">
                <a:latin typeface="Sakkal Majalla" panose="02000000000000000000" pitchFamily="2" charset="-78"/>
                <a:cs typeface="Sakkal Majalla" panose="02000000000000000000" pitchFamily="2" charset="-78"/>
              </a:rPr>
              <a:t> </a:t>
            </a:r>
            <a:r>
              <a:rPr lang="en-US" sz="2800" dirty="0" err="1">
                <a:latin typeface="Sakkal Majalla" panose="02000000000000000000" pitchFamily="2" charset="-78"/>
                <a:cs typeface="Sakkal Majalla" panose="02000000000000000000" pitchFamily="2" charset="-78"/>
              </a:rPr>
              <a:t>كاملا</a:t>
            </a:r>
            <a:r>
              <a:rPr lang="en-US" sz="2800" dirty="0">
                <a:latin typeface="Sakkal Majalla" panose="02000000000000000000" pitchFamily="2" charset="-78"/>
                <a:cs typeface="Sakkal Majalla" panose="02000000000000000000" pitchFamily="2" charset="-78"/>
              </a:rPr>
              <a:t> </a:t>
            </a:r>
            <a:r>
              <a:rPr lang="en-US" sz="2800" dirty="0" err="1">
                <a:latin typeface="Sakkal Majalla" panose="02000000000000000000" pitchFamily="2" charset="-78"/>
                <a:cs typeface="Sakkal Majalla" panose="02000000000000000000" pitchFamily="2" charset="-78"/>
              </a:rPr>
              <a:t>ويكون</a:t>
            </a:r>
            <a:r>
              <a:rPr lang="en-US" sz="2800" dirty="0">
                <a:latin typeface="Sakkal Majalla" panose="02000000000000000000" pitchFamily="2" charset="-78"/>
                <a:cs typeface="Sakkal Majalla" panose="02000000000000000000" pitchFamily="2" charset="-78"/>
              </a:rPr>
              <a:t> </a:t>
            </a:r>
            <a:r>
              <a:rPr lang="en-US" sz="2800" dirty="0" err="1">
                <a:latin typeface="Sakkal Majalla" panose="02000000000000000000" pitchFamily="2" charset="-78"/>
                <a:cs typeface="Sakkal Majalla" panose="02000000000000000000" pitchFamily="2" charset="-78"/>
              </a:rPr>
              <a:t>ذلك</a:t>
            </a:r>
            <a:r>
              <a:rPr lang="en-US" sz="2800" dirty="0">
                <a:latin typeface="Sakkal Majalla" panose="02000000000000000000" pitchFamily="2" charset="-78"/>
                <a:cs typeface="Sakkal Majalla" panose="02000000000000000000" pitchFamily="2" charset="-78"/>
              </a:rPr>
              <a:t> </a:t>
            </a:r>
            <a:r>
              <a:rPr lang="en-US" sz="2800" dirty="0" err="1">
                <a:latin typeface="Sakkal Majalla" panose="02000000000000000000" pitchFamily="2" charset="-78"/>
                <a:cs typeface="Sakkal Majalla" panose="02000000000000000000" pitchFamily="2" charset="-78"/>
              </a:rPr>
              <a:t>بالفعل</a:t>
            </a:r>
            <a:r>
              <a:rPr lang="en-US" sz="2800" dirty="0">
                <a:latin typeface="Sakkal Majalla" panose="02000000000000000000" pitchFamily="2" charset="-78"/>
                <a:cs typeface="Sakkal Majalla" panose="02000000000000000000" pitchFamily="2" charset="-78"/>
              </a:rPr>
              <a:t> </a:t>
            </a:r>
            <a:r>
              <a:rPr lang="en-US" sz="2800" dirty="0" err="1">
                <a:latin typeface="Sakkal Majalla" panose="02000000000000000000" pitchFamily="2" charset="-78"/>
                <a:cs typeface="Sakkal Majalla" panose="02000000000000000000" pitchFamily="2" charset="-78"/>
              </a:rPr>
              <a:t>بإذن</a:t>
            </a:r>
            <a:r>
              <a:rPr lang="en-US" sz="2800" dirty="0">
                <a:latin typeface="Sakkal Majalla" panose="02000000000000000000" pitchFamily="2" charset="-78"/>
                <a:cs typeface="Sakkal Majalla" panose="02000000000000000000" pitchFamily="2" charset="-78"/>
              </a:rPr>
              <a:t> </a:t>
            </a:r>
            <a:r>
              <a:rPr lang="en-US" sz="2800" dirty="0" err="1">
                <a:latin typeface="Sakkal Majalla" panose="02000000000000000000" pitchFamily="2" charset="-78"/>
                <a:cs typeface="Sakkal Majalla" panose="02000000000000000000" pitchFamily="2" charset="-78"/>
              </a:rPr>
              <a:t>الله</a:t>
            </a:r>
            <a:r>
              <a:rPr lang="en-US" sz="2800" dirty="0">
                <a:latin typeface="Sakkal Majalla" panose="02000000000000000000" pitchFamily="2" charset="-78"/>
                <a:cs typeface="Sakkal Majalla" panose="02000000000000000000" pitchFamily="2" charset="-78"/>
              </a:rPr>
              <a:t> ... </a:t>
            </a:r>
            <a:r>
              <a:rPr lang="en-US" sz="2800" dirty="0" err="1">
                <a:latin typeface="Sakkal Majalla" panose="02000000000000000000" pitchFamily="2" charset="-78"/>
                <a:cs typeface="Sakkal Majalla" panose="02000000000000000000" pitchFamily="2" charset="-78"/>
              </a:rPr>
              <a:t>والآن</a:t>
            </a:r>
            <a:r>
              <a:rPr lang="en-US" sz="2800" dirty="0">
                <a:latin typeface="Sakkal Majalla" panose="02000000000000000000" pitchFamily="2" charset="-78"/>
                <a:cs typeface="Sakkal Majalla" panose="02000000000000000000" pitchFamily="2" charset="-78"/>
              </a:rPr>
              <a:t> </a:t>
            </a:r>
            <a:r>
              <a:rPr lang="en-US" sz="2800" dirty="0" err="1">
                <a:latin typeface="Sakkal Majalla" panose="02000000000000000000" pitchFamily="2" charset="-78"/>
                <a:cs typeface="Sakkal Majalla" panose="02000000000000000000" pitchFamily="2" charset="-78"/>
              </a:rPr>
              <a:t>ما</a:t>
            </a:r>
            <a:r>
              <a:rPr lang="en-US" sz="2800" dirty="0">
                <a:latin typeface="Sakkal Majalla" panose="02000000000000000000" pitchFamily="2" charset="-78"/>
                <a:cs typeface="Sakkal Majalla" panose="02000000000000000000" pitchFamily="2" charset="-78"/>
              </a:rPr>
              <a:t> </a:t>
            </a:r>
            <a:r>
              <a:rPr lang="en-US" sz="2800" dirty="0" err="1">
                <a:latin typeface="Sakkal Majalla" panose="02000000000000000000" pitchFamily="2" charset="-78"/>
                <a:cs typeface="Sakkal Majalla" panose="02000000000000000000" pitchFamily="2" charset="-78"/>
              </a:rPr>
              <a:t>الذي</a:t>
            </a:r>
            <a:r>
              <a:rPr lang="en-US" sz="2800" dirty="0">
                <a:latin typeface="Sakkal Majalla" panose="02000000000000000000" pitchFamily="2" charset="-78"/>
                <a:cs typeface="Sakkal Majalla" panose="02000000000000000000" pitchFamily="2" charset="-78"/>
              </a:rPr>
              <a:t> </a:t>
            </a:r>
            <a:br>
              <a:rPr lang="en-US" sz="2800" dirty="0">
                <a:latin typeface="Sakkal Majalla" panose="02000000000000000000" pitchFamily="2" charset="-78"/>
                <a:cs typeface="Sakkal Majalla" panose="02000000000000000000" pitchFamily="2" charset="-78"/>
              </a:rPr>
            </a:br>
            <a:r>
              <a:rPr lang="en-US" sz="2800" dirty="0" err="1">
                <a:latin typeface="Sakkal Majalla" panose="02000000000000000000" pitchFamily="2" charset="-78"/>
                <a:cs typeface="Sakkal Majalla" panose="02000000000000000000" pitchFamily="2" charset="-78"/>
              </a:rPr>
              <a:t>يمنعك</a:t>
            </a:r>
            <a:r>
              <a:rPr lang="en-US" sz="2800" dirty="0">
                <a:latin typeface="Sakkal Majalla" panose="02000000000000000000" pitchFamily="2" charset="-78"/>
                <a:cs typeface="Sakkal Majalla" panose="02000000000000000000" pitchFamily="2" charset="-78"/>
              </a:rPr>
              <a:t> </a:t>
            </a:r>
            <a:r>
              <a:rPr lang="en-US" sz="2800" dirty="0" err="1">
                <a:latin typeface="Sakkal Majalla" panose="02000000000000000000" pitchFamily="2" charset="-78"/>
                <a:cs typeface="Sakkal Majalla" panose="02000000000000000000" pitchFamily="2" charset="-78"/>
              </a:rPr>
              <a:t>سوى</a:t>
            </a:r>
            <a:r>
              <a:rPr lang="en-US" sz="2800" dirty="0">
                <a:latin typeface="Sakkal Majalla" panose="02000000000000000000" pitchFamily="2" charset="-78"/>
                <a:cs typeface="Sakkal Majalla" panose="02000000000000000000" pitchFamily="2" charset="-78"/>
              </a:rPr>
              <a:t> </a:t>
            </a:r>
            <a:r>
              <a:rPr lang="en-US" sz="2800" dirty="0" err="1">
                <a:latin typeface="Sakkal Majalla" panose="02000000000000000000" pitchFamily="2" charset="-78"/>
                <a:cs typeface="Sakkal Majalla" panose="02000000000000000000" pitchFamily="2" charset="-78"/>
              </a:rPr>
              <a:t>قيود</a:t>
            </a:r>
            <a:r>
              <a:rPr lang="en-US" sz="2800" dirty="0">
                <a:latin typeface="Sakkal Majalla" panose="02000000000000000000" pitchFamily="2" charset="-78"/>
                <a:cs typeface="Sakkal Majalla" panose="02000000000000000000" pitchFamily="2" charset="-78"/>
              </a:rPr>
              <a:t> </a:t>
            </a:r>
            <a:r>
              <a:rPr lang="en-US" sz="2800" dirty="0" err="1">
                <a:latin typeface="Sakkal Majalla" panose="02000000000000000000" pitchFamily="2" charset="-78"/>
                <a:cs typeface="Sakkal Majalla" panose="02000000000000000000" pitchFamily="2" charset="-78"/>
              </a:rPr>
              <a:t>وهمية</a:t>
            </a:r>
            <a:r>
              <a:rPr lang="en-US" sz="2800" dirty="0">
                <a:latin typeface="Sakkal Majalla" panose="02000000000000000000" pitchFamily="2" charset="-78"/>
                <a:cs typeface="Sakkal Majalla" panose="02000000000000000000" pitchFamily="2" charset="-78"/>
              </a:rPr>
              <a:t> </a:t>
            </a:r>
            <a:r>
              <a:rPr lang="en-US" sz="2800" dirty="0" err="1">
                <a:latin typeface="Sakkal Majalla" panose="02000000000000000000" pitchFamily="2" charset="-78"/>
                <a:cs typeface="Sakkal Majalla" panose="02000000000000000000" pitchFamily="2" charset="-78"/>
              </a:rPr>
              <a:t>ونفس</a:t>
            </a:r>
            <a:r>
              <a:rPr lang="en-US" sz="2800" dirty="0">
                <a:latin typeface="Sakkal Majalla" panose="02000000000000000000" pitchFamily="2" charset="-78"/>
                <a:cs typeface="Sakkal Majalla" panose="02000000000000000000" pitchFamily="2" charset="-78"/>
              </a:rPr>
              <a:t> </a:t>
            </a:r>
            <a:r>
              <a:rPr lang="en-US" sz="2800" dirty="0" err="1">
                <a:latin typeface="Sakkal Majalla" panose="02000000000000000000" pitchFamily="2" charset="-78"/>
                <a:cs typeface="Sakkal Majalla" panose="02000000000000000000" pitchFamily="2" charset="-78"/>
              </a:rPr>
              <a:t>مكبلة</a:t>
            </a:r>
            <a:r>
              <a:rPr lang="en-US" sz="2800" dirty="0">
                <a:latin typeface="Sakkal Majalla" panose="02000000000000000000" pitchFamily="2" charset="-78"/>
                <a:cs typeface="Sakkal Majalla" panose="02000000000000000000" pitchFamily="2" charset="-78"/>
              </a:rPr>
              <a:t> ، </a:t>
            </a:r>
            <a:r>
              <a:rPr lang="en-US" sz="2800" dirty="0" err="1">
                <a:latin typeface="Sakkal Majalla" panose="02000000000000000000" pitchFamily="2" charset="-78"/>
                <a:cs typeface="Sakkal Majalla" panose="02000000000000000000" pitchFamily="2" charset="-78"/>
              </a:rPr>
              <a:t>تحرر</a:t>
            </a:r>
            <a:r>
              <a:rPr lang="en-US" sz="2800" dirty="0">
                <a:latin typeface="Sakkal Majalla" panose="02000000000000000000" pitchFamily="2" charset="-78"/>
                <a:cs typeface="Sakkal Majalla" panose="02000000000000000000" pitchFamily="2" charset="-78"/>
              </a:rPr>
              <a:t> </a:t>
            </a:r>
            <a:r>
              <a:rPr lang="en-US" sz="2800" dirty="0" err="1">
                <a:latin typeface="Sakkal Majalla" panose="02000000000000000000" pitchFamily="2" charset="-78"/>
                <a:cs typeface="Sakkal Majalla" panose="02000000000000000000" pitchFamily="2" charset="-78"/>
              </a:rPr>
              <a:t>وانطلق</a:t>
            </a:r>
            <a:r>
              <a:rPr lang="en-US" sz="2800" dirty="0">
                <a:latin typeface="Sakkal Majalla" panose="02000000000000000000" pitchFamily="2" charset="-78"/>
                <a:cs typeface="Sakkal Majalla" panose="02000000000000000000" pitchFamily="2" charset="-78"/>
              </a:rPr>
              <a:t> </a:t>
            </a:r>
            <a:r>
              <a:rPr lang="en-US" sz="2800" dirty="0" err="1">
                <a:latin typeface="Sakkal Majalla" panose="02000000000000000000" pitchFamily="2" charset="-78"/>
                <a:cs typeface="Sakkal Majalla" panose="02000000000000000000" pitchFamily="2" charset="-78"/>
              </a:rPr>
              <a:t>وأخلص</a:t>
            </a:r>
            <a:r>
              <a:rPr lang="en-US" sz="2800" dirty="0">
                <a:latin typeface="Sakkal Majalla" panose="02000000000000000000" pitchFamily="2" charset="-78"/>
                <a:cs typeface="Sakkal Majalla" panose="02000000000000000000" pitchFamily="2" charset="-78"/>
              </a:rPr>
              <a:t> </a:t>
            </a:r>
            <a:r>
              <a:rPr lang="en-US" sz="2800" dirty="0" err="1">
                <a:latin typeface="Sakkal Majalla" panose="02000000000000000000" pitchFamily="2" charset="-78"/>
                <a:cs typeface="Sakkal Majalla" panose="02000000000000000000" pitchFamily="2" charset="-78"/>
              </a:rPr>
              <a:t>واستعن</a:t>
            </a:r>
            <a:endParaRPr lang="en-US" sz="2800" dirty="0">
              <a:latin typeface="Sakkal Majalla" panose="02000000000000000000" pitchFamily="2" charset="-78"/>
              <a:cs typeface="Sakkal Majalla" panose="02000000000000000000" pitchFamily="2" charset="-78"/>
            </a:endParaRPr>
          </a:p>
        </p:txBody>
      </p:sp>
      <p:sp>
        <p:nvSpPr>
          <p:cNvPr id="3" name="Content Placeholder 2">
            <a:extLst>
              <a:ext uri="{FF2B5EF4-FFF2-40B4-BE49-F238E27FC236}">
                <a16:creationId xmlns:a16="http://schemas.microsoft.com/office/drawing/2014/main" id="{6E53BA17-D86D-42B1-9F07-7E5BEC34FF51}"/>
              </a:ext>
            </a:extLst>
          </p:cNvPr>
          <p:cNvSpPr>
            <a:spLocks noGrp="1"/>
          </p:cNvSpPr>
          <p:nvPr>
            <p:ph type="body" idx="1"/>
          </p:nvPr>
        </p:nvSpPr>
        <p:spPr>
          <a:xfrm>
            <a:off x="2692398" y="3657597"/>
            <a:ext cx="6815669" cy="1320802"/>
          </a:xfrm>
        </p:spPr>
        <p:txBody>
          <a:bodyPr vert="horz" lIns="91440" tIns="45720" rIns="91440" bIns="45720" rtlCol="0" anchor="t">
            <a:normAutofit/>
          </a:bodyPr>
          <a:lstStyle/>
          <a:p>
            <a:pPr rtl="1"/>
            <a:endParaRPr lang="en-US" sz="2100" dirty="0">
              <a:latin typeface="Sakkal Majalla" panose="02000000000000000000" pitchFamily="2" charset="-78"/>
              <a:cs typeface="Sakkal Majalla" panose="02000000000000000000" pitchFamily="2" charset="-78"/>
            </a:endParaRPr>
          </a:p>
          <a:p>
            <a:pPr rtl="1"/>
            <a:r>
              <a:rPr lang="en-US" sz="2400" dirty="0">
                <a:latin typeface="Sakkal Majalla" panose="02000000000000000000" pitchFamily="2" charset="-78"/>
                <a:cs typeface="Sakkal Majalla" panose="02000000000000000000" pitchFamily="2" charset="-78"/>
              </a:rPr>
              <a:t>د. </a:t>
            </a:r>
            <a:r>
              <a:rPr lang="en-US" sz="2400" dirty="0" err="1">
                <a:latin typeface="Sakkal Majalla" panose="02000000000000000000" pitchFamily="2" charset="-78"/>
                <a:cs typeface="Sakkal Majalla" panose="02000000000000000000" pitchFamily="2" charset="-78"/>
              </a:rPr>
              <a:t>سعيد</a:t>
            </a:r>
            <a:r>
              <a:rPr lang="en-US" sz="2400" dirty="0">
                <a:latin typeface="Sakkal Majalla" panose="02000000000000000000" pitchFamily="2" charset="-78"/>
                <a:cs typeface="Sakkal Majalla" panose="02000000000000000000" pitchFamily="2" charset="-78"/>
              </a:rPr>
              <a:t> </a:t>
            </a:r>
            <a:r>
              <a:rPr lang="en-US" sz="2400" dirty="0" err="1">
                <a:latin typeface="Sakkal Majalla" panose="02000000000000000000" pitchFamily="2" charset="-78"/>
                <a:cs typeface="Sakkal Majalla" panose="02000000000000000000" pitchFamily="2" charset="-78"/>
              </a:rPr>
              <a:t>حمزة</a:t>
            </a:r>
            <a:endParaRPr lang="en-US" sz="2400" dirty="0">
              <a:latin typeface="Sakkal Majalla" panose="02000000000000000000" pitchFamily="2" charset="-78"/>
              <a:cs typeface="Sakkal Majalla" panose="02000000000000000000" pitchFamily="2" charset="-78"/>
            </a:endParaRPr>
          </a:p>
        </p:txBody>
      </p:sp>
      <p:cxnSp>
        <p:nvCxnSpPr>
          <p:cNvPr id="18" name="Straight Connector 20">
            <a:extLst>
              <a:ext uri="{FF2B5EF4-FFF2-40B4-BE49-F238E27FC236}">
                <a16:creationId xmlns:a16="http://schemas.microsoft.com/office/drawing/2014/main" id="{4256FEDC-746C-45BC-9AF9-4F33D21653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868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r>
              <a:rPr lang="ar-SA" dirty="0">
                <a:latin typeface="Sakkal Majalla" panose="02000000000000000000" pitchFamily="2" charset="-78"/>
                <a:cs typeface="Sakkal Majalla" panose="02000000000000000000" pitchFamily="2" charset="-78"/>
              </a:rPr>
              <a:t>العناية بالآية الوحيدة</a:t>
            </a:r>
            <a:endParaRPr lang="en-US" dirty="0">
              <a:latin typeface="Sakkal Majalla" panose="02000000000000000000" pitchFamily="2" charset="-78"/>
              <a:cs typeface="Sakkal Majalla" panose="02000000000000000000" pitchFamily="2" charset="-78"/>
            </a:endParaRPr>
          </a:p>
        </p:txBody>
      </p:sp>
      <p:grpSp>
        <p:nvGrpSpPr>
          <p:cNvPr id="24" name="Group 23">
            <a:extLst>
              <a:ext uri="{FF2B5EF4-FFF2-40B4-BE49-F238E27FC236}">
                <a16:creationId xmlns:a16="http://schemas.microsoft.com/office/drawing/2014/main" id="{106DBFE5-C53C-4F02-A9BE-A88EBA72FF2E}"/>
              </a:ext>
            </a:extLst>
          </p:cNvPr>
          <p:cNvGrpSpPr/>
          <p:nvPr/>
        </p:nvGrpSpPr>
        <p:grpSpPr>
          <a:xfrm>
            <a:off x="513123" y="2817528"/>
            <a:ext cx="10877638" cy="1496357"/>
            <a:chOff x="320618" y="2961907"/>
            <a:chExt cx="10877638" cy="1496357"/>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262434" y="2961907"/>
              <a:ext cx="6459136" cy="93418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إِنَّ رَبَّكَ هُوَ </a:t>
              </a:r>
              <a:r>
                <a:rPr lang="ar-SA" sz="2800" dirty="0" err="1">
                  <a:latin typeface="Sakkal Majalla" panose="02000000000000000000" pitchFamily="2" charset="-78"/>
                  <a:cs typeface="Sakkal Majalla" panose="02000000000000000000" pitchFamily="2" charset="-78"/>
                </a:rPr>
                <a:t>أَعۡلَمُ</a:t>
              </a:r>
              <a:r>
                <a:rPr lang="ar-SA" sz="2800" dirty="0">
                  <a:latin typeface="Sakkal Majalla" panose="02000000000000000000" pitchFamily="2" charset="-78"/>
                  <a:cs typeface="Sakkal Majalla" panose="02000000000000000000" pitchFamily="2" charset="-78"/>
                </a:rPr>
                <a:t> </a:t>
              </a:r>
              <a:r>
                <a:rPr lang="ar-SA" sz="2800" u="sng" dirty="0">
                  <a:solidFill>
                    <a:schemeClr val="tx1">
                      <a:lumMod val="95000"/>
                      <a:lumOff val="5000"/>
                    </a:schemeClr>
                  </a:solidFill>
                  <a:latin typeface="Sakkal Majalla" panose="02000000000000000000" pitchFamily="2" charset="-78"/>
                  <a:cs typeface="Sakkal Majalla" panose="02000000000000000000" pitchFamily="2" charset="-78"/>
                </a:rPr>
                <a:t>مَن </a:t>
              </a:r>
              <a:r>
                <a:rPr lang="ar-SA" sz="2800" u="sng" dirty="0" err="1">
                  <a:solidFill>
                    <a:schemeClr val="tx1">
                      <a:lumMod val="95000"/>
                      <a:lumOff val="5000"/>
                    </a:schemeClr>
                  </a:solidFill>
                  <a:latin typeface="Sakkal Majalla" panose="02000000000000000000" pitchFamily="2" charset="-78"/>
                  <a:cs typeface="Sakkal Majalla" panose="02000000000000000000" pitchFamily="2" charset="-78"/>
                </a:rPr>
                <a:t>یَضِل</a:t>
              </a:r>
              <a:r>
                <a:rPr lang="ar-SA" sz="2800" u="sng" dirty="0" err="1">
                  <a:solidFill>
                    <a:schemeClr val="tx1"/>
                  </a:solidFill>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 عَن </a:t>
              </a:r>
              <a:r>
                <a:rPr lang="ar-SA" sz="2800" dirty="0" err="1">
                  <a:latin typeface="Sakkal Majalla" panose="02000000000000000000" pitchFamily="2" charset="-78"/>
                  <a:cs typeface="Sakkal Majalla" panose="02000000000000000000" pitchFamily="2" charset="-78"/>
                </a:rPr>
                <a:t>سَبِیلِهِۦۖ</a:t>
              </a:r>
              <a:r>
                <a:rPr lang="ar-SA" sz="2800" dirty="0">
                  <a:latin typeface="Sakkal Majalla" panose="02000000000000000000" pitchFamily="2" charset="-78"/>
                  <a:cs typeface="Sakkal Majalla" panose="02000000000000000000" pitchFamily="2" charset="-78"/>
                </a:rPr>
                <a:t> وَهُوَ </a:t>
              </a:r>
              <a:r>
                <a:rPr lang="ar-SA" sz="2800" dirty="0" err="1">
                  <a:latin typeface="Sakkal Majalla" panose="02000000000000000000" pitchFamily="2" charset="-78"/>
                  <a:cs typeface="Sakkal Majalla" panose="02000000000000000000" pitchFamily="2" charset="-78"/>
                </a:rPr>
                <a:t>أَعۡلَمُ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بِٱلۡمُهۡتَدِینَ</a:t>
              </a:r>
              <a:endParaRPr lang="en-US" sz="2800" u="sng" dirty="0">
                <a:solidFill>
                  <a:schemeClr val="tx1">
                    <a:lumMod val="95000"/>
                    <a:lumOff val="5000"/>
                  </a:schemeClr>
                </a:solidFill>
                <a:latin typeface="Sakkal Majalla" panose="02000000000000000000" pitchFamily="2" charset="-78"/>
                <a:cs typeface="Sakkal Majalla" panose="02000000000000000000" pitchFamily="2" charset="-78"/>
              </a:endParaRPr>
            </a:p>
          </p:txBody>
        </p:sp>
        <p:grpSp>
          <p:nvGrpSpPr>
            <p:cNvPr id="22" name="Group 21">
              <a:extLst>
                <a:ext uri="{FF2B5EF4-FFF2-40B4-BE49-F238E27FC236}">
                  <a16:creationId xmlns:a16="http://schemas.microsoft.com/office/drawing/2014/main" id="{A8E211DD-3FC5-46C1-854E-F06D0463AAC4}"/>
                </a:ext>
              </a:extLst>
            </p:cNvPr>
            <p:cNvGrpSpPr/>
            <p:nvPr/>
          </p:nvGrpSpPr>
          <p:grpSpPr>
            <a:xfrm>
              <a:off x="320618" y="3428999"/>
              <a:ext cx="10877638" cy="1029265"/>
              <a:chOff x="320618" y="3428999"/>
              <a:chExt cx="10877638" cy="1029265"/>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877456" y="3428999"/>
                <a:ext cx="384978" cy="300349"/>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320618" y="3498516"/>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الأنعام (117)</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816827" y="3868984"/>
                <a:ext cx="1381429"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11</a:t>
                </a:r>
                <a:endParaRPr lang="en-US" sz="24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721571" y="3429000"/>
                <a:ext cx="1095257" cy="734624"/>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grpSp>
        <p:nvGrpSpPr>
          <p:cNvPr id="25" name="Group 24">
            <a:extLst>
              <a:ext uri="{FF2B5EF4-FFF2-40B4-BE49-F238E27FC236}">
                <a16:creationId xmlns:a16="http://schemas.microsoft.com/office/drawing/2014/main" id="{61CF92FE-A1E6-428C-9909-C38E5954FF4C}"/>
              </a:ext>
            </a:extLst>
          </p:cNvPr>
          <p:cNvGrpSpPr/>
          <p:nvPr/>
        </p:nvGrpSpPr>
        <p:grpSpPr>
          <a:xfrm>
            <a:off x="2421265" y="4019244"/>
            <a:ext cx="7588068" cy="1761341"/>
            <a:chOff x="2228760" y="4019245"/>
            <a:chExt cx="7588068" cy="1761341"/>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flipV="1">
              <a:off x="8755245" y="4019245"/>
              <a:ext cx="1061583" cy="118640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228760" y="4630716"/>
              <a:ext cx="6526484" cy="114987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2800" dirty="0">
                  <a:solidFill>
                    <a:schemeClr val="bg1"/>
                  </a:solidFill>
                  <a:latin typeface="Sakkal Majalla" panose="02000000000000000000" pitchFamily="2" charset="-78"/>
                  <a:cs typeface="Sakkal Majalla" panose="02000000000000000000" pitchFamily="2" charset="-78"/>
                </a:rPr>
                <a:t>فبدون الباء في </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(من) </a:t>
              </a:r>
              <a:r>
                <a:rPr lang="ar-SA" sz="2800" dirty="0">
                  <a:solidFill>
                    <a:schemeClr val="bg1"/>
                  </a:solidFill>
                  <a:latin typeface="Sakkal Majalla" panose="02000000000000000000" pitchFamily="2" charset="-78"/>
                  <a:cs typeface="Sakkal Majalla" panose="02000000000000000000" pitchFamily="2" charset="-78"/>
                </a:rPr>
                <a:t>مع الفعل المضارع </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(يضل) </a:t>
              </a:r>
              <a:r>
                <a:rPr lang="ar-SA" sz="2800" dirty="0">
                  <a:solidFill>
                    <a:schemeClr val="bg1"/>
                  </a:solidFill>
                  <a:latin typeface="Sakkal Majalla" panose="02000000000000000000" pitchFamily="2" charset="-78"/>
                  <a:cs typeface="Sakkal Majalla" panose="02000000000000000000" pitchFamily="2" charset="-78"/>
                </a:rPr>
                <a:t>هي الوحيدة في القرآن وما عداها بالباء مع الفعل الماضي </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(بمن ضل)</a:t>
              </a:r>
              <a:endParaRPr lang="en-US" sz="2800" dirty="0">
                <a:solidFill>
                  <a:schemeClr val="tx1">
                    <a:lumMod val="95000"/>
                    <a:lumOff val="5000"/>
                  </a:schemeClr>
                </a:solidFill>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23607577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900" fill="hold"/>
                                        <p:tgtEl>
                                          <p:spTgt spid="25"/>
                                        </p:tgtEl>
                                        <p:attrNameLst>
                                          <p:attrName>ppt_x</p:attrName>
                                        </p:attrNameLst>
                                      </p:cBhvr>
                                      <p:tavLst>
                                        <p:tav tm="0">
                                          <p:val>
                                            <p:strVal val="0-#ppt_w/2"/>
                                          </p:val>
                                        </p:tav>
                                        <p:tav tm="100000">
                                          <p:val>
                                            <p:strVal val="#ppt_x"/>
                                          </p:val>
                                        </p:tav>
                                      </p:tavLst>
                                    </p:anim>
                                    <p:anim calcmode="lin" valueType="num">
                                      <p:cBhvr additive="base">
                                        <p:cTn id="26" dur="9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r>
              <a:rPr lang="ar-SA" dirty="0">
                <a:latin typeface="Sakkal Majalla" panose="02000000000000000000" pitchFamily="2" charset="-78"/>
                <a:cs typeface="Sakkal Majalla" panose="02000000000000000000" pitchFamily="2" charset="-78"/>
              </a:rPr>
              <a:t>العناية بالآية الوحيدة</a:t>
            </a:r>
            <a:endParaRPr lang="en-US" dirty="0">
              <a:latin typeface="Sakkal Majalla" panose="02000000000000000000" pitchFamily="2" charset="-78"/>
              <a:cs typeface="Sakkal Majalla" panose="02000000000000000000" pitchFamily="2" charset="-78"/>
            </a:endParaRPr>
          </a:p>
        </p:txBody>
      </p:sp>
      <p:grpSp>
        <p:nvGrpSpPr>
          <p:cNvPr id="24" name="Group 23">
            <a:extLst>
              <a:ext uri="{FF2B5EF4-FFF2-40B4-BE49-F238E27FC236}">
                <a16:creationId xmlns:a16="http://schemas.microsoft.com/office/drawing/2014/main" id="{106DBFE5-C53C-4F02-A9BE-A88EBA72FF2E}"/>
              </a:ext>
            </a:extLst>
          </p:cNvPr>
          <p:cNvGrpSpPr/>
          <p:nvPr/>
        </p:nvGrpSpPr>
        <p:grpSpPr>
          <a:xfrm>
            <a:off x="513123" y="2817528"/>
            <a:ext cx="10877638" cy="1496357"/>
            <a:chOff x="320618" y="2961907"/>
            <a:chExt cx="10877638" cy="1496357"/>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262434" y="2961907"/>
              <a:ext cx="6459136" cy="93418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لِیَكۡفُرُوا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بِمَاۤ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ءَاتَیۡنَـٰهُمۡ</a:t>
              </a:r>
              <a:r>
                <a:rPr lang="ar-SA" sz="2800" dirty="0">
                  <a:latin typeface="Sakkal Majalla" panose="02000000000000000000" pitchFamily="2" charset="-78"/>
                  <a:cs typeface="Sakkal Majalla" panose="02000000000000000000" pitchFamily="2" charset="-78"/>
                </a:rPr>
                <a:t> </a:t>
              </a:r>
              <a:r>
                <a:rPr lang="ar-SA" sz="2800" u="sng" dirty="0" err="1">
                  <a:solidFill>
                    <a:schemeClr val="tx1">
                      <a:lumMod val="95000"/>
                      <a:lumOff val="5000"/>
                    </a:schemeClr>
                  </a:solidFill>
                  <a:latin typeface="Sakkal Majalla" panose="02000000000000000000" pitchFamily="2" charset="-78"/>
                  <a:cs typeface="Sakkal Majalla" panose="02000000000000000000" pitchFamily="2" charset="-78"/>
                </a:rPr>
                <a:t>وَلِیَتَمَتَّعُوا</a:t>
              </a:r>
              <a:r>
                <a:rPr lang="ar-SA" sz="2800" u="sng" dirty="0">
                  <a:solidFill>
                    <a:schemeClr val="tx1">
                      <a:lumMod val="95000"/>
                      <a:lumOff val="5000"/>
                    </a:schemeClr>
                  </a:solidFill>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فَسَوۡفَ</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یَعۡلَمُونَ</a:t>
              </a:r>
              <a:endParaRPr lang="en-US" sz="2800" u="sng" dirty="0">
                <a:solidFill>
                  <a:schemeClr val="tx1">
                    <a:lumMod val="95000"/>
                    <a:lumOff val="5000"/>
                  </a:schemeClr>
                </a:solidFill>
                <a:latin typeface="Sakkal Majalla" panose="02000000000000000000" pitchFamily="2" charset="-78"/>
                <a:cs typeface="Sakkal Majalla" panose="02000000000000000000" pitchFamily="2" charset="-78"/>
              </a:endParaRPr>
            </a:p>
          </p:txBody>
        </p:sp>
        <p:grpSp>
          <p:nvGrpSpPr>
            <p:cNvPr id="22" name="Group 21">
              <a:extLst>
                <a:ext uri="{FF2B5EF4-FFF2-40B4-BE49-F238E27FC236}">
                  <a16:creationId xmlns:a16="http://schemas.microsoft.com/office/drawing/2014/main" id="{A8E211DD-3FC5-46C1-854E-F06D0463AAC4}"/>
                </a:ext>
              </a:extLst>
            </p:cNvPr>
            <p:cNvGrpSpPr/>
            <p:nvPr/>
          </p:nvGrpSpPr>
          <p:grpSpPr>
            <a:xfrm>
              <a:off x="320618" y="3428999"/>
              <a:ext cx="10877638" cy="1029265"/>
              <a:chOff x="320618" y="3428999"/>
              <a:chExt cx="10877638" cy="1029265"/>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877456" y="3428999"/>
                <a:ext cx="384978" cy="300349"/>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320618" y="3498516"/>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العنكبوت (66)</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816827" y="3868984"/>
                <a:ext cx="1381429"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a:t>
                </a:r>
                <a:r>
                  <a:rPr lang="en-US" sz="2400" dirty="0">
                    <a:latin typeface="Sakkal Majalla" panose="02000000000000000000" pitchFamily="2" charset="-78"/>
                    <a:cs typeface="Sakkal Majalla" panose="02000000000000000000" pitchFamily="2" charset="-78"/>
                  </a:rPr>
                  <a:t>12</a:t>
                </a: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721571" y="3429000"/>
                <a:ext cx="1095257" cy="734624"/>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grpSp>
        <p:nvGrpSpPr>
          <p:cNvPr id="25" name="Group 24">
            <a:extLst>
              <a:ext uri="{FF2B5EF4-FFF2-40B4-BE49-F238E27FC236}">
                <a16:creationId xmlns:a16="http://schemas.microsoft.com/office/drawing/2014/main" id="{61CF92FE-A1E6-428C-9909-C38E5954FF4C}"/>
              </a:ext>
            </a:extLst>
          </p:cNvPr>
          <p:cNvGrpSpPr/>
          <p:nvPr/>
        </p:nvGrpSpPr>
        <p:grpSpPr>
          <a:xfrm>
            <a:off x="2421265" y="4019244"/>
            <a:ext cx="7588068" cy="1761341"/>
            <a:chOff x="2228760" y="4019245"/>
            <a:chExt cx="7588068" cy="1761341"/>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flipV="1">
              <a:off x="8755245" y="4019245"/>
              <a:ext cx="1061583" cy="118640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228760" y="4630716"/>
              <a:ext cx="6526484" cy="114987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2800" dirty="0">
                  <a:solidFill>
                    <a:schemeClr val="bg1"/>
                  </a:solidFill>
                  <a:latin typeface="Sakkal Majalla" panose="02000000000000000000" pitchFamily="2" charset="-78"/>
                  <a:cs typeface="Sakkal Majalla" panose="02000000000000000000" pitchFamily="2" charset="-78"/>
                </a:rPr>
                <a:t>قوله تعالى</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a:t>
              </a:r>
              <a:r>
                <a:rPr lang="ar-SA" sz="2800" dirty="0" err="1">
                  <a:solidFill>
                    <a:schemeClr val="tx1">
                      <a:lumMod val="95000"/>
                      <a:lumOff val="5000"/>
                    </a:schemeClr>
                  </a:solidFill>
                  <a:latin typeface="Sakkal Majalla" panose="02000000000000000000" pitchFamily="2" charset="-78"/>
                  <a:cs typeface="Sakkal Majalla" panose="02000000000000000000" pitchFamily="2" charset="-78"/>
                </a:rPr>
                <a:t>وَلِیَتَمَتَّعُوا</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 </a:t>
              </a:r>
              <a:r>
                <a:rPr lang="ar-SA" sz="2800" dirty="0">
                  <a:solidFill>
                    <a:schemeClr val="bg1"/>
                  </a:solidFill>
                  <a:latin typeface="Sakkal Majalla" panose="02000000000000000000" pitchFamily="2" charset="-78"/>
                  <a:cs typeface="Sakkal Majalla" panose="02000000000000000000" pitchFamily="2" charset="-78"/>
                </a:rPr>
                <a:t>هي الوحيدة وما عداها </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(فتمتعوا)</a:t>
              </a:r>
              <a:endParaRPr lang="en-US" sz="2800" dirty="0">
                <a:solidFill>
                  <a:schemeClr val="tx1">
                    <a:lumMod val="95000"/>
                    <a:lumOff val="5000"/>
                  </a:schemeClr>
                </a:solidFill>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3390655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900" fill="hold"/>
                                        <p:tgtEl>
                                          <p:spTgt spid="25"/>
                                        </p:tgtEl>
                                        <p:attrNameLst>
                                          <p:attrName>ppt_x</p:attrName>
                                        </p:attrNameLst>
                                      </p:cBhvr>
                                      <p:tavLst>
                                        <p:tav tm="0">
                                          <p:val>
                                            <p:strVal val="0-#ppt_w/2"/>
                                          </p:val>
                                        </p:tav>
                                        <p:tav tm="100000">
                                          <p:val>
                                            <p:strVal val="#ppt_x"/>
                                          </p:val>
                                        </p:tav>
                                      </p:tavLst>
                                    </p:anim>
                                    <p:anim calcmode="lin" valueType="num">
                                      <p:cBhvr additive="base">
                                        <p:cTn id="26" dur="9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r>
              <a:rPr lang="ar-SA" dirty="0">
                <a:latin typeface="Sakkal Majalla" panose="02000000000000000000" pitchFamily="2" charset="-78"/>
                <a:cs typeface="Sakkal Majalla" panose="02000000000000000000" pitchFamily="2" charset="-78"/>
              </a:rPr>
              <a:t>العناية بالآية الوحيدة</a:t>
            </a:r>
            <a:endParaRPr lang="en-US" dirty="0">
              <a:latin typeface="Sakkal Majalla" panose="02000000000000000000" pitchFamily="2" charset="-78"/>
              <a:cs typeface="Sakkal Majalla" panose="02000000000000000000" pitchFamily="2" charset="-78"/>
            </a:endParaRPr>
          </a:p>
        </p:txBody>
      </p:sp>
      <p:grpSp>
        <p:nvGrpSpPr>
          <p:cNvPr id="24" name="Group 23">
            <a:extLst>
              <a:ext uri="{FF2B5EF4-FFF2-40B4-BE49-F238E27FC236}">
                <a16:creationId xmlns:a16="http://schemas.microsoft.com/office/drawing/2014/main" id="{106DBFE5-C53C-4F02-A9BE-A88EBA72FF2E}"/>
              </a:ext>
            </a:extLst>
          </p:cNvPr>
          <p:cNvGrpSpPr/>
          <p:nvPr/>
        </p:nvGrpSpPr>
        <p:grpSpPr>
          <a:xfrm>
            <a:off x="513123" y="2817528"/>
            <a:ext cx="10877638" cy="1496357"/>
            <a:chOff x="320618" y="2961907"/>
            <a:chExt cx="10877638" cy="1496357"/>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262434" y="2961907"/>
              <a:ext cx="6459136" cy="93418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أَوۡ</a:t>
              </a:r>
              <a:r>
                <a:rPr lang="ar-SA" sz="2800" dirty="0">
                  <a:latin typeface="Sakkal Majalla" panose="02000000000000000000" pitchFamily="2" charset="-78"/>
                  <a:cs typeface="Sakkal Majalla" panose="02000000000000000000" pitchFamily="2" charset="-78"/>
                </a:rPr>
                <a:t> تَكُونَ لَكَ جَنَّةࣱ مِّن </a:t>
              </a:r>
              <a:r>
                <a:rPr lang="ar-SA" sz="2800" dirty="0" err="1">
                  <a:latin typeface="Sakkal Majalla" panose="02000000000000000000" pitchFamily="2" charset="-78"/>
                  <a:cs typeface="Sakkal Majalla" panose="02000000000000000000" pitchFamily="2" charset="-78"/>
                </a:rPr>
                <a:t>نَّخِیل</a:t>
              </a:r>
              <a:r>
                <a:rPr lang="ar-SA" sz="2800" dirty="0">
                  <a:latin typeface="Sakkal Majalla" panose="02000000000000000000" pitchFamily="2" charset="-78"/>
                  <a:cs typeface="Sakkal Majalla" panose="02000000000000000000" pitchFamily="2" charset="-78"/>
                </a:rPr>
                <a:t>ࣲ </a:t>
              </a:r>
              <a:r>
                <a:rPr lang="ar-SA" sz="2800" u="sng" dirty="0">
                  <a:solidFill>
                    <a:schemeClr val="tx1">
                      <a:lumMod val="95000"/>
                      <a:lumOff val="5000"/>
                    </a:schemeClr>
                  </a:solidFill>
                  <a:latin typeface="Sakkal Majalla" panose="02000000000000000000" pitchFamily="2" charset="-78"/>
                  <a:cs typeface="Sakkal Majalla" panose="02000000000000000000" pitchFamily="2" charset="-78"/>
                </a:rPr>
                <a:t>وَعِنَب</a:t>
              </a:r>
              <a:r>
                <a:rPr lang="ar-SA" sz="2800" u="sng" dirty="0">
                  <a:solidFill>
                    <a:schemeClr val="tx1"/>
                  </a:solidFill>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 فَتُفَجِّرَ </a:t>
              </a:r>
              <a:r>
                <a:rPr lang="ar-SA" sz="2800" dirty="0" err="1">
                  <a:latin typeface="Sakkal Majalla" panose="02000000000000000000" pitchFamily="2" charset="-78"/>
                  <a:cs typeface="Sakkal Majalla" panose="02000000000000000000" pitchFamily="2" charset="-78"/>
                </a:rPr>
                <a:t>ٱلۡأَنۡهَـٰرَ</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خِلَـٰلَهَا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تَفۡجِیرًا</a:t>
              </a:r>
              <a:endParaRPr lang="en-US" sz="2800" u="sng" dirty="0">
                <a:solidFill>
                  <a:schemeClr val="tx1">
                    <a:lumMod val="95000"/>
                    <a:lumOff val="5000"/>
                  </a:schemeClr>
                </a:solidFill>
                <a:latin typeface="Sakkal Majalla" panose="02000000000000000000" pitchFamily="2" charset="-78"/>
                <a:cs typeface="Sakkal Majalla" panose="02000000000000000000" pitchFamily="2" charset="-78"/>
              </a:endParaRPr>
            </a:p>
          </p:txBody>
        </p:sp>
        <p:grpSp>
          <p:nvGrpSpPr>
            <p:cNvPr id="22" name="Group 21">
              <a:extLst>
                <a:ext uri="{FF2B5EF4-FFF2-40B4-BE49-F238E27FC236}">
                  <a16:creationId xmlns:a16="http://schemas.microsoft.com/office/drawing/2014/main" id="{A8E211DD-3FC5-46C1-854E-F06D0463AAC4}"/>
                </a:ext>
              </a:extLst>
            </p:cNvPr>
            <p:cNvGrpSpPr/>
            <p:nvPr/>
          </p:nvGrpSpPr>
          <p:grpSpPr>
            <a:xfrm>
              <a:off x="320618" y="3428999"/>
              <a:ext cx="10877638" cy="1029265"/>
              <a:chOff x="320618" y="3428999"/>
              <a:chExt cx="10877638" cy="1029265"/>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877456" y="3428999"/>
                <a:ext cx="384978" cy="300349"/>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320618" y="3498516"/>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الإسراء (91)</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816827" y="3868984"/>
                <a:ext cx="1381429"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13</a:t>
                </a:r>
                <a:endParaRPr lang="en-US" sz="24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721571" y="3429000"/>
                <a:ext cx="1095257" cy="734624"/>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grpSp>
        <p:nvGrpSpPr>
          <p:cNvPr id="25" name="Group 24">
            <a:extLst>
              <a:ext uri="{FF2B5EF4-FFF2-40B4-BE49-F238E27FC236}">
                <a16:creationId xmlns:a16="http://schemas.microsoft.com/office/drawing/2014/main" id="{61CF92FE-A1E6-428C-9909-C38E5954FF4C}"/>
              </a:ext>
            </a:extLst>
          </p:cNvPr>
          <p:cNvGrpSpPr/>
          <p:nvPr/>
        </p:nvGrpSpPr>
        <p:grpSpPr>
          <a:xfrm>
            <a:off x="2421265" y="4019244"/>
            <a:ext cx="7588068" cy="1761341"/>
            <a:chOff x="2228760" y="4019245"/>
            <a:chExt cx="7588068" cy="1761341"/>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flipV="1">
              <a:off x="8755245" y="4019245"/>
              <a:ext cx="1061583" cy="118640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228760" y="4630716"/>
              <a:ext cx="6526484" cy="114987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(عنب)</a:t>
              </a:r>
              <a:r>
                <a:rPr lang="ar-SA" sz="2800" dirty="0">
                  <a:solidFill>
                    <a:schemeClr val="bg1"/>
                  </a:solidFill>
                  <a:latin typeface="Sakkal Majalla" panose="02000000000000000000" pitchFamily="2" charset="-78"/>
                  <a:cs typeface="Sakkal Majalla" panose="02000000000000000000" pitchFamily="2" charset="-78"/>
                </a:rPr>
                <a:t> هنا الوحيدة في القرآن، وما عداها</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 (من نخيل و </a:t>
              </a:r>
              <a:r>
                <a:rPr lang="ar-SA" sz="2800" u="sng" dirty="0">
                  <a:solidFill>
                    <a:schemeClr val="tx1">
                      <a:lumMod val="95000"/>
                      <a:lumOff val="5000"/>
                    </a:schemeClr>
                  </a:solidFill>
                  <a:latin typeface="Sakkal Majalla" panose="02000000000000000000" pitchFamily="2" charset="-78"/>
                  <a:cs typeface="Sakkal Majalla" panose="02000000000000000000" pitchFamily="2" charset="-78"/>
                </a:rPr>
                <a:t>أعناب</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a:t>
              </a:r>
              <a:endParaRPr lang="en-US" sz="2800" dirty="0">
                <a:solidFill>
                  <a:schemeClr val="tx1">
                    <a:lumMod val="95000"/>
                    <a:lumOff val="5000"/>
                  </a:schemeClr>
                </a:solidFill>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2018861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900" fill="hold"/>
                                        <p:tgtEl>
                                          <p:spTgt spid="25"/>
                                        </p:tgtEl>
                                        <p:attrNameLst>
                                          <p:attrName>ppt_x</p:attrName>
                                        </p:attrNameLst>
                                      </p:cBhvr>
                                      <p:tavLst>
                                        <p:tav tm="0">
                                          <p:val>
                                            <p:strVal val="0-#ppt_w/2"/>
                                          </p:val>
                                        </p:tav>
                                        <p:tav tm="100000">
                                          <p:val>
                                            <p:strVal val="#ppt_x"/>
                                          </p:val>
                                        </p:tav>
                                      </p:tavLst>
                                    </p:anim>
                                    <p:anim calcmode="lin" valueType="num">
                                      <p:cBhvr additive="base">
                                        <p:cTn id="26" dur="9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r>
              <a:rPr lang="ar-SA" dirty="0">
                <a:latin typeface="Sakkal Majalla" panose="02000000000000000000" pitchFamily="2" charset="-78"/>
                <a:cs typeface="Sakkal Majalla" panose="02000000000000000000" pitchFamily="2" charset="-78"/>
              </a:rPr>
              <a:t>العناية بالآية الوحيدة</a:t>
            </a:r>
            <a:endParaRPr lang="en-US" dirty="0">
              <a:latin typeface="Sakkal Majalla" panose="02000000000000000000" pitchFamily="2" charset="-78"/>
              <a:cs typeface="Sakkal Majalla" panose="02000000000000000000" pitchFamily="2" charset="-78"/>
            </a:endParaRPr>
          </a:p>
        </p:txBody>
      </p:sp>
      <p:grpSp>
        <p:nvGrpSpPr>
          <p:cNvPr id="24" name="Group 23">
            <a:extLst>
              <a:ext uri="{FF2B5EF4-FFF2-40B4-BE49-F238E27FC236}">
                <a16:creationId xmlns:a16="http://schemas.microsoft.com/office/drawing/2014/main" id="{106DBFE5-C53C-4F02-A9BE-A88EBA72FF2E}"/>
              </a:ext>
            </a:extLst>
          </p:cNvPr>
          <p:cNvGrpSpPr/>
          <p:nvPr/>
        </p:nvGrpSpPr>
        <p:grpSpPr>
          <a:xfrm>
            <a:off x="513123" y="2817528"/>
            <a:ext cx="10877638" cy="1496357"/>
            <a:chOff x="320618" y="2961907"/>
            <a:chExt cx="10877638" cy="1496357"/>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262434" y="2961907"/>
              <a:ext cx="6459136" cy="93418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مَثَلُ مَا </a:t>
              </a:r>
              <a:r>
                <a:rPr lang="ar-SA" sz="2400" dirty="0" err="1">
                  <a:latin typeface="Sakkal Majalla" panose="02000000000000000000" pitchFamily="2" charset="-78"/>
                  <a:cs typeface="Sakkal Majalla" panose="02000000000000000000" pitchFamily="2" charset="-78"/>
                </a:rPr>
                <a:t>یُنفِقُونَ</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فِی</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هَـٰذِهِ</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ٱلۡحَیَوٰةِ</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ٱلدُّنۡیَا</a:t>
              </a:r>
              <a:r>
                <a:rPr lang="ar-SA" sz="2400" dirty="0">
                  <a:latin typeface="Sakkal Majalla" panose="02000000000000000000" pitchFamily="2" charset="-78"/>
                  <a:cs typeface="Sakkal Majalla" panose="02000000000000000000" pitchFamily="2" charset="-78"/>
                </a:rPr>
                <a:t> كَمَثَلِ </a:t>
              </a:r>
              <a:r>
                <a:rPr lang="ar-SA" sz="2400" dirty="0" err="1">
                  <a:latin typeface="Sakkal Majalla" panose="02000000000000000000" pitchFamily="2" charset="-78"/>
                  <a:cs typeface="Sakkal Majalla" panose="02000000000000000000" pitchFamily="2" charset="-78"/>
                </a:rPr>
                <a:t>رِیح</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فِیهَا</a:t>
              </a:r>
              <a:r>
                <a:rPr lang="ar-SA" sz="2400" dirty="0">
                  <a:latin typeface="Sakkal Majalla" panose="02000000000000000000" pitchFamily="2" charset="-78"/>
                  <a:cs typeface="Sakkal Majalla" panose="02000000000000000000" pitchFamily="2" charset="-78"/>
                </a:rPr>
                <a:t> صِرٌّ </a:t>
              </a:r>
              <a:r>
                <a:rPr lang="ar-SA" sz="2400" dirty="0" err="1">
                  <a:latin typeface="Sakkal Majalla" panose="02000000000000000000" pitchFamily="2" charset="-78"/>
                  <a:cs typeface="Sakkal Majalla" panose="02000000000000000000" pitchFamily="2" charset="-78"/>
                </a:rPr>
                <a:t>أَصَابَتۡ</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حَرۡثَ</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قَوۡم</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ظَلَمُوۤا</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أَنفُسَهُمۡ</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فَأَهۡلَكَتۡهُۚ</a:t>
              </a:r>
              <a:r>
                <a:rPr lang="ar-SA" sz="2400" dirty="0">
                  <a:latin typeface="Sakkal Majalla" panose="02000000000000000000" pitchFamily="2" charset="-78"/>
                  <a:cs typeface="Sakkal Majalla" panose="02000000000000000000" pitchFamily="2" charset="-78"/>
                </a:rPr>
                <a:t> </a:t>
              </a:r>
              <a:r>
                <a:rPr lang="ar-SA" sz="2400" dirty="0">
                  <a:solidFill>
                    <a:schemeClr val="tx1">
                      <a:lumMod val="95000"/>
                      <a:lumOff val="5000"/>
                    </a:schemeClr>
                  </a:solidFill>
                  <a:latin typeface="Sakkal Majalla" panose="02000000000000000000" pitchFamily="2" charset="-78"/>
                  <a:cs typeface="Sakkal Majalla" panose="02000000000000000000" pitchFamily="2" charset="-78"/>
                </a:rPr>
                <a:t>وَمَا ظَلَمَهُمُ </a:t>
              </a:r>
              <a:r>
                <a:rPr lang="ar-SA" sz="2400" dirty="0" err="1">
                  <a:solidFill>
                    <a:schemeClr val="tx1">
                      <a:lumMod val="95000"/>
                      <a:lumOff val="5000"/>
                    </a:schemeClr>
                  </a:solidFill>
                  <a:latin typeface="Sakkal Majalla" panose="02000000000000000000" pitchFamily="2" charset="-78"/>
                  <a:cs typeface="Sakkal Majalla" panose="02000000000000000000" pitchFamily="2" charset="-78"/>
                </a:rPr>
                <a:t>ٱللَّهُ</a:t>
              </a:r>
              <a:r>
                <a:rPr lang="ar-SA" sz="2400" dirty="0">
                  <a:solidFill>
                    <a:schemeClr val="tx1">
                      <a:lumMod val="95000"/>
                      <a:lumOff val="5000"/>
                    </a:schemeClr>
                  </a:solidFill>
                  <a:latin typeface="Sakkal Majalla" panose="02000000000000000000" pitchFamily="2" charset="-78"/>
                  <a:cs typeface="Sakkal Majalla" panose="02000000000000000000" pitchFamily="2" charset="-78"/>
                </a:rPr>
                <a:t> </a:t>
              </a:r>
              <a:r>
                <a:rPr lang="ar-SA" sz="2400" dirty="0" err="1">
                  <a:solidFill>
                    <a:schemeClr val="tx1">
                      <a:lumMod val="95000"/>
                      <a:lumOff val="5000"/>
                    </a:schemeClr>
                  </a:solidFill>
                  <a:latin typeface="Sakkal Majalla" panose="02000000000000000000" pitchFamily="2" charset="-78"/>
                  <a:cs typeface="Sakkal Majalla" panose="02000000000000000000" pitchFamily="2" charset="-78"/>
                </a:rPr>
                <a:t>وَلَـٰكِنۡ</a:t>
              </a:r>
              <a:r>
                <a:rPr lang="ar-SA" sz="2400" dirty="0">
                  <a:solidFill>
                    <a:schemeClr val="tx1">
                      <a:lumMod val="95000"/>
                      <a:lumOff val="5000"/>
                    </a:schemeClr>
                  </a:solidFill>
                  <a:latin typeface="Sakkal Majalla" panose="02000000000000000000" pitchFamily="2" charset="-78"/>
                  <a:cs typeface="Sakkal Majalla" panose="02000000000000000000" pitchFamily="2" charset="-78"/>
                </a:rPr>
                <a:t> </a:t>
              </a:r>
              <a:r>
                <a:rPr lang="ar-SA" sz="2400" dirty="0" err="1">
                  <a:solidFill>
                    <a:schemeClr val="tx1">
                      <a:lumMod val="95000"/>
                      <a:lumOff val="5000"/>
                    </a:schemeClr>
                  </a:solidFill>
                  <a:latin typeface="Sakkal Majalla" panose="02000000000000000000" pitchFamily="2" charset="-78"/>
                  <a:cs typeface="Sakkal Majalla" panose="02000000000000000000" pitchFamily="2" charset="-78"/>
                </a:rPr>
                <a:t>أَنفُسَهُمۡ</a:t>
              </a:r>
              <a:r>
                <a:rPr lang="ar-SA" sz="2400" dirty="0">
                  <a:solidFill>
                    <a:schemeClr val="tx1">
                      <a:lumMod val="95000"/>
                      <a:lumOff val="5000"/>
                    </a:schemeClr>
                  </a:solidFill>
                  <a:latin typeface="Sakkal Majalla" panose="02000000000000000000" pitchFamily="2" charset="-78"/>
                  <a:cs typeface="Sakkal Majalla" panose="02000000000000000000" pitchFamily="2" charset="-78"/>
                </a:rPr>
                <a:t> </a:t>
              </a:r>
              <a:r>
                <a:rPr lang="ar-SA" sz="2400" dirty="0" err="1">
                  <a:solidFill>
                    <a:schemeClr val="tx1">
                      <a:lumMod val="95000"/>
                      <a:lumOff val="5000"/>
                    </a:schemeClr>
                  </a:solidFill>
                  <a:latin typeface="Sakkal Majalla" panose="02000000000000000000" pitchFamily="2" charset="-78"/>
                  <a:cs typeface="Sakkal Majalla" panose="02000000000000000000" pitchFamily="2" charset="-78"/>
                </a:rPr>
                <a:t>یَظۡلِمُونَ</a:t>
              </a:r>
              <a:endParaRPr lang="en-US" sz="2400" u="sng" dirty="0">
                <a:solidFill>
                  <a:schemeClr val="tx1">
                    <a:lumMod val="95000"/>
                    <a:lumOff val="5000"/>
                  </a:schemeClr>
                </a:solidFill>
                <a:latin typeface="Sakkal Majalla" panose="02000000000000000000" pitchFamily="2" charset="-78"/>
                <a:cs typeface="Sakkal Majalla" panose="02000000000000000000" pitchFamily="2" charset="-78"/>
              </a:endParaRPr>
            </a:p>
          </p:txBody>
        </p:sp>
        <p:grpSp>
          <p:nvGrpSpPr>
            <p:cNvPr id="22" name="Group 21">
              <a:extLst>
                <a:ext uri="{FF2B5EF4-FFF2-40B4-BE49-F238E27FC236}">
                  <a16:creationId xmlns:a16="http://schemas.microsoft.com/office/drawing/2014/main" id="{A8E211DD-3FC5-46C1-854E-F06D0463AAC4}"/>
                </a:ext>
              </a:extLst>
            </p:cNvPr>
            <p:cNvGrpSpPr/>
            <p:nvPr/>
          </p:nvGrpSpPr>
          <p:grpSpPr>
            <a:xfrm>
              <a:off x="320618" y="3428999"/>
              <a:ext cx="10877638" cy="1029265"/>
              <a:chOff x="320618" y="3428999"/>
              <a:chExt cx="10877638" cy="1029265"/>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877456" y="3428999"/>
                <a:ext cx="384978" cy="300349"/>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320618" y="3498516"/>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آل عمران (117)</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816827" y="3868984"/>
                <a:ext cx="1381429"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a:t>
                </a:r>
                <a:r>
                  <a:rPr lang="en-US" sz="2400" dirty="0">
                    <a:latin typeface="Sakkal Majalla" panose="02000000000000000000" pitchFamily="2" charset="-78"/>
                    <a:cs typeface="Sakkal Majalla" panose="02000000000000000000" pitchFamily="2" charset="-78"/>
                  </a:rPr>
                  <a:t>14</a:t>
                </a: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721571" y="3429000"/>
                <a:ext cx="1095257" cy="734624"/>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grpSp>
        <p:nvGrpSpPr>
          <p:cNvPr id="25" name="Group 24">
            <a:extLst>
              <a:ext uri="{FF2B5EF4-FFF2-40B4-BE49-F238E27FC236}">
                <a16:creationId xmlns:a16="http://schemas.microsoft.com/office/drawing/2014/main" id="{61CF92FE-A1E6-428C-9909-C38E5954FF4C}"/>
              </a:ext>
            </a:extLst>
          </p:cNvPr>
          <p:cNvGrpSpPr/>
          <p:nvPr/>
        </p:nvGrpSpPr>
        <p:grpSpPr>
          <a:xfrm>
            <a:off x="2421265" y="4019244"/>
            <a:ext cx="7588068" cy="1761341"/>
            <a:chOff x="2228760" y="4019245"/>
            <a:chExt cx="7588068" cy="1761341"/>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flipV="1">
              <a:off x="8755245" y="4019245"/>
              <a:ext cx="1061583" cy="118640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228760" y="4630716"/>
              <a:ext cx="6526484" cy="114987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a:t>
              </a:r>
              <a:r>
                <a:rPr lang="ar-SA" sz="2800" dirty="0" err="1">
                  <a:solidFill>
                    <a:schemeClr val="tx1">
                      <a:lumMod val="95000"/>
                      <a:lumOff val="5000"/>
                    </a:schemeClr>
                  </a:solidFill>
                  <a:latin typeface="Sakkal Majalla" panose="02000000000000000000" pitchFamily="2" charset="-78"/>
                  <a:cs typeface="Sakkal Majalla" panose="02000000000000000000" pitchFamily="2" charset="-78"/>
                </a:rPr>
                <a:t>ولَـٰكِنۡ</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 </a:t>
              </a:r>
              <a:r>
                <a:rPr lang="ar-SA" sz="2800" dirty="0" err="1">
                  <a:solidFill>
                    <a:schemeClr val="tx1">
                      <a:lumMod val="95000"/>
                      <a:lumOff val="5000"/>
                    </a:schemeClr>
                  </a:solidFill>
                  <a:latin typeface="Sakkal Majalla" panose="02000000000000000000" pitchFamily="2" charset="-78"/>
                  <a:cs typeface="Sakkal Majalla" panose="02000000000000000000" pitchFamily="2" charset="-78"/>
                </a:rPr>
                <a:t>أَنفُسَهُمۡ</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 </a:t>
              </a:r>
              <a:r>
                <a:rPr lang="ar-SA" sz="2800" dirty="0" err="1">
                  <a:solidFill>
                    <a:schemeClr val="tx1">
                      <a:lumMod val="95000"/>
                      <a:lumOff val="5000"/>
                    </a:schemeClr>
                  </a:solidFill>
                  <a:latin typeface="Sakkal Majalla" panose="02000000000000000000" pitchFamily="2" charset="-78"/>
                  <a:cs typeface="Sakkal Majalla" panose="02000000000000000000" pitchFamily="2" charset="-78"/>
                </a:rPr>
                <a:t>یَظۡلِمُونَ</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 </a:t>
              </a:r>
              <a:r>
                <a:rPr lang="ar-SA" sz="2800" dirty="0">
                  <a:solidFill>
                    <a:schemeClr val="bg1"/>
                  </a:solidFill>
                  <a:latin typeface="Sakkal Majalla" panose="02000000000000000000" pitchFamily="2" charset="-78"/>
                  <a:cs typeface="Sakkal Majalla" panose="02000000000000000000" pitchFamily="2" charset="-78"/>
                </a:rPr>
                <a:t>بدون (كانوا)هي الوحيدة في القرآن</a:t>
              </a:r>
              <a:endParaRPr lang="en-US" sz="2800" dirty="0">
                <a:solidFill>
                  <a:schemeClr val="tx1">
                    <a:lumMod val="95000"/>
                    <a:lumOff val="5000"/>
                  </a:schemeClr>
                </a:solidFill>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40149545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900" fill="hold"/>
                                        <p:tgtEl>
                                          <p:spTgt spid="25"/>
                                        </p:tgtEl>
                                        <p:attrNameLst>
                                          <p:attrName>ppt_x</p:attrName>
                                        </p:attrNameLst>
                                      </p:cBhvr>
                                      <p:tavLst>
                                        <p:tav tm="0">
                                          <p:val>
                                            <p:strVal val="0-#ppt_w/2"/>
                                          </p:val>
                                        </p:tav>
                                        <p:tav tm="100000">
                                          <p:val>
                                            <p:strVal val="#ppt_x"/>
                                          </p:val>
                                        </p:tav>
                                      </p:tavLst>
                                    </p:anim>
                                    <p:anim calcmode="lin" valueType="num">
                                      <p:cBhvr additive="base">
                                        <p:cTn id="26" dur="9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2"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4"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17F12C5-0B11-46FA-A9B8-F1CF502DC291}"/>
              </a:ext>
            </a:extLst>
          </p:cNvPr>
          <p:cNvSpPr>
            <a:spLocks noGrp="1"/>
          </p:cNvSpPr>
          <p:nvPr>
            <p:ph type="title"/>
          </p:nvPr>
        </p:nvSpPr>
        <p:spPr>
          <a:xfrm>
            <a:off x="1055599" y="1055077"/>
            <a:ext cx="2532909" cy="4794578"/>
          </a:xfrm>
        </p:spPr>
        <p:txBody>
          <a:bodyPr>
            <a:normAutofit/>
          </a:bodyPr>
          <a:lstStyle/>
          <a:p>
            <a:pPr rtl="1"/>
            <a:r>
              <a:rPr lang="ar-SA">
                <a:solidFill>
                  <a:srgbClr val="262626"/>
                </a:solidFill>
                <a:latin typeface="Sakkal Majalla" panose="02000000000000000000" pitchFamily="2" charset="-78"/>
                <a:cs typeface="Sakkal Majalla" panose="02000000000000000000" pitchFamily="2" charset="-78"/>
              </a:rPr>
              <a:t>القواعد العامة لحفظ المتشابهات</a:t>
            </a:r>
            <a:endParaRPr lang="en-US">
              <a:solidFill>
                <a:srgbClr val="262626"/>
              </a:solidFill>
              <a:latin typeface="Sakkal Majalla" panose="02000000000000000000" pitchFamily="2" charset="-78"/>
              <a:cs typeface="Sakkal Majalla" panose="02000000000000000000" pitchFamily="2" charset="-78"/>
            </a:endParaRPr>
          </a:p>
        </p:txBody>
      </p:sp>
      <p:sp useBgFill="1">
        <p:nvSpPr>
          <p:cNvPr id="16"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graphicFrame>
        <p:nvGraphicFramePr>
          <p:cNvPr id="5" name="Content Placeholder 2">
            <a:extLst>
              <a:ext uri="{FF2B5EF4-FFF2-40B4-BE49-F238E27FC236}">
                <a16:creationId xmlns:a16="http://schemas.microsoft.com/office/drawing/2014/main" id="{6B82AE0F-0E87-4C43-8A69-4C7B31E227AC}"/>
              </a:ext>
            </a:extLst>
          </p:cNvPr>
          <p:cNvGraphicFramePr>
            <a:graphicFrameLocks noGrp="1"/>
          </p:cNvGraphicFramePr>
          <p:nvPr>
            <p:ph idx="1"/>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rrow: Right 2">
            <a:extLst>
              <a:ext uri="{FF2B5EF4-FFF2-40B4-BE49-F238E27FC236}">
                <a16:creationId xmlns:a16="http://schemas.microsoft.com/office/drawing/2014/main" id="{BDA2B0AC-E4C6-4165-ABE5-9D553EDF76AC}"/>
              </a:ext>
            </a:extLst>
          </p:cNvPr>
          <p:cNvSpPr/>
          <p:nvPr/>
        </p:nvSpPr>
        <p:spPr>
          <a:xfrm flipH="1">
            <a:off x="3308988" y="1848139"/>
            <a:ext cx="6269930" cy="3179191"/>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EG" sz="3200" dirty="0">
                <a:latin typeface="Sakkal Majalla" panose="02000000000000000000" pitchFamily="2" charset="-78"/>
                <a:cs typeface="Sakkal Majalla" panose="02000000000000000000" pitchFamily="2" charset="-78"/>
              </a:rPr>
              <a:t>القواعد الخاصة لحفظ المتشابهات</a:t>
            </a:r>
            <a:endParaRPr lang="en-US"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0036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800351AF-A1FC-434C-B916-EC6939A14D87}"/>
                                            </p:graphicEl>
                                          </p:spTgt>
                                        </p:tgtEl>
                                        <p:attrNameLst>
                                          <p:attrName>style.visibility</p:attrName>
                                        </p:attrNameLst>
                                      </p:cBhvr>
                                      <p:to>
                                        <p:strVal val="visible"/>
                                      </p:to>
                                    </p:set>
                                    <p:anim calcmode="lin" valueType="num">
                                      <p:cBhvr additive="base">
                                        <p:cTn id="7" dur="500" fill="hold"/>
                                        <p:tgtEl>
                                          <p:spTgt spid="5">
                                            <p:graphicEl>
                                              <a:dgm id="{800351AF-A1FC-434C-B916-EC6939A14D8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800351AF-A1FC-434C-B916-EC6939A14D87}"/>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0456B344-306B-4DFB-8DE0-C7D0DA874D11}"/>
                                            </p:graphicEl>
                                          </p:spTgt>
                                        </p:tgtEl>
                                        <p:attrNameLst>
                                          <p:attrName>style.visibility</p:attrName>
                                        </p:attrNameLst>
                                      </p:cBhvr>
                                      <p:to>
                                        <p:strVal val="visible"/>
                                      </p:to>
                                    </p:set>
                                    <p:anim calcmode="lin" valueType="num">
                                      <p:cBhvr additive="base">
                                        <p:cTn id="13" dur="500" fill="hold"/>
                                        <p:tgtEl>
                                          <p:spTgt spid="5">
                                            <p:graphicEl>
                                              <a:dgm id="{0456B344-306B-4DFB-8DE0-C7D0DA874D11}"/>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0456B344-306B-4DFB-8DE0-C7D0DA874D11}"/>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A55DBAF1-91A3-408F-AA54-3771148B692C}"/>
                                            </p:graphicEl>
                                          </p:spTgt>
                                        </p:tgtEl>
                                        <p:attrNameLst>
                                          <p:attrName>style.visibility</p:attrName>
                                        </p:attrNameLst>
                                      </p:cBhvr>
                                      <p:to>
                                        <p:strVal val="visible"/>
                                      </p:to>
                                    </p:set>
                                    <p:anim calcmode="lin" valueType="num">
                                      <p:cBhvr additive="base">
                                        <p:cTn id="19" dur="500" fill="hold"/>
                                        <p:tgtEl>
                                          <p:spTgt spid="5">
                                            <p:graphicEl>
                                              <a:dgm id="{A55DBAF1-91A3-408F-AA54-3771148B692C}"/>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A55DBAF1-91A3-408F-AA54-3771148B692C}"/>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43AFC206-3299-4C4C-B3F3-DC2A7E47F8A5}"/>
                                            </p:graphicEl>
                                          </p:spTgt>
                                        </p:tgtEl>
                                        <p:attrNameLst>
                                          <p:attrName>style.visibility</p:attrName>
                                        </p:attrNameLst>
                                      </p:cBhvr>
                                      <p:to>
                                        <p:strVal val="visible"/>
                                      </p:to>
                                    </p:set>
                                    <p:anim calcmode="lin" valueType="num">
                                      <p:cBhvr additive="base">
                                        <p:cTn id="25" dur="500" fill="hold"/>
                                        <p:tgtEl>
                                          <p:spTgt spid="5">
                                            <p:graphicEl>
                                              <a:dgm id="{43AFC206-3299-4C4C-B3F3-DC2A7E47F8A5}"/>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43AFC206-3299-4C4C-B3F3-DC2A7E47F8A5}"/>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graphicEl>
                                              <a:dgm id="{E55E5E35-1967-46F3-B3C4-8414F8937812}"/>
                                            </p:graphicEl>
                                          </p:spTgt>
                                        </p:tgtEl>
                                        <p:attrNameLst>
                                          <p:attrName>style.visibility</p:attrName>
                                        </p:attrNameLst>
                                      </p:cBhvr>
                                      <p:to>
                                        <p:strVal val="visible"/>
                                      </p:to>
                                    </p:set>
                                    <p:anim calcmode="lin" valueType="num">
                                      <p:cBhvr additive="base">
                                        <p:cTn id="31" dur="500" fill="hold"/>
                                        <p:tgtEl>
                                          <p:spTgt spid="5">
                                            <p:graphicEl>
                                              <a:dgm id="{E55E5E35-1967-46F3-B3C4-8414F8937812}"/>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E55E5E35-1967-46F3-B3C4-8414F8937812}"/>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graphicEl>
                                              <a:dgm id="{ADCA054C-CB6D-4E1A-88CA-CEEE7E2B4C42}"/>
                                            </p:graphicEl>
                                          </p:spTgt>
                                        </p:tgtEl>
                                        <p:attrNameLst>
                                          <p:attrName>style.visibility</p:attrName>
                                        </p:attrNameLst>
                                      </p:cBhvr>
                                      <p:to>
                                        <p:strVal val="visible"/>
                                      </p:to>
                                    </p:set>
                                    <p:anim calcmode="lin" valueType="num">
                                      <p:cBhvr additive="base">
                                        <p:cTn id="35" dur="500" fill="hold"/>
                                        <p:tgtEl>
                                          <p:spTgt spid="5">
                                            <p:graphicEl>
                                              <a:dgm id="{ADCA054C-CB6D-4E1A-88CA-CEEE7E2B4C42}"/>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graphicEl>
                                              <a:dgm id="{ADCA054C-CB6D-4E1A-88CA-CEEE7E2B4C42}"/>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graphicEl>
                                              <a:dgm id="{87270215-89B8-4578-A723-9085A3475432}"/>
                                            </p:graphicEl>
                                          </p:spTgt>
                                        </p:tgtEl>
                                        <p:attrNameLst>
                                          <p:attrName>style.visibility</p:attrName>
                                        </p:attrNameLst>
                                      </p:cBhvr>
                                      <p:to>
                                        <p:strVal val="visible"/>
                                      </p:to>
                                    </p:set>
                                    <p:anim calcmode="lin" valueType="num">
                                      <p:cBhvr additive="base">
                                        <p:cTn id="41" dur="500" fill="hold"/>
                                        <p:tgtEl>
                                          <p:spTgt spid="5">
                                            <p:graphicEl>
                                              <a:dgm id="{87270215-89B8-4578-A723-9085A3475432}"/>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graphicEl>
                                              <a:dgm id="{87270215-89B8-4578-A723-9085A3475432}"/>
                                            </p:graphic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
                                            <p:graphicEl>
                                              <a:dgm id="{D615EDDE-4444-489E-B20F-90B343621008}"/>
                                            </p:graphicEl>
                                          </p:spTgt>
                                        </p:tgtEl>
                                        <p:attrNameLst>
                                          <p:attrName>style.visibility</p:attrName>
                                        </p:attrNameLst>
                                      </p:cBhvr>
                                      <p:to>
                                        <p:strVal val="visible"/>
                                      </p:to>
                                    </p:set>
                                    <p:anim calcmode="lin" valueType="num">
                                      <p:cBhvr additive="base">
                                        <p:cTn id="45" dur="500" fill="hold"/>
                                        <p:tgtEl>
                                          <p:spTgt spid="5">
                                            <p:graphicEl>
                                              <a:dgm id="{D615EDDE-4444-489E-B20F-90B343621008}"/>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graphicEl>
                                              <a:dgm id="{D615EDDE-4444-489E-B20F-90B343621008}"/>
                                            </p:graphic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
                                            <p:graphicEl>
                                              <a:dgm id="{B59C117A-C08E-4800-BA29-9D6D4EEBB71B}"/>
                                            </p:graphicEl>
                                          </p:spTgt>
                                        </p:tgtEl>
                                        <p:attrNameLst>
                                          <p:attrName>style.visibility</p:attrName>
                                        </p:attrNameLst>
                                      </p:cBhvr>
                                      <p:to>
                                        <p:strVal val="visible"/>
                                      </p:to>
                                    </p:set>
                                    <p:anim calcmode="lin" valueType="num">
                                      <p:cBhvr additive="base">
                                        <p:cTn id="51" dur="500" fill="hold"/>
                                        <p:tgtEl>
                                          <p:spTgt spid="5">
                                            <p:graphicEl>
                                              <a:dgm id="{B59C117A-C08E-4800-BA29-9D6D4EEBB71B}"/>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graphicEl>
                                              <a:dgm id="{B59C117A-C08E-4800-BA29-9D6D4EEBB71B}"/>
                                            </p:graphic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
                                            <p:graphicEl>
                                              <a:dgm id="{E8A29745-9CA1-4F1F-AF02-B0A61E1DA066}"/>
                                            </p:graphicEl>
                                          </p:spTgt>
                                        </p:tgtEl>
                                        <p:attrNameLst>
                                          <p:attrName>style.visibility</p:attrName>
                                        </p:attrNameLst>
                                      </p:cBhvr>
                                      <p:to>
                                        <p:strVal val="visible"/>
                                      </p:to>
                                    </p:set>
                                    <p:anim calcmode="lin" valueType="num">
                                      <p:cBhvr additive="base">
                                        <p:cTn id="55" dur="500" fill="hold"/>
                                        <p:tgtEl>
                                          <p:spTgt spid="5">
                                            <p:graphicEl>
                                              <a:dgm id="{E8A29745-9CA1-4F1F-AF02-B0A61E1DA066}"/>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graphicEl>
                                              <a:dgm id="{E8A29745-9CA1-4F1F-AF02-B0A61E1DA066}"/>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graphicEl>
                                              <a:dgm id="{87DA04E1-2B44-4B90-975B-17EDC287BF4F}"/>
                                            </p:graphicEl>
                                          </p:spTgt>
                                        </p:tgtEl>
                                        <p:attrNameLst>
                                          <p:attrName>style.visibility</p:attrName>
                                        </p:attrNameLst>
                                      </p:cBhvr>
                                      <p:to>
                                        <p:strVal val="visible"/>
                                      </p:to>
                                    </p:set>
                                    <p:anim calcmode="lin" valueType="num">
                                      <p:cBhvr additive="base">
                                        <p:cTn id="61" dur="500" fill="hold"/>
                                        <p:tgtEl>
                                          <p:spTgt spid="5">
                                            <p:graphicEl>
                                              <a:dgm id="{87DA04E1-2B44-4B90-975B-17EDC287BF4F}"/>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graphicEl>
                                              <a:dgm id="{87DA04E1-2B44-4B90-975B-17EDC287BF4F}"/>
                                            </p:graphic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graphicEl>
                                              <a:dgm id="{656BD627-B655-4A87-B81E-40D274F3445C}"/>
                                            </p:graphicEl>
                                          </p:spTgt>
                                        </p:tgtEl>
                                        <p:attrNameLst>
                                          <p:attrName>style.visibility</p:attrName>
                                        </p:attrNameLst>
                                      </p:cBhvr>
                                      <p:to>
                                        <p:strVal val="visible"/>
                                      </p:to>
                                    </p:set>
                                    <p:anim calcmode="lin" valueType="num">
                                      <p:cBhvr additive="base">
                                        <p:cTn id="67" dur="500" fill="hold"/>
                                        <p:tgtEl>
                                          <p:spTgt spid="5">
                                            <p:graphicEl>
                                              <a:dgm id="{656BD627-B655-4A87-B81E-40D274F3445C}"/>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graphicEl>
                                              <a:dgm id="{656BD627-B655-4A87-B81E-40D274F3445C}"/>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wipe(right)">
                                      <p:cBhvr>
                                        <p:cTn id="7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r>
              <a:rPr lang="ar-SA" dirty="0">
                <a:latin typeface="Sakkal Majalla" panose="02000000000000000000" pitchFamily="2" charset="-78"/>
                <a:cs typeface="Sakkal Majalla" panose="02000000000000000000" pitchFamily="2" charset="-78"/>
              </a:rPr>
              <a:t>العناية بالآية الوحيدة</a:t>
            </a:r>
            <a:endParaRPr lang="en-US" dirty="0">
              <a:latin typeface="Sakkal Majalla" panose="02000000000000000000" pitchFamily="2" charset="-78"/>
              <a:cs typeface="Sakkal Majalla" panose="02000000000000000000" pitchFamily="2" charset="-78"/>
            </a:endParaRPr>
          </a:p>
        </p:txBody>
      </p:sp>
      <p:grpSp>
        <p:nvGrpSpPr>
          <p:cNvPr id="24" name="Group 23">
            <a:extLst>
              <a:ext uri="{FF2B5EF4-FFF2-40B4-BE49-F238E27FC236}">
                <a16:creationId xmlns:a16="http://schemas.microsoft.com/office/drawing/2014/main" id="{106DBFE5-C53C-4F02-A9BE-A88EBA72FF2E}"/>
              </a:ext>
            </a:extLst>
          </p:cNvPr>
          <p:cNvGrpSpPr/>
          <p:nvPr/>
        </p:nvGrpSpPr>
        <p:grpSpPr>
          <a:xfrm>
            <a:off x="513123" y="2817528"/>
            <a:ext cx="10877638" cy="1496357"/>
            <a:chOff x="320618" y="2961907"/>
            <a:chExt cx="10877638" cy="1496357"/>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262434" y="2961907"/>
              <a:ext cx="6459136" cy="93418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قُلۡ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سِیرُوا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ٱلۡأَرۡضِ</a:t>
              </a:r>
              <a:r>
                <a:rPr lang="ar-SA" sz="2800" dirty="0">
                  <a:latin typeface="Sakkal Majalla" panose="02000000000000000000" pitchFamily="2" charset="-78"/>
                  <a:cs typeface="Sakkal Majalla" panose="02000000000000000000" pitchFamily="2" charset="-78"/>
                </a:rPr>
                <a:t> </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ثُمَّ </a:t>
              </a:r>
              <a:r>
                <a:rPr lang="ar-SA" sz="2800" dirty="0" err="1">
                  <a:solidFill>
                    <a:schemeClr val="tx1">
                      <a:lumMod val="95000"/>
                      <a:lumOff val="5000"/>
                    </a:schemeClr>
                  </a:solidFill>
                  <a:latin typeface="Sakkal Majalla" panose="02000000000000000000" pitchFamily="2" charset="-78"/>
                  <a:cs typeface="Sakkal Majalla" panose="02000000000000000000" pitchFamily="2" charset="-78"/>
                </a:rPr>
                <a:t>ٱنظُرُوا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كَیۡفَ</a:t>
              </a:r>
              <a:r>
                <a:rPr lang="ar-SA" sz="2800" dirty="0">
                  <a:latin typeface="Sakkal Majalla" panose="02000000000000000000" pitchFamily="2" charset="-78"/>
                  <a:cs typeface="Sakkal Majalla" panose="02000000000000000000" pitchFamily="2" charset="-78"/>
                </a:rPr>
                <a:t> كَانَ </a:t>
              </a:r>
              <a:r>
                <a:rPr lang="ar-SA" sz="2800" dirty="0" err="1">
                  <a:latin typeface="Sakkal Majalla" panose="02000000000000000000" pitchFamily="2" charset="-78"/>
                  <a:cs typeface="Sakkal Majalla" panose="02000000000000000000" pitchFamily="2" charset="-78"/>
                </a:rPr>
                <a:t>عَـٰقِبَةُ</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ٱلۡمُكَذِّبِینَ</a:t>
              </a:r>
              <a:endParaRPr lang="en-US" sz="2800" u="sng" dirty="0">
                <a:solidFill>
                  <a:schemeClr val="tx1">
                    <a:lumMod val="95000"/>
                    <a:lumOff val="5000"/>
                  </a:schemeClr>
                </a:solidFill>
                <a:latin typeface="Sakkal Majalla" panose="02000000000000000000" pitchFamily="2" charset="-78"/>
                <a:cs typeface="Sakkal Majalla" panose="02000000000000000000" pitchFamily="2" charset="-78"/>
              </a:endParaRPr>
            </a:p>
          </p:txBody>
        </p:sp>
        <p:grpSp>
          <p:nvGrpSpPr>
            <p:cNvPr id="22" name="Group 21">
              <a:extLst>
                <a:ext uri="{FF2B5EF4-FFF2-40B4-BE49-F238E27FC236}">
                  <a16:creationId xmlns:a16="http://schemas.microsoft.com/office/drawing/2014/main" id="{A8E211DD-3FC5-46C1-854E-F06D0463AAC4}"/>
                </a:ext>
              </a:extLst>
            </p:cNvPr>
            <p:cNvGrpSpPr/>
            <p:nvPr/>
          </p:nvGrpSpPr>
          <p:grpSpPr>
            <a:xfrm>
              <a:off x="320618" y="3428999"/>
              <a:ext cx="10877638" cy="1029265"/>
              <a:chOff x="320618" y="3428999"/>
              <a:chExt cx="10877638" cy="1029265"/>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877456" y="3428999"/>
                <a:ext cx="384978" cy="300349"/>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320618" y="3498516"/>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الأنعام (11)</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816827" y="3868984"/>
                <a:ext cx="1381429"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15</a:t>
                </a:r>
                <a:endParaRPr lang="en-US" sz="24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721571" y="3429000"/>
                <a:ext cx="1095257" cy="734624"/>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grpSp>
        <p:nvGrpSpPr>
          <p:cNvPr id="25" name="Group 24">
            <a:extLst>
              <a:ext uri="{FF2B5EF4-FFF2-40B4-BE49-F238E27FC236}">
                <a16:creationId xmlns:a16="http://schemas.microsoft.com/office/drawing/2014/main" id="{61CF92FE-A1E6-428C-9909-C38E5954FF4C}"/>
              </a:ext>
            </a:extLst>
          </p:cNvPr>
          <p:cNvGrpSpPr/>
          <p:nvPr/>
        </p:nvGrpSpPr>
        <p:grpSpPr>
          <a:xfrm>
            <a:off x="2421265" y="4019244"/>
            <a:ext cx="7588068" cy="1761341"/>
            <a:chOff x="2228760" y="4019245"/>
            <a:chExt cx="7588068" cy="1761341"/>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flipV="1">
              <a:off x="8755245" y="4019245"/>
              <a:ext cx="1061583" cy="118640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228760" y="4630716"/>
              <a:ext cx="6526484" cy="114987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(ث</a:t>
              </a:r>
              <a:r>
                <a:rPr lang="ar-SA" sz="2800" u="sng" dirty="0">
                  <a:solidFill>
                    <a:schemeClr val="tx1">
                      <a:lumMod val="95000"/>
                      <a:lumOff val="5000"/>
                    </a:schemeClr>
                  </a:solidFill>
                  <a:latin typeface="Sakkal Majalla" panose="02000000000000000000" pitchFamily="2" charset="-78"/>
                  <a:cs typeface="Sakkal Majalla" panose="02000000000000000000" pitchFamily="2" charset="-78"/>
                </a:rPr>
                <a:t>ُمَّ</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 </a:t>
              </a:r>
              <a:r>
                <a:rPr lang="ar-SA" sz="2800" dirty="0" err="1">
                  <a:solidFill>
                    <a:schemeClr val="tx1">
                      <a:lumMod val="95000"/>
                      <a:lumOff val="5000"/>
                    </a:schemeClr>
                  </a:solidFill>
                  <a:latin typeface="Sakkal Majalla" panose="02000000000000000000" pitchFamily="2" charset="-78"/>
                  <a:cs typeface="Sakkal Majalla" panose="02000000000000000000" pitchFamily="2" charset="-78"/>
                </a:rPr>
                <a:t>ٱنظُرُوا</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 </a:t>
              </a:r>
              <a:r>
                <a:rPr lang="ar-SA" sz="2800" dirty="0">
                  <a:solidFill>
                    <a:schemeClr val="bg1"/>
                  </a:solidFill>
                  <a:latin typeface="Sakkal Majalla" panose="02000000000000000000" pitchFamily="2" charset="-78"/>
                  <a:cs typeface="Sakkal Majalla" panose="02000000000000000000" pitchFamily="2" charset="-78"/>
                </a:rPr>
                <a:t>الآية الوحيدة في القرآن المبدوءة بـ </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(قل سيروا)</a:t>
              </a:r>
              <a:r>
                <a:rPr lang="ar-SA" sz="2800" dirty="0">
                  <a:solidFill>
                    <a:schemeClr val="bg1"/>
                  </a:solidFill>
                  <a:latin typeface="Sakkal Majalla" panose="02000000000000000000" pitchFamily="2" charset="-78"/>
                  <a:cs typeface="Sakkal Majalla" panose="02000000000000000000" pitchFamily="2" charset="-78"/>
                </a:rPr>
                <a:t> وباقي القرآن </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a:t>
              </a:r>
              <a:r>
                <a:rPr lang="ar-SA" sz="2800" u="sng" dirty="0">
                  <a:solidFill>
                    <a:schemeClr val="tx1">
                      <a:lumMod val="95000"/>
                      <a:lumOff val="5000"/>
                    </a:schemeClr>
                  </a:solidFill>
                  <a:latin typeface="Sakkal Majalla" panose="02000000000000000000" pitchFamily="2" charset="-78"/>
                  <a:cs typeface="Sakkal Majalla" panose="02000000000000000000" pitchFamily="2" charset="-78"/>
                </a:rPr>
                <a:t>ف</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نظروا)</a:t>
              </a:r>
              <a:endParaRPr lang="en-US" sz="2800" dirty="0">
                <a:solidFill>
                  <a:schemeClr val="tx1">
                    <a:lumMod val="95000"/>
                    <a:lumOff val="5000"/>
                  </a:schemeClr>
                </a:solidFill>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984219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900" fill="hold"/>
                                        <p:tgtEl>
                                          <p:spTgt spid="25"/>
                                        </p:tgtEl>
                                        <p:attrNameLst>
                                          <p:attrName>ppt_x</p:attrName>
                                        </p:attrNameLst>
                                      </p:cBhvr>
                                      <p:tavLst>
                                        <p:tav tm="0">
                                          <p:val>
                                            <p:strVal val="0-#ppt_w/2"/>
                                          </p:val>
                                        </p:tav>
                                        <p:tav tm="100000">
                                          <p:val>
                                            <p:strVal val="#ppt_x"/>
                                          </p:val>
                                        </p:tav>
                                      </p:tavLst>
                                    </p:anim>
                                    <p:anim calcmode="lin" valueType="num">
                                      <p:cBhvr additive="base">
                                        <p:cTn id="26" dur="9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r>
              <a:rPr lang="ar-SA" dirty="0">
                <a:latin typeface="Sakkal Majalla" panose="02000000000000000000" pitchFamily="2" charset="-78"/>
                <a:cs typeface="Sakkal Majalla" panose="02000000000000000000" pitchFamily="2" charset="-78"/>
              </a:rPr>
              <a:t>العناية بالآية الوحيدة</a:t>
            </a:r>
            <a:endParaRPr lang="en-US" dirty="0">
              <a:latin typeface="Sakkal Majalla" panose="02000000000000000000" pitchFamily="2" charset="-78"/>
              <a:cs typeface="Sakkal Majalla" panose="02000000000000000000" pitchFamily="2" charset="-78"/>
            </a:endParaRPr>
          </a:p>
        </p:txBody>
      </p:sp>
      <p:grpSp>
        <p:nvGrpSpPr>
          <p:cNvPr id="24" name="Group 23">
            <a:extLst>
              <a:ext uri="{FF2B5EF4-FFF2-40B4-BE49-F238E27FC236}">
                <a16:creationId xmlns:a16="http://schemas.microsoft.com/office/drawing/2014/main" id="{106DBFE5-C53C-4F02-A9BE-A88EBA72FF2E}"/>
              </a:ext>
            </a:extLst>
          </p:cNvPr>
          <p:cNvGrpSpPr/>
          <p:nvPr/>
        </p:nvGrpSpPr>
        <p:grpSpPr>
          <a:xfrm>
            <a:off x="513123" y="2817528"/>
            <a:ext cx="10877638" cy="1496357"/>
            <a:chOff x="320618" y="2961907"/>
            <a:chExt cx="10877638" cy="1496357"/>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262434" y="2961907"/>
              <a:ext cx="6459136" cy="93418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وَأَمۡطَرۡنَا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عَلَیۡهِم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مَّطَرࣰاۖ</a:t>
              </a:r>
              <a:r>
                <a:rPr lang="ar-SA" sz="2800" dirty="0">
                  <a:latin typeface="Sakkal Majalla" panose="02000000000000000000" pitchFamily="2" charset="-78"/>
                  <a:cs typeface="Sakkal Majalla" panose="02000000000000000000" pitchFamily="2" charset="-78"/>
                </a:rPr>
                <a:t> </a:t>
              </a:r>
              <a:r>
                <a:rPr lang="ar-SA" sz="2800" dirty="0" err="1">
                  <a:solidFill>
                    <a:schemeClr val="tx1">
                      <a:lumMod val="95000"/>
                      <a:lumOff val="5000"/>
                    </a:schemeClr>
                  </a:solidFill>
                  <a:latin typeface="Sakkal Majalla" panose="02000000000000000000" pitchFamily="2" charset="-78"/>
                  <a:cs typeface="Sakkal Majalla" panose="02000000000000000000" pitchFamily="2" charset="-78"/>
                </a:rPr>
                <a:t>فَٱنظُرۡ</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كَیۡفَ</a:t>
              </a:r>
              <a:r>
                <a:rPr lang="ar-SA" sz="2800" dirty="0">
                  <a:latin typeface="Sakkal Majalla" panose="02000000000000000000" pitchFamily="2" charset="-78"/>
                  <a:cs typeface="Sakkal Majalla" panose="02000000000000000000" pitchFamily="2" charset="-78"/>
                </a:rPr>
                <a:t> كَانَ </a:t>
              </a:r>
              <a:r>
                <a:rPr lang="ar-SA" sz="2800" dirty="0" err="1">
                  <a:latin typeface="Sakkal Majalla" panose="02000000000000000000" pitchFamily="2" charset="-78"/>
                  <a:cs typeface="Sakkal Majalla" panose="02000000000000000000" pitchFamily="2" charset="-78"/>
                </a:rPr>
                <a:t>عَـٰقِبَةُ</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ٱلۡمُجۡرِمِینَ</a:t>
              </a:r>
              <a:endParaRPr lang="en-US" sz="2800" u="sng" dirty="0">
                <a:solidFill>
                  <a:schemeClr val="tx1">
                    <a:lumMod val="95000"/>
                    <a:lumOff val="5000"/>
                  </a:schemeClr>
                </a:solidFill>
                <a:latin typeface="Sakkal Majalla" panose="02000000000000000000" pitchFamily="2" charset="-78"/>
                <a:cs typeface="Sakkal Majalla" panose="02000000000000000000" pitchFamily="2" charset="-78"/>
              </a:endParaRPr>
            </a:p>
          </p:txBody>
        </p:sp>
        <p:grpSp>
          <p:nvGrpSpPr>
            <p:cNvPr id="22" name="Group 21">
              <a:extLst>
                <a:ext uri="{FF2B5EF4-FFF2-40B4-BE49-F238E27FC236}">
                  <a16:creationId xmlns:a16="http://schemas.microsoft.com/office/drawing/2014/main" id="{A8E211DD-3FC5-46C1-854E-F06D0463AAC4}"/>
                </a:ext>
              </a:extLst>
            </p:cNvPr>
            <p:cNvGrpSpPr/>
            <p:nvPr/>
          </p:nvGrpSpPr>
          <p:grpSpPr>
            <a:xfrm>
              <a:off x="320618" y="3428999"/>
              <a:ext cx="10877638" cy="1029265"/>
              <a:chOff x="320618" y="3428999"/>
              <a:chExt cx="10877638" cy="1029265"/>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877456" y="3428999"/>
                <a:ext cx="384978" cy="300349"/>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320618" y="3498516"/>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الأعراف (84)</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816827" y="3868984"/>
                <a:ext cx="1381429"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16</a:t>
                </a:r>
                <a:endParaRPr lang="en-US" sz="24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721571" y="3429000"/>
                <a:ext cx="1095257" cy="734624"/>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grpSp>
        <p:nvGrpSpPr>
          <p:cNvPr id="25" name="Group 24">
            <a:extLst>
              <a:ext uri="{FF2B5EF4-FFF2-40B4-BE49-F238E27FC236}">
                <a16:creationId xmlns:a16="http://schemas.microsoft.com/office/drawing/2014/main" id="{61CF92FE-A1E6-428C-9909-C38E5954FF4C}"/>
              </a:ext>
            </a:extLst>
          </p:cNvPr>
          <p:cNvGrpSpPr/>
          <p:nvPr/>
        </p:nvGrpSpPr>
        <p:grpSpPr>
          <a:xfrm>
            <a:off x="2421265" y="4019244"/>
            <a:ext cx="7588068" cy="1761341"/>
            <a:chOff x="2228760" y="4019245"/>
            <a:chExt cx="7588068" cy="1761341"/>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flipV="1">
              <a:off x="8755245" y="4019245"/>
              <a:ext cx="1061583" cy="118640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228760" y="4630716"/>
              <a:ext cx="6526484" cy="114987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a:t>
              </a:r>
              <a:r>
                <a:rPr lang="ar-SA" sz="2800" dirty="0" err="1">
                  <a:solidFill>
                    <a:schemeClr val="tx1">
                      <a:lumMod val="95000"/>
                      <a:lumOff val="5000"/>
                    </a:schemeClr>
                  </a:solidFill>
                  <a:latin typeface="Sakkal Majalla" panose="02000000000000000000" pitchFamily="2" charset="-78"/>
                  <a:cs typeface="Sakkal Majalla" panose="02000000000000000000" pitchFamily="2" charset="-78"/>
                </a:rPr>
                <a:t>فَٱنظُرۡ</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 </a:t>
              </a:r>
              <a:r>
                <a:rPr lang="ar-SA" sz="2800" dirty="0">
                  <a:solidFill>
                    <a:schemeClr val="bg1"/>
                  </a:solidFill>
                  <a:latin typeface="Sakkal Majalla" panose="02000000000000000000" pitchFamily="2" charset="-78"/>
                  <a:cs typeface="Sakkal Majalla" panose="02000000000000000000" pitchFamily="2" charset="-78"/>
                </a:rPr>
                <a:t>بعد الجملة السابقة الوحيدة في القرآن، وما عداها </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(فساء)</a:t>
              </a:r>
              <a:endParaRPr lang="en-US" sz="2800" dirty="0">
                <a:solidFill>
                  <a:schemeClr val="tx1">
                    <a:lumMod val="95000"/>
                    <a:lumOff val="5000"/>
                  </a:schemeClr>
                </a:solidFill>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1939252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900" fill="hold"/>
                                        <p:tgtEl>
                                          <p:spTgt spid="25"/>
                                        </p:tgtEl>
                                        <p:attrNameLst>
                                          <p:attrName>ppt_x</p:attrName>
                                        </p:attrNameLst>
                                      </p:cBhvr>
                                      <p:tavLst>
                                        <p:tav tm="0">
                                          <p:val>
                                            <p:strVal val="0-#ppt_w/2"/>
                                          </p:val>
                                        </p:tav>
                                        <p:tav tm="100000">
                                          <p:val>
                                            <p:strVal val="#ppt_x"/>
                                          </p:val>
                                        </p:tav>
                                      </p:tavLst>
                                    </p:anim>
                                    <p:anim calcmode="lin" valueType="num">
                                      <p:cBhvr additive="base">
                                        <p:cTn id="26" dur="9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r>
              <a:rPr lang="ar-SA" dirty="0">
                <a:latin typeface="Sakkal Majalla" panose="02000000000000000000" pitchFamily="2" charset="-78"/>
                <a:cs typeface="Sakkal Majalla" panose="02000000000000000000" pitchFamily="2" charset="-78"/>
              </a:rPr>
              <a:t>العناية بالآية الوحيدة</a:t>
            </a:r>
            <a:endParaRPr lang="en-US" dirty="0">
              <a:latin typeface="Sakkal Majalla" panose="02000000000000000000" pitchFamily="2" charset="-78"/>
              <a:cs typeface="Sakkal Majalla" panose="02000000000000000000" pitchFamily="2" charset="-78"/>
            </a:endParaRPr>
          </a:p>
        </p:txBody>
      </p:sp>
      <p:grpSp>
        <p:nvGrpSpPr>
          <p:cNvPr id="24" name="Group 23">
            <a:extLst>
              <a:ext uri="{FF2B5EF4-FFF2-40B4-BE49-F238E27FC236}">
                <a16:creationId xmlns:a16="http://schemas.microsoft.com/office/drawing/2014/main" id="{106DBFE5-C53C-4F02-A9BE-A88EBA72FF2E}"/>
              </a:ext>
            </a:extLst>
          </p:cNvPr>
          <p:cNvGrpSpPr/>
          <p:nvPr/>
        </p:nvGrpSpPr>
        <p:grpSpPr>
          <a:xfrm>
            <a:off x="513123" y="2817528"/>
            <a:ext cx="10877638" cy="1496357"/>
            <a:chOff x="320618" y="2961907"/>
            <a:chExt cx="10877638" cy="1496357"/>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262434" y="2961907"/>
              <a:ext cx="6459136" cy="93418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فَٱدۡخُلُوۤا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أَبۡوَ</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ا⁠بَ</a:t>
              </a:r>
              <a:r>
                <a:rPr lang="ar-SA" sz="2800" dirty="0">
                  <a:latin typeface="Sakkal Majalla" panose="02000000000000000000" pitchFamily="2" charset="-78"/>
                  <a:cs typeface="Sakkal Majalla" panose="02000000000000000000" pitchFamily="2" charset="-78"/>
                </a:rPr>
                <a:t> جَهَنَّمَ </a:t>
              </a:r>
              <a:r>
                <a:rPr lang="ar-SA" sz="2800" dirty="0" err="1">
                  <a:latin typeface="Sakkal Majalla" panose="02000000000000000000" pitchFamily="2" charset="-78"/>
                  <a:cs typeface="Sakkal Majalla" panose="02000000000000000000" pitchFamily="2" charset="-78"/>
                </a:rPr>
                <a:t>خَـٰلِدِینَ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فِیهَاۖ</a:t>
              </a:r>
              <a:r>
                <a:rPr lang="ar-SA" sz="2800" dirty="0">
                  <a:latin typeface="Sakkal Majalla" panose="02000000000000000000" pitchFamily="2" charset="-78"/>
                  <a:cs typeface="Sakkal Majalla" panose="02000000000000000000" pitchFamily="2" charset="-78"/>
                </a:rPr>
                <a:t> </a:t>
              </a:r>
              <a:r>
                <a:rPr lang="ar-SA" sz="2800" dirty="0" err="1">
                  <a:solidFill>
                    <a:schemeClr val="tx1">
                      <a:lumMod val="95000"/>
                      <a:lumOff val="5000"/>
                    </a:schemeClr>
                  </a:solidFill>
                  <a:latin typeface="Sakkal Majalla" panose="02000000000000000000" pitchFamily="2" charset="-78"/>
                  <a:cs typeface="Sakkal Majalla" panose="02000000000000000000" pitchFamily="2" charset="-78"/>
                </a:rPr>
                <a:t>فَلَبِئۡسَ</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مَثۡوَى</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ٱلۡمُتَكَبِّرِینَ</a:t>
              </a:r>
              <a:endParaRPr lang="en-US" sz="2800" u="sng" dirty="0">
                <a:solidFill>
                  <a:schemeClr val="tx1">
                    <a:lumMod val="95000"/>
                    <a:lumOff val="5000"/>
                  </a:schemeClr>
                </a:solidFill>
                <a:latin typeface="Sakkal Majalla" panose="02000000000000000000" pitchFamily="2" charset="-78"/>
                <a:cs typeface="Sakkal Majalla" panose="02000000000000000000" pitchFamily="2" charset="-78"/>
              </a:endParaRPr>
            </a:p>
          </p:txBody>
        </p:sp>
        <p:grpSp>
          <p:nvGrpSpPr>
            <p:cNvPr id="22" name="Group 21">
              <a:extLst>
                <a:ext uri="{FF2B5EF4-FFF2-40B4-BE49-F238E27FC236}">
                  <a16:creationId xmlns:a16="http://schemas.microsoft.com/office/drawing/2014/main" id="{A8E211DD-3FC5-46C1-854E-F06D0463AAC4}"/>
                </a:ext>
              </a:extLst>
            </p:cNvPr>
            <p:cNvGrpSpPr/>
            <p:nvPr/>
          </p:nvGrpSpPr>
          <p:grpSpPr>
            <a:xfrm>
              <a:off x="320618" y="3428999"/>
              <a:ext cx="10877638" cy="1029265"/>
              <a:chOff x="320618" y="3428999"/>
              <a:chExt cx="10877638" cy="1029265"/>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877456" y="3428999"/>
                <a:ext cx="384978" cy="300349"/>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320618" y="3498516"/>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النحل (29)</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816827" y="3868984"/>
                <a:ext cx="1381429"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17</a:t>
                </a:r>
                <a:endParaRPr lang="en-US" sz="24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721571" y="3429000"/>
                <a:ext cx="1095257" cy="734624"/>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grpSp>
        <p:nvGrpSpPr>
          <p:cNvPr id="25" name="Group 24">
            <a:extLst>
              <a:ext uri="{FF2B5EF4-FFF2-40B4-BE49-F238E27FC236}">
                <a16:creationId xmlns:a16="http://schemas.microsoft.com/office/drawing/2014/main" id="{61CF92FE-A1E6-428C-9909-C38E5954FF4C}"/>
              </a:ext>
            </a:extLst>
          </p:cNvPr>
          <p:cNvGrpSpPr/>
          <p:nvPr/>
        </p:nvGrpSpPr>
        <p:grpSpPr>
          <a:xfrm>
            <a:off x="2421265" y="4019244"/>
            <a:ext cx="7588068" cy="1761341"/>
            <a:chOff x="2228760" y="4019245"/>
            <a:chExt cx="7588068" cy="1761341"/>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flipV="1">
              <a:off x="8755245" y="4019245"/>
              <a:ext cx="1061583" cy="118640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228760" y="4630716"/>
              <a:ext cx="6526484" cy="114987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بزيادة اللام في </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(ف</a:t>
              </a:r>
              <a:r>
                <a:rPr lang="ar-SA" sz="2800" u="sng" dirty="0">
                  <a:solidFill>
                    <a:schemeClr val="tx1">
                      <a:lumMod val="95000"/>
                      <a:lumOff val="5000"/>
                    </a:schemeClr>
                  </a:solidFill>
                  <a:latin typeface="Sakkal Majalla" panose="02000000000000000000" pitchFamily="2" charset="-78"/>
                  <a:cs typeface="Sakkal Majalla" panose="02000000000000000000" pitchFamily="2" charset="-78"/>
                </a:rPr>
                <a:t>ل</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بئس) </a:t>
              </a:r>
              <a:r>
                <a:rPr lang="ar-SA" sz="2800" dirty="0">
                  <a:latin typeface="Sakkal Majalla" panose="02000000000000000000" pitchFamily="2" charset="-78"/>
                  <a:cs typeface="Sakkal Majalla" panose="02000000000000000000" pitchFamily="2" charset="-78"/>
                </a:rPr>
                <a:t>هي الوحيدة هنا، وباقي القرآن </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(فبئس مثوى المتكبرين)</a:t>
              </a:r>
              <a:endParaRPr lang="en-US" sz="2800" dirty="0">
                <a:solidFill>
                  <a:schemeClr val="tx1">
                    <a:lumMod val="95000"/>
                    <a:lumOff val="5000"/>
                  </a:schemeClr>
                </a:solidFill>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3266701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900" fill="hold"/>
                                        <p:tgtEl>
                                          <p:spTgt spid="25"/>
                                        </p:tgtEl>
                                        <p:attrNameLst>
                                          <p:attrName>ppt_x</p:attrName>
                                        </p:attrNameLst>
                                      </p:cBhvr>
                                      <p:tavLst>
                                        <p:tav tm="0">
                                          <p:val>
                                            <p:strVal val="0-#ppt_w/2"/>
                                          </p:val>
                                        </p:tav>
                                        <p:tav tm="100000">
                                          <p:val>
                                            <p:strVal val="#ppt_x"/>
                                          </p:val>
                                        </p:tav>
                                      </p:tavLst>
                                    </p:anim>
                                    <p:anim calcmode="lin" valueType="num">
                                      <p:cBhvr additive="base">
                                        <p:cTn id="26" dur="9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r>
              <a:rPr lang="ar-SA" dirty="0">
                <a:latin typeface="Sakkal Majalla" panose="02000000000000000000" pitchFamily="2" charset="-78"/>
                <a:cs typeface="Sakkal Majalla" panose="02000000000000000000" pitchFamily="2" charset="-78"/>
              </a:rPr>
              <a:t>العناية بالآية الوحيدة</a:t>
            </a:r>
            <a:endParaRPr lang="en-US" dirty="0">
              <a:latin typeface="Sakkal Majalla" panose="02000000000000000000" pitchFamily="2" charset="-78"/>
              <a:cs typeface="Sakkal Majalla" panose="02000000000000000000" pitchFamily="2" charset="-78"/>
            </a:endParaRPr>
          </a:p>
        </p:txBody>
      </p:sp>
      <p:grpSp>
        <p:nvGrpSpPr>
          <p:cNvPr id="24" name="Group 23">
            <a:extLst>
              <a:ext uri="{FF2B5EF4-FFF2-40B4-BE49-F238E27FC236}">
                <a16:creationId xmlns:a16="http://schemas.microsoft.com/office/drawing/2014/main" id="{106DBFE5-C53C-4F02-A9BE-A88EBA72FF2E}"/>
              </a:ext>
            </a:extLst>
          </p:cNvPr>
          <p:cNvGrpSpPr/>
          <p:nvPr/>
        </p:nvGrpSpPr>
        <p:grpSpPr>
          <a:xfrm>
            <a:off x="513123" y="2817528"/>
            <a:ext cx="10877638" cy="1496357"/>
            <a:chOff x="320618" y="2961907"/>
            <a:chExt cx="10877638" cy="1496357"/>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262434" y="2961907"/>
              <a:ext cx="6459136" cy="93418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وَلَىِٕن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سَأَلۡتَهُم</a:t>
              </a:r>
              <a:r>
                <a:rPr lang="ar-SA" sz="2800" dirty="0">
                  <a:latin typeface="Sakkal Majalla" panose="02000000000000000000" pitchFamily="2" charset="-78"/>
                  <a:cs typeface="Sakkal Majalla" panose="02000000000000000000" pitchFamily="2" charset="-78"/>
                </a:rPr>
                <a:t> مَّن نَّزَّلَ مِنَ </a:t>
              </a:r>
              <a:r>
                <a:rPr lang="ar-SA" sz="2800" dirty="0" err="1">
                  <a:latin typeface="Sakkal Majalla" panose="02000000000000000000" pitchFamily="2" charset="-78"/>
                  <a:cs typeface="Sakkal Majalla" panose="02000000000000000000" pitchFamily="2" charset="-78"/>
                </a:rPr>
                <a:t>ٱلسَّمَاۤءِ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مَاۤء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فَأَحۡیَا</a:t>
              </a:r>
              <a:r>
                <a:rPr lang="ar-SA" sz="2800" dirty="0">
                  <a:latin typeface="Sakkal Majalla" panose="02000000000000000000" pitchFamily="2" charset="-78"/>
                  <a:cs typeface="Sakkal Majalla" panose="02000000000000000000" pitchFamily="2" charset="-78"/>
                </a:rPr>
                <a:t> بِهِ </a:t>
              </a:r>
              <a:r>
                <a:rPr lang="ar-SA" sz="2800" dirty="0" err="1">
                  <a:latin typeface="Sakkal Majalla" panose="02000000000000000000" pitchFamily="2" charset="-78"/>
                  <a:cs typeface="Sakkal Majalla" panose="02000000000000000000" pitchFamily="2" charset="-78"/>
                </a:rPr>
                <a:t>ٱلۡأَرۡضَ</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مِنۢ</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 </a:t>
              </a:r>
              <a:r>
                <a:rPr lang="ar-SA" sz="2800" dirty="0" err="1">
                  <a:solidFill>
                    <a:schemeClr val="tx1">
                      <a:lumMod val="95000"/>
                      <a:lumOff val="5000"/>
                    </a:schemeClr>
                  </a:solidFill>
                  <a:latin typeface="Sakkal Majalla" panose="02000000000000000000" pitchFamily="2" charset="-78"/>
                  <a:cs typeface="Sakkal Majalla" panose="02000000000000000000" pitchFamily="2" charset="-78"/>
                </a:rPr>
                <a:t>بَعۡدِ</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مَوۡتِهَا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لَیَقُولُنَّ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قُلِ </a:t>
              </a:r>
              <a:r>
                <a:rPr lang="ar-SA" sz="2800" dirty="0" err="1">
                  <a:latin typeface="Sakkal Majalla" panose="02000000000000000000" pitchFamily="2" charset="-78"/>
                  <a:cs typeface="Sakkal Majalla" panose="02000000000000000000" pitchFamily="2" charset="-78"/>
                </a:rPr>
                <a:t>ٱلۡحَمۡدُ</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أَكۡثَرُهُمۡ</a:t>
              </a:r>
              <a:r>
                <a:rPr lang="ar-SA" sz="2800" dirty="0">
                  <a:latin typeface="Sakkal Majalla" panose="02000000000000000000" pitchFamily="2" charset="-78"/>
                  <a:cs typeface="Sakkal Majalla" panose="02000000000000000000" pitchFamily="2" charset="-78"/>
                </a:rPr>
                <a:t> لَا </a:t>
              </a:r>
              <a:r>
                <a:rPr lang="ar-SA" sz="2800" dirty="0" err="1">
                  <a:latin typeface="Sakkal Majalla" panose="02000000000000000000" pitchFamily="2" charset="-78"/>
                  <a:cs typeface="Sakkal Majalla" panose="02000000000000000000" pitchFamily="2" charset="-78"/>
                </a:rPr>
                <a:t>یَعۡقِلُونَ</a:t>
              </a:r>
              <a:endParaRPr lang="en-US" sz="2800" u="sng" dirty="0">
                <a:solidFill>
                  <a:schemeClr val="tx1">
                    <a:lumMod val="95000"/>
                    <a:lumOff val="5000"/>
                  </a:schemeClr>
                </a:solidFill>
                <a:latin typeface="Sakkal Majalla" panose="02000000000000000000" pitchFamily="2" charset="-78"/>
                <a:cs typeface="Sakkal Majalla" panose="02000000000000000000" pitchFamily="2" charset="-78"/>
              </a:endParaRPr>
            </a:p>
          </p:txBody>
        </p:sp>
        <p:grpSp>
          <p:nvGrpSpPr>
            <p:cNvPr id="22" name="Group 21">
              <a:extLst>
                <a:ext uri="{FF2B5EF4-FFF2-40B4-BE49-F238E27FC236}">
                  <a16:creationId xmlns:a16="http://schemas.microsoft.com/office/drawing/2014/main" id="{A8E211DD-3FC5-46C1-854E-F06D0463AAC4}"/>
                </a:ext>
              </a:extLst>
            </p:cNvPr>
            <p:cNvGrpSpPr/>
            <p:nvPr/>
          </p:nvGrpSpPr>
          <p:grpSpPr>
            <a:xfrm>
              <a:off x="320618" y="3428999"/>
              <a:ext cx="10877638" cy="1029265"/>
              <a:chOff x="320618" y="3428999"/>
              <a:chExt cx="10877638" cy="1029265"/>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877456" y="3428999"/>
                <a:ext cx="384978" cy="300349"/>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320618" y="3498516"/>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العنكبوت (63)</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816827" y="3868984"/>
                <a:ext cx="1381429"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18</a:t>
                </a:r>
                <a:endParaRPr lang="en-US" sz="24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721571" y="3429000"/>
                <a:ext cx="1095257" cy="734624"/>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grpSp>
        <p:nvGrpSpPr>
          <p:cNvPr id="25" name="Group 24">
            <a:extLst>
              <a:ext uri="{FF2B5EF4-FFF2-40B4-BE49-F238E27FC236}">
                <a16:creationId xmlns:a16="http://schemas.microsoft.com/office/drawing/2014/main" id="{61CF92FE-A1E6-428C-9909-C38E5954FF4C}"/>
              </a:ext>
            </a:extLst>
          </p:cNvPr>
          <p:cNvGrpSpPr/>
          <p:nvPr/>
        </p:nvGrpSpPr>
        <p:grpSpPr>
          <a:xfrm>
            <a:off x="2421265" y="4019244"/>
            <a:ext cx="7588068" cy="1761341"/>
            <a:chOff x="2228760" y="4019245"/>
            <a:chExt cx="7588068" cy="1761341"/>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flipV="1">
              <a:off x="8755245" y="4019245"/>
              <a:ext cx="1061583" cy="118640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228760" y="4630716"/>
              <a:ext cx="6526484" cy="114987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بزيادة </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(من)</a:t>
              </a:r>
              <a:r>
                <a:rPr lang="ar-SA" sz="2800" dirty="0">
                  <a:latin typeface="Sakkal Majalla" panose="02000000000000000000" pitchFamily="2" charset="-78"/>
                  <a:cs typeface="Sakkal Majalla" panose="02000000000000000000" pitchFamily="2" charset="-78"/>
                </a:rPr>
                <a:t> بعد </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 الأرض)</a:t>
              </a:r>
              <a:r>
                <a:rPr lang="ar-SA" sz="2800" dirty="0">
                  <a:latin typeface="Sakkal Majalla" panose="02000000000000000000" pitchFamily="2" charset="-78"/>
                  <a:cs typeface="Sakkal Majalla" panose="02000000000000000000" pitchFamily="2" charset="-78"/>
                </a:rPr>
                <a:t> هي الوحيدة في القرآن، وما عداها </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(فأحيا به الأرض </a:t>
              </a:r>
              <a:r>
                <a:rPr lang="ar-SA" sz="2800" u="sng" dirty="0">
                  <a:solidFill>
                    <a:schemeClr val="tx1">
                      <a:lumMod val="95000"/>
                      <a:lumOff val="5000"/>
                    </a:schemeClr>
                  </a:solidFill>
                  <a:latin typeface="Sakkal Majalla" panose="02000000000000000000" pitchFamily="2" charset="-78"/>
                  <a:cs typeface="Sakkal Majalla" panose="02000000000000000000" pitchFamily="2" charset="-78"/>
                </a:rPr>
                <a:t>بعد</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 موتها)</a:t>
              </a:r>
              <a:endParaRPr lang="en-US" sz="2800" dirty="0">
                <a:solidFill>
                  <a:schemeClr val="tx1">
                    <a:lumMod val="95000"/>
                    <a:lumOff val="5000"/>
                  </a:schemeClr>
                </a:solidFill>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3634466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900" fill="hold"/>
                                        <p:tgtEl>
                                          <p:spTgt spid="25"/>
                                        </p:tgtEl>
                                        <p:attrNameLst>
                                          <p:attrName>ppt_x</p:attrName>
                                        </p:attrNameLst>
                                      </p:cBhvr>
                                      <p:tavLst>
                                        <p:tav tm="0">
                                          <p:val>
                                            <p:strVal val="0-#ppt_w/2"/>
                                          </p:val>
                                        </p:tav>
                                        <p:tav tm="100000">
                                          <p:val>
                                            <p:strVal val="#ppt_x"/>
                                          </p:val>
                                        </p:tav>
                                      </p:tavLst>
                                    </p:anim>
                                    <p:anim calcmode="lin" valueType="num">
                                      <p:cBhvr additive="base">
                                        <p:cTn id="26" dur="9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r>
              <a:rPr lang="ar-SA" dirty="0">
                <a:latin typeface="Sakkal Majalla" panose="02000000000000000000" pitchFamily="2" charset="-78"/>
                <a:cs typeface="Sakkal Majalla" panose="02000000000000000000" pitchFamily="2" charset="-78"/>
              </a:rPr>
              <a:t>العناية بالآية الوحيدة</a:t>
            </a:r>
            <a:endParaRPr lang="en-US" dirty="0">
              <a:latin typeface="Sakkal Majalla" panose="02000000000000000000" pitchFamily="2" charset="-78"/>
              <a:cs typeface="Sakkal Majalla" panose="02000000000000000000" pitchFamily="2" charset="-78"/>
            </a:endParaRPr>
          </a:p>
        </p:txBody>
      </p:sp>
      <p:grpSp>
        <p:nvGrpSpPr>
          <p:cNvPr id="24" name="Group 23">
            <a:extLst>
              <a:ext uri="{FF2B5EF4-FFF2-40B4-BE49-F238E27FC236}">
                <a16:creationId xmlns:a16="http://schemas.microsoft.com/office/drawing/2014/main" id="{106DBFE5-C53C-4F02-A9BE-A88EBA72FF2E}"/>
              </a:ext>
            </a:extLst>
          </p:cNvPr>
          <p:cNvGrpSpPr/>
          <p:nvPr/>
        </p:nvGrpSpPr>
        <p:grpSpPr>
          <a:xfrm>
            <a:off x="513123" y="2817528"/>
            <a:ext cx="10877638" cy="1496357"/>
            <a:chOff x="320618" y="2961907"/>
            <a:chExt cx="10877638" cy="1496357"/>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262434" y="2961907"/>
              <a:ext cx="6459136" cy="93418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400" dirty="0" err="1">
                  <a:latin typeface="Sakkal Majalla" panose="02000000000000000000" pitchFamily="2" charset="-78"/>
                  <a:cs typeface="Sakkal Majalla" panose="02000000000000000000" pitchFamily="2" charset="-78"/>
                </a:rPr>
                <a:t>أَلَمۡ</a:t>
              </a:r>
              <a:r>
                <a:rPr lang="ar-SA" sz="2400" dirty="0">
                  <a:latin typeface="Sakkal Majalla" panose="02000000000000000000" pitchFamily="2" charset="-78"/>
                  <a:cs typeface="Sakkal Majalla" panose="02000000000000000000" pitchFamily="2" charset="-78"/>
                </a:rPr>
                <a:t> تَرَ أَنَّ </a:t>
              </a:r>
              <a:r>
                <a:rPr lang="ar-SA" sz="2400" dirty="0" err="1">
                  <a:latin typeface="Sakkal Majalla" panose="02000000000000000000" pitchFamily="2" charset="-78"/>
                  <a:cs typeface="Sakkal Majalla" panose="02000000000000000000" pitchFamily="2" charset="-78"/>
                </a:rPr>
                <a:t>ٱللَّهَ</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یُولِجُ</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ٱلَّیۡلَ</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فِی</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ٱلنَّهَارِ</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وَیُولِجُ</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ٱلنَّهَارَ</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فِی</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ٱلَّیۡلِ</a:t>
              </a:r>
              <a:r>
                <a:rPr lang="ar-SA" sz="2400" dirty="0">
                  <a:latin typeface="Sakkal Majalla" panose="02000000000000000000" pitchFamily="2" charset="-78"/>
                  <a:cs typeface="Sakkal Majalla" panose="02000000000000000000" pitchFamily="2" charset="-78"/>
                </a:rPr>
                <a:t> وَسَخَّرَ </a:t>
              </a:r>
              <a:r>
                <a:rPr lang="ar-SA" sz="2400" dirty="0" err="1">
                  <a:latin typeface="Sakkal Majalla" panose="02000000000000000000" pitchFamily="2" charset="-78"/>
                  <a:cs typeface="Sakkal Majalla" panose="02000000000000000000" pitchFamily="2" charset="-78"/>
                </a:rPr>
                <a:t>ٱلشَّمۡسَ</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وَٱلۡقَمَرَۖ</a:t>
              </a:r>
              <a:r>
                <a:rPr lang="ar-SA" sz="2400" dirty="0">
                  <a:latin typeface="Sakkal Majalla" panose="02000000000000000000" pitchFamily="2" charset="-78"/>
                  <a:cs typeface="Sakkal Majalla" panose="02000000000000000000" pitchFamily="2" charset="-78"/>
                </a:rPr>
                <a:t> </a:t>
              </a:r>
              <a:r>
                <a:rPr lang="ar-SA" sz="2400" u="sng" dirty="0">
                  <a:solidFill>
                    <a:schemeClr val="tx1">
                      <a:lumMod val="95000"/>
                      <a:lumOff val="5000"/>
                    </a:schemeClr>
                  </a:solidFill>
                  <a:latin typeface="Sakkal Majalla" panose="02000000000000000000" pitchFamily="2" charset="-78"/>
                  <a:cs typeface="Sakkal Majalla" panose="02000000000000000000" pitchFamily="2" charset="-78"/>
                </a:rPr>
                <a:t>كُلࣱّ </a:t>
              </a:r>
              <a:r>
                <a:rPr lang="ar-SA" sz="2400" u="sng" dirty="0" err="1">
                  <a:solidFill>
                    <a:schemeClr val="tx1">
                      <a:lumMod val="95000"/>
                      <a:lumOff val="5000"/>
                    </a:schemeClr>
                  </a:solidFill>
                  <a:latin typeface="Sakkal Majalla" panose="02000000000000000000" pitchFamily="2" charset="-78"/>
                  <a:cs typeface="Sakkal Majalla" panose="02000000000000000000" pitchFamily="2" charset="-78"/>
                </a:rPr>
                <a:t>یَجۡرِیۤ</a:t>
              </a:r>
              <a:r>
                <a:rPr lang="ar-SA" sz="2400" u="sng" dirty="0">
                  <a:solidFill>
                    <a:schemeClr val="tx1">
                      <a:lumMod val="95000"/>
                      <a:lumOff val="5000"/>
                    </a:schemeClr>
                  </a:solidFill>
                  <a:latin typeface="Sakkal Majalla" panose="02000000000000000000" pitchFamily="2" charset="-78"/>
                  <a:cs typeface="Sakkal Majalla" panose="02000000000000000000" pitchFamily="2" charset="-78"/>
                </a:rPr>
                <a:t> </a:t>
              </a:r>
              <a:r>
                <a:rPr lang="ar-SA" sz="2400" u="sng" dirty="0" err="1">
                  <a:solidFill>
                    <a:schemeClr val="tx1">
                      <a:lumMod val="95000"/>
                      <a:lumOff val="5000"/>
                    </a:schemeClr>
                  </a:solidFill>
                  <a:latin typeface="Sakkal Majalla" panose="02000000000000000000" pitchFamily="2" charset="-78"/>
                  <a:cs typeface="Sakkal Majalla" panose="02000000000000000000" pitchFamily="2" charset="-78"/>
                </a:rPr>
                <a:t>إِلَىٰۤ</a:t>
              </a:r>
              <a:r>
                <a:rPr lang="ar-SA" sz="2400" u="sng" dirty="0">
                  <a:solidFill>
                    <a:schemeClr val="tx1">
                      <a:lumMod val="95000"/>
                      <a:lumOff val="5000"/>
                    </a:schemeClr>
                  </a:solidFill>
                  <a:latin typeface="Sakkal Majalla" panose="02000000000000000000" pitchFamily="2" charset="-78"/>
                  <a:cs typeface="Sakkal Majalla" panose="02000000000000000000" pitchFamily="2" charset="-78"/>
                </a:rPr>
                <a:t> أَجَلࣲ </a:t>
              </a:r>
              <a:r>
                <a:rPr lang="ar-SA" sz="2400" u="sng" dirty="0" err="1">
                  <a:solidFill>
                    <a:schemeClr val="tx1">
                      <a:lumMod val="95000"/>
                      <a:lumOff val="5000"/>
                    </a:schemeClr>
                  </a:solidFill>
                  <a:latin typeface="Sakkal Majalla" panose="02000000000000000000" pitchFamily="2" charset="-78"/>
                  <a:cs typeface="Sakkal Majalla" panose="02000000000000000000" pitchFamily="2" charset="-78"/>
                </a:rPr>
                <a:t>مُّسَمࣰّى</a:t>
              </a:r>
              <a:r>
                <a:rPr lang="ar-SA" sz="2400" dirty="0">
                  <a:latin typeface="Sakkal Majalla" panose="02000000000000000000" pitchFamily="2" charset="-78"/>
                  <a:cs typeface="Sakkal Majalla" panose="02000000000000000000" pitchFamily="2" charset="-78"/>
                </a:rPr>
                <a:t> وَأَنَّ </a:t>
              </a:r>
              <a:r>
                <a:rPr lang="ar-SA" sz="2400" dirty="0" err="1">
                  <a:latin typeface="Sakkal Majalla" panose="02000000000000000000" pitchFamily="2" charset="-78"/>
                  <a:cs typeface="Sakkal Majalla" panose="02000000000000000000" pitchFamily="2" charset="-78"/>
                </a:rPr>
                <a:t>ٱللَّهَ</a:t>
              </a:r>
              <a:r>
                <a:rPr lang="ar-SA" sz="2400" dirty="0">
                  <a:latin typeface="Sakkal Majalla" panose="02000000000000000000" pitchFamily="2" charset="-78"/>
                  <a:cs typeface="Sakkal Majalla" panose="02000000000000000000" pitchFamily="2" charset="-78"/>
                </a:rPr>
                <a:t> بِمَا </a:t>
              </a:r>
              <a:r>
                <a:rPr lang="ar-SA" sz="2400" dirty="0" err="1">
                  <a:latin typeface="Sakkal Majalla" panose="02000000000000000000" pitchFamily="2" charset="-78"/>
                  <a:cs typeface="Sakkal Majalla" panose="02000000000000000000" pitchFamily="2" charset="-78"/>
                </a:rPr>
                <a:t>تَعۡمَلُونَ</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خَبِیر</a:t>
              </a:r>
              <a:r>
                <a:rPr lang="ar-SA" sz="2400" dirty="0">
                  <a:latin typeface="Sakkal Majalla" panose="02000000000000000000" pitchFamily="2" charset="-78"/>
                  <a:cs typeface="Sakkal Majalla" panose="02000000000000000000" pitchFamily="2" charset="-78"/>
                </a:rPr>
                <a:t>ࣱ</a:t>
              </a:r>
              <a:endParaRPr lang="en-US" sz="2400" u="sng" dirty="0">
                <a:solidFill>
                  <a:schemeClr val="tx1">
                    <a:lumMod val="95000"/>
                    <a:lumOff val="5000"/>
                  </a:schemeClr>
                </a:solidFill>
                <a:latin typeface="Sakkal Majalla" panose="02000000000000000000" pitchFamily="2" charset="-78"/>
                <a:cs typeface="Sakkal Majalla" panose="02000000000000000000" pitchFamily="2" charset="-78"/>
              </a:endParaRPr>
            </a:p>
          </p:txBody>
        </p:sp>
        <p:grpSp>
          <p:nvGrpSpPr>
            <p:cNvPr id="22" name="Group 21">
              <a:extLst>
                <a:ext uri="{FF2B5EF4-FFF2-40B4-BE49-F238E27FC236}">
                  <a16:creationId xmlns:a16="http://schemas.microsoft.com/office/drawing/2014/main" id="{A8E211DD-3FC5-46C1-854E-F06D0463AAC4}"/>
                </a:ext>
              </a:extLst>
            </p:cNvPr>
            <p:cNvGrpSpPr/>
            <p:nvPr/>
          </p:nvGrpSpPr>
          <p:grpSpPr>
            <a:xfrm>
              <a:off x="320618" y="3428999"/>
              <a:ext cx="10877638" cy="1029265"/>
              <a:chOff x="320618" y="3428999"/>
              <a:chExt cx="10877638" cy="1029265"/>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877456" y="3428999"/>
                <a:ext cx="384978" cy="300349"/>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320618" y="3498516"/>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لقمان (29)</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816827" y="3868984"/>
                <a:ext cx="1381429"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19</a:t>
                </a:r>
                <a:endParaRPr lang="en-US" sz="24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721571" y="3429000"/>
                <a:ext cx="1095257" cy="734624"/>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grpSp>
        <p:nvGrpSpPr>
          <p:cNvPr id="25" name="Group 24">
            <a:extLst>
              <a:ext uri="{FF2B5EF4-FFF2-40B4-BE49-F238E27FC236}">
                <a16:creationId xmlns:a16="http://schemas.microsoft.com/office/drawing/2014/main" id="{61CF92FE-A1E6-428C-9909-C38E5954FF4C}"/>
              </a:ext>
            </a:extLst>
          </p:cNvPr>
          <p:cNvGrpSpPr/>
          <p:nvPr/>
        </p:nvGrpSpPr>
        <p:grpSpPr>
          <a:xfrm>
            <a:off x="2421265" y="4019244"/>
            <a:ext cx="7588068" cy="1761341"/>
            <a:chOff x="2228760" y="4019245"/>
            <a:chExt cx="7588068" cy="1761341"/>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flipV="1">
              <a:off x="8755245" y="4019245"/>
              <a:ext cx="1061583" cy="118640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228760" y="4630716"/>
              <a:ext cx="6526484" cy="114987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قوله</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إلى</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 أجل مسمى)</a:t>
              </a:r>
              <a:r>
                <a:rPr lang="ar-SA" sz="2800" dirty="0">
                  <a:latin typeface="Sakkal Majalla" panose="02000000000000000000" pitchFamily="2" charset="-78"/>
                  <a:cs typeface="Sakkal Majalla" panose="02000000000000000000" pitchFamily="2" charset="-78"/>
                </a:rPr>
                <a:t> الوحيدة في القرآن، وما عداها </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(لأجل مسمى)</a:t>
              </a:r>
              <a:endParaRPr lang="en-US" sz="2800" dirty="0">
                <a:solidFill>
                  <a:schemeClr val="tx1">
                    <a:lumMod val="95000"/>
                    <a:lumOff val="5000"/>
                  </a:schemeClr>
                </a:solidFill>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4148195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900" fill="hold"/>
                                        <p:tgtEl>
                                          <p:spTgt spid="25"/>
                                        </p:tgtEl>
                                        <p:attrNameLst>
                                          <p:attrName>ppt_x</p:attrName>
                                        </p:attrNameLst>
                                      </p:cBhvr>
                                      <p:tavLst>
                                        <p:tav tm="0">
                                          <p:val>
                                            <p:strVal val="0-#ppt_w/2"/>
                                          </p:val>
                                        </p:tav>
                                        <p:tav tm="100000">
                                          <p:val>
                                            <p:strVal val="#ppt_x"/>
                                          </p:val>
                                        </p:tav>
                                      </p:tavLst>
                                    </p:anim>
                                    <p:anim calcmode="lin" valueType="num">
                                      <p:cBhvr additive="base">
                                        <p:cTn id="26" dur="9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r>
              <a:rPr lang="ar-SA" dirty="0">
                <a:latin typeface="Sakkal Majalla" panose="02000000000000000000" pitchFamily="2" charset="-78"/>
                <a:cs typeface="Sakkal Majalla" panose="02000000000000000000" pitchFamily="2" charset="-78"/>
              </a:rPr>
              <a:t>العناية بالآية الوحيدة</a:t>
            </a:r>
            <a:endParaRPr lang="en-US" dirty="0">
              <a:latin typeface="Sakkal Majalla" panose="02000000000000000000" pitchFamily="2" charset="-78"/>
              <a:cs typeface="Sakkal Majalla" panose="02000000000000000000" pitchFamily="2" charset="-78"/>
            </a:endParaRPr>
          </a:p>
        </p:txBody>
      </p:sp>
      <p:grpSp>
        <p:nvGrpSpPr>
          <p:cNvPr id="24" name="Group 23">
            <a:extLst>
              <a:ext uri="{FF2B5EF4-FFF2-40B4-BE49-F238E27FC236}">
                <a16:creationId xmlns:a16="http://schemas.microsoft.com/office/drawing/2014/main" id="{106DBFE5-C53C-4F02-A9BE-A88EBA72FF2E}"/>
              </a:ext>
            </a:extLst>
          </p:cNvPr>
          <p:cNvGrpSpPr/>
          <p:nvPr/>
        </p:nvGrpSpPr>
        <p:grpSpPr>
          <a:xfrm>
            <a:off x="513123" y="2817528"/>
            <a:ext cx="10877638" cy="1496357"/>
            <a:chOff x="320618" y="2961907"/>
            <a:chExt cx="10877638" cy="1496357"/>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262434" y="2961907"/>
              <a:ext cx="6459136" cy="93418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وَٱللَّهُ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أَخۡرَجَكُم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مِّنۢ</a:t>
              </a:r>
              <a:r>
                <a:rPr lang="ar-SA" sz="2800" dirty="0">
                  <a:latin typeface="Sakkal Majalla" panose="02000000000000000000" pitchFamily="2" charset="-78"/>
                  <a:cs typeface="Sakkal Majalla" panose="02000000000000000000" pitchFamily="2" charset="-78"/>
                </a:rPr>
                <a:t> بُطُونِ </a:t>
              </a:r>
              <a:r>
                <a:rPr lang="ar-SA" sz="2800" dirty="0" err="1">
                  <a:latin typeface="Sakkal Majalla" panose="02000000000000000000" pitchFamily="2" charset="-78"/>
                  <a:cs typeface="Sakkal Majalla" panose="02000000000000000000" pitchFamily="2" charset="-78"/>
                </a:rPr>
                <a:t>أُمَّهَـٰتِكُمۡ</a:t>
              </a:r>
              <a:r>
                <a:rPr lang="ar-SA" sz="2800" dirty="0">
                  <a:latin typeface="Sakkal Majalla" panose="02000000000000000000" pitchFamily="2" charset="-78"/>
                  <a:cs typeface="Sakkal Majalla" panose="02000000000000000000" pitchFamily="2" charset="-78"/>
                </a:rPr>
                <a:t> لَا </a:t>
              </a:r>
              <a:r>
                <a:rPr lang="ar-SA" sz="2800" dirty="0" err="1">
                  <a:latin typeface="Sakkal Majalla" panose="02000000000000000000" pitchFamily="2" charset="-78"/>
                  <a:cs typeface="Sakkal Majalla" panose="02000000000000000000" pitchFamily="2" charset="-78"/>
                </a:rPr>
                <a:t>تَعۡلَمُونَ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شَیۡـࣰٔا</a:t>
              </a:r>
              <a:r>
                <a:rPr lang="ar-SA" sz="2800" dirty="0">
                  <a:latin typeface="Sakkal Majalla" panose="02000000000000000000" pitchFamily="2" charset="-78"/>
                  <a:cs typeface="Sakkal Majalla" panose="02000000000000000000" pitchFamily="2" charset="-78"/>
                </a:rPr>
                <a:t> وَجَعَلَ لَكُمُ </a:t>
              </a:r>
              <a:r>
                <a:rPr lang="ar-SA" sz="2800" dirty="0" err="1">
                  <a:latin typeface="Sakkal Majalla" panose="02000000000000000000" pitchFamily="2" charset="-78"/>
                  <a:cs typeface="Sakkal Majalla" panose="02000000000000000000" pitchFamily="2" charset="-78"/>
                </a:rPr>
                <a:t>ٱلسَّمۡعَ</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وَٱلۡأَبۡصَـٰرَ</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وَٱلۡأَفۡـِٔدَةَ</a:t>
              </a:r>
              <a:r>
                <a:rPr lang="ar-SA" sz="2800" dirty="0">
                  <a:latin typeface="Sakkal Majalla" panose="02000000000000000000" pitchFamily="2" charset="-78"/>
                  <a:cs typeface="Sakkal Majalla" panose="02000000000000000000" pitchFamily="2" charset="-78"/>
                </a:rPr>
                <a:t> </a:t>
              </a:r>
              <a:r>
                <a:rPr lang="ar-SA" sz="2800" dirty="0" err="1">
                  <a:solidFill>
                    <a:schemeClr val="tx1">
                      <a:lumMod val="95000"/>
                      <a:lumOff val="5000"/>
                    </a:schemeClr>
                  </a:solidFill>
                  <a:latin typeface="Sakkal Majalla" panose="02000000000000000000" pitchFamily="2" charset="-78"/>
                  <a:cs typeface="Sakkal Majalla" panose="02000000000000000000" pitchFamily="2" charset="-78"/>
                </a:rPr>
                <a:t>لَعَلَّكُمۡ</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 </a:t>
              </a:r>
              <a:r>
                <a:rPr lang="ar-SA" sz="2800" dirty="0" err="1">
                  <a:solidFill>
                    <a:schemeClr val="tx1">
                      <a:lumMod val="95000"/>
                      <a:lumOff val="5000"/>
                    </a:schemeClr>
                  </a:solidFill>
                  <a:latin typeface="Sakkal Majalla" panose="02000000000000000000" pitchFamily="2" charset="-78"/>
                  <a:cs typeface="Sakkal Majalla" panose="02000000000000000000" pitchFamily="2" charset="-78"/>
                </a:rPr>
                <a:t>تَشۡكُرُونَ</a:t>
              </a:r>
              <a:endParaRPr lang="en-US" sz="2800" u="sng" dirty="0">
                <a:solidFill>
                  <a:schemeClr val="tx1">
                    <a:lumMod val="95000"/>
                    <a:lumOff val="5000"/>
                  </a:schemeClr>
                </a:solidFill>
                <a:latin typeface="Sakkal Majalla" panose="02000000000000000000" pitchFamily="2" charset="-78"/>
                <a:cs typeface="Sakkal Majalla" panose="02000000000000000000" pitchFamily="2" charset="-78"/>
              </a:endParaRPr>
            </a:p>
          </p:txBody>
        </p:sp>
        <p:grpSp>
          <p:nvGrpSpPr>
            <p:cNvPr id="22" name="Group 21">
              <a:extLst>
                <a:ext uri="{FF2B5EF4-FFF2-40B4-BE49-F238E27FC236}">
                  <a16:creationId xmlns:a16="http://schemas.microsoft.com/office/drawing/2014/main" id="{A8E211DD-3FC5-46C1-854E-F06D0463AAC4}"/>
                </a:ext>
              </a:extLst>
            </p:cNvPr>
            <p:cNvGrpSpPr/>
            <p:nvPr/>
          </p:nvGrpSpPr>
          <p:grpSpPr>
            <a:xfrm>
              <a:off x="320618" y="3428999"/>
              <a:ext cx="10877638" cy="1029265"/>
              <a:chOff x="320618" y="3428999"/>
              <a:chExt cx="10877638" cy="1029265"/>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877456" y="3428999"/>
                <a:ext cx="384978" cy="300349"/>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320618" y="3498516"/>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النحل (78)</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816827" y="3868984"/>
                <a:ext cx="1381429"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20</a:t>
                </a:r>
                <a:endParaRPr lang="en-US" sz="24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721571" y="3429000"/>
                <a:ext cx="1095257" cy="734624"/>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grpSp>
        <p:nvGrpSpPr>
          <p:cNvPr id="25" name="Group 24">
            <a:extLst>
              <a:ext uri="{FF2B5EF4-FFF2-40B4-BE49-F238E27FC236}">
                <a16:creationId xmlns:a16="http://schemas.microsoft.com/office/drawing/2014/main" id="{61CF92FE-A1E6-428C-9909-C38E5954FF4C}"/>
              </a:ext>
            </a:extLst>
          </p:cNvPr>
          <p:cNvGrpSpPr/>
          <p:nvPr/>
        </p:nvGrpSpPr>
        <p:grpSpPr>
          <a:xfrm>
            <a:off x="2421265" y="4019244"/>
            <a:ext cx="7588068" cy="1761341"/>
            <a:chOff x="2228760" y="4019245"/>
            <a:chExt cx="7588068" cy="1761341"/>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flipV="1">
              <a:off x="8755245" y="4019245"/>
              <a:ext cx="1061583" cy="118640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228760" y="4630716"/>
              <a:ext cx="6526484" cy="114987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(لعلكم تشكرون) </a:t>
              </a:r>
              <a:r>
                <a:rPr lang="ar-SA" sz="2800" dirty="0">
                  <a:latin typeface="Sakkal Majalla" panose="02000000000000000000" pitchFamily="2" charset="-78"/>
                  <a:cs typeface="Sakkal Majalla" panose="02000000000000000000" pitchFamily="2" charset="-78"/>
                </a:rPr>
                <a:t>بعد </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 الأفئدة) </a:t>
              </a:r>
              <a:r>
                <a:rPr lang="ar-SA" sz="2800" dirty="0">
                  <a:latin typeface="Sakkal Majalla" panose="02000000000000000000" pitchFamily="2" charset="-78"/>
                  <a:cs typeface="Sakkal Majalla" panose="02000000000000000000" pitchFamily="2" charset="-78"/>
                </a:rPr>
                <a:t>الوحيدة في القرآن، وما عداها </a:t>
              </a:r>
              <a:r>
                <a:rPr lang="ar-SA" sz="2800" dirty="0">
                  <a:solidFill>
                    <a:schemeClr val="tx1">
                      <a:lumMod val="95000"/>
                      <a:lumOff val="5000"/>
                    </a:schemeClr>
                  </a:solidFill>
                  <a:latin typeface="Sakkal Majalla" panose="02000000000000000000" pitchFamily="2" charset="-78"/>
                  <a:cs typeface="Sakkal Majalla" panose="02000000000000000000" pitchFamily="2" charset="-78"/>
                </a:rPr>
                <a:t>(قليلًا ما تشكرون)</a:t>
              </a:r>
              <a:endParaRPr lang="en-US" sz="2800" dirty="0">
                <a:solidFill>
                  <a:schemeClr val="tx1">
                    <a:lumMod val="95000"/>
                    <a:lumOff val="5000"/>
                  </a:schemeClr>
                </a:solidFill>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947894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900" fill="hold"/>
                                        <p:tgtEl>
                                          <p:spTgt spid="25"/>
                                        </p:tgtEl>
                                        <p:attrNameLst>
                                          <p:attrName>ppt_x</p:attrName>
                                        </p:attrNameLst>
                                      </p:cBhvr>
                                      <p:tavLst>
                                        <p:tav tm="0">
                                          <p:val>
                                            <p:strVal val="0-#ppt_w/2"/>
                                          </p:val>
                                        </p:tav>
                                        <p:tav tm="100000">
                                          <p:val>
                                            <p:strVal val="#ppt_x"/>
                                          </p:val>
                                        </p:tav>
                                      </p:tavLst>
                                    </p:anim>
                                    <p:anim calcmode="lin" valueType="num">
                                      <p:cBhvr additive="base">
                                        <p:cTn id="26" dur="9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2042B0-C4A9-44C3-AC27-1FAF2AE40132}"/>
              </a:ext>
            </a:extLst>
          </p:cNvPr>
          <p:cNvSpPr>
            <a:spLocks noGrp="1"/>
          </p:cNvSpPr>
          <p:nvPr>
            <p:ph type="title"/>
          </p:nvPr>
        </p:nvSpPr>
        <p:spPr/>
        <p:txBody>
          <a:bodyPr vert="horz" lIns="91440" tIns="45720" rIns="91440" bIns="45720" rtlCol="0" anchor="ctr">
            <a:normAutofit/>
          </a:bodyPr>
          <a:lstStyle/>
          <a:p>
            <a:pPr rtl="1">
              <a:lnSpc>
                <a:spcPct val="90000"/>
              </a:lnSpc>
            </a:pPr>
            <a:r>
              <a:rPr lang="en-US" sz="4100" dirty="0" err="1">
                <a:latin typeface="Sakkal Majalla" panose="02000000000000000000" pitchFamily="2" charset="-78"/>
                <a:cs typeface="Sakkal Majalla" panose="02000000000000000000" pitchFamily="2" charset="-78"/>
              </a:rPr>
              <a:t>إن</a:t>
            </a:r>
            <a:r>
              <a:rPr lang="en-US" sz="4100" dirty="0">
                <a:latin typeface="Sakkal Majalla" panose="02000000000000000000" pitchFamily="2" charset="-78"/>
                <a:cs typeface="Sakkal Majalla" panose="02000000000000000000" pitchFamily="2" charset="-78"/>
              </a:rPr>
              <a:t> </a:t>
            </a:r>
            <a:r>
              <a:rPr lang="en-US" sz="4100" dirty="0" err="1">
                <a:latin typeface="Sakkal Majalla" panose="02000000000000000000" pitchFamily="2" charset="-78"/>
                <a:cs typeface="Sakkal Majalla" panose="02000000000000000000" pitchFamily="2" charset="-78"/>
              </a:rPr>
              <a:t>لم</a:t>
            </a:r>
            <a:r>
              <a:rPr lang="en-US" sz="4100" dirty="0">
                <a:latin typeface="Sakkal Majalla" panose="02000000000000000000" pitchFamily="2" charset="-78"/>
                <a:cs typeface="Sakkal Majalla" panose="02000000000000000000" pitchFamily="2" charset="-78"/>
              </a:rPr>
              <a:t> </a:t>
            </a:r>
            <a:r>
              <a:rPr lang="en-US" sz="4100" dirty="0" err="1">
                <a:latin typeface="Sakkal Majalla" panose="02000000000000000000" pitchFamily="2" charset="-78"/>
                <a:cs typeface="Sakkal Majalla" panose="02000000000000000000" pitchFamily="2" charset="-78"/>
              </a:rPr>
              <a:t>يكن</a:t>
            </a:r>
            <a:r>
              <a:rPr lang="en-US" sz="4100" dirty="0">
                <a:latin typeface="Sakkal Majalla" panose="02000000000000000000" pitchFamily="2" charset="-78"/>
                <a:cs typeface="Sakkal Majalla" panose="02000000000000000000" pitchFamily="2" charset="-78"/>
              </a:rPr>
              <a:t> </a:t>
            </a:r>
            <a:r>
              <a:rPr lang="en-US" sz="4100" dirty="0" err="1">
                <a:latin typeface="Sakkal Majalla" panose="02000000000000000000" pitchFamily="2" charset="-78"/>
                <a:cs typeface="Sakkal Majalla" panose="02000000000000000000" pitchFamily="2" charset="-78"/>
              </a:rPr>
              <a:t>حفظ</a:t>
            </a:r>
            <a:r>
              <a:rPr lang="en-US" sz="4100" dirty="0">
                <a:latin typeface="Sakkal Majalla" panose="02000000000000000000" pitchFamily="2" charset="-78"/>
                <a:cs typeface="Sakkal Majalla" panose="02000000000000000000" pitchFamily="2" charset="-78"/>
              </a:rPr>
              <a:t> </a:t>
            </a:r>
            <a:r>
              <a:rPr lang="en-US" sz="4100" dirty="0" err="1">
                <a:latin typeface="Sakkal Majalla" panose="02000000000000000000" pitchFamily="2" charset="-78"/>
                <a:cs typeface="Sakkal Majalla" panose="02000000000000000000" pitchFamily="2" charset="-78"/>
              </a:rPr>
              <a:t>القرآن</a:t>
            </a:r>
            <a:r>
              <a:rPr lang="en-US" sz="4100" dirty="0">
                <a:latin typeface="Sakkal Majalla" panose="02000000000000000000" pitchFamily="2" charset="-78"/>
                <a:cs typeface="Sakkal Majalla" panose="02000000000000000000" pitchFamily="2" charset="-78"/>
              </a:rPr>
              <a:t> </a:t>
            </a:r>
            <a:r>
              <a:rPr lang="en-US" sz="4100" dirty="0" err="1">
                <a:latin typeface="Sakkal Majalla" panose="02000000000000000000" pitchFamily="2" charset="-78"/>
                <a:cs typeface="Sakkal Majalla" panose="02000000000000000000" pitchFamily="2" charset="-78"/>
              </a:rPr>
              <a:t>الكريم</a:t>
            </a:r>
            <a:r>
              <a:rPr lang="en-US" sz="4100" dirty="0">
                <a:latin typeface="Sakkal Majalla" panose="02000000000000000000" pitchFamily="2" charset="-78"/>
                <a:cs typeface="Sakkal Majalla" panose="02000000000000000000" pitchFamily="2" charset="-78"/>
              </a:rPr>
              <a:t> </a:t>
            </a:r>
            <a:r>
              <a:rPr lang="en-US" sz="4100" dirty="0" err="1">
                <a:latin typeface="Sakkal Majalla" panose="02000000000000000000" pitchFamily="2" charset="-78"/>
                <a:cs typeface="Sakkal Majalla" panose="02000000000000000000" pitchFamily="2" charset="-78"/>
              </a:rPr>
              <a:t>جنةُ</a:t>
            </a:r>
            <a:r>
              <a:rPr lang="en-US" sz="4100" dirty="0">
                <a:latin typeface="Sakkal Majalla" panose="02000000000000000000" pitchFamily="2" charset="-78"/>
                <a:cs typeface="Sakkal Majalla" panose="02000000000000000000" pitchFamily="2" charset="-78"/>
              </a:rPr>
              <a:t> </a:t>
            </a:r>
            <a:r>
              <a:rPr lang="en-US" sz="4100" dirty="0" err="1">
                <a:latin typeface="Sakkal Majalla" panose="02000000000000000000" pitchFamily="2" charset="-78"/>
                <a:cs typeface="Sakkal Majalla" panose="02000000000000000000" pitchFamily="2" charset="-78"/>
              </a:rPr>
              <a:t>الدنيا</a:t>
            </a:r>
            <a:r>
              <a:rPr lang="en-US" sz="4100" dirty="0">
                <a:latin typeface="Sakkal Majalla" panose="02000000000000000000" pitchFamily="2" charset="-78"/>
                <a:cs typeface="Sakkal Majalla" panose="02000000000000000000" pitchFamily="2" charset="-78"/>
              </a:rPr>
              <a:t> ، </a:t>
            </a:r>
            <a:r>
              <a:rPr lang="en-US" sz="4100" dirty="0" err="1">
                <a:latin typeface="Sakkal Majalla" panose="02000000000000000000" pitchFamily="2" charset="-78"/>
                <a:cs typeface="Sakkal Majalla" panose="02000000000000000000" pitchFamily="2" charset="-78"/>
              </a:rPr>
              <a:t>فما</a:t>
            </a:r>
            <a:r>
              <a:rPr lang="en-US" sz="4100" dirty="0">
                <a:latin typeface="Sakkal Majalla" panose="02000000000000000000" pitchFamily="2" charset="-78"/>
                <a:cs typeface="Sakkal Majalla" panose="02000000000000000000" pitchFamily="2" charset="-78"/>
              </a:rPr>
              <a:t> </a:t>
            </a:r>
            <a:r>
              <a:rPr lang="en-US" sz="4100" dirty="0" err="1">
                <a:latin typeface="Sakkal Majalla" panose="02000000000000000000" pitchFamily="2" charset="-78"/>
                <a:cs typeface="Sakkal Majalla" panose="02000000000000000000" pitchFamily="2" charset="-78"/>
              </a:rPr>
              <a:t>جنتها</a:t>
            </a:r>
            <a:r>
              <a:rPr lang="en-US" sz="4100" dirty="0">
                <a:latin typeface="Sakkal Majalla" panose="02000000000000000000" pitchFamily="2" charset="-78"/>
                <a:cs typeface="Sakkal Majalla" panose="02000000000000000000" pitchFamily="2" charset="-78"/>
              </a:rPr>
              <a:t>؟!</a:t>
            </a:r>
          </a:p>
        </p:txBody>
      </p:sp>
      <p:sp>
        <p:nvSpPr>
          <p:cNvPr id="6" name="Text Placeholder 5">
            <a:extLst>
              <a:ext uri="{FF2B5EF4-FFF2-40B4-BE49-F238E27FC236}">
                <a16:creationId xmlns:a16="http://schemas.microsoft.com/office/drawing/2014/main" id="{63C34CEB-9B35-430A-B3D9-3050094D6753}"/>
              </a:ext>
            </a:extLst>
          </p:cNvPr>
          <p:cNvSpPr>
            <a:spLocks noGrp="1"/>
          </p:cNvSpPr>
          <p:nvPr>
            <p:ph type="body" idx="1"/>
          </p:nvPr>
        </p:nvSpPr>
        <p:spPr/>
        <p:txBody>
          <a:bodyPr>
            <a:normAutofit/>
          </a:bodyPr>
          <a:lstStyle/>
          <a:p>
            <a:pPr rtl="1"/>
            <a:r>
              <a:rPr lang="ar-SA" sz="2800" dirty="0">
                <a:latin typeface="Sakkal Majalla" panose="02000000000000000000" pitchFamily="2" charset="-78"/>
                <a:cs typeface="Sakkal Majalla" panose="02000000000000000000" pitchFamily="2" charset="-78"/>
              </a:rPr>
              <a:t>محروم و مرحوم</a:t>
            </a:r>
          </a:p>
          <a:p>
            <a:pPr rtl="1"/>
            <a:r>
              <a:rPr lang="ar-SA" sz="2800" dirty="0">
                <a:latin typeface="Sakkal Majalla" panose="02000000000000000000" pitchFamily="2" charset="-78"/>
                <a:cs typeface="Sakkal Majalla" panose="02000000000000000000" pitchFamily="2" charset="-78"/>
              </a:rPr>
              <a:t>د. سعيد حمزة</a:t>
            </a:r>
            <a:endParaRPr lang="en-US"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37714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72BC5-4FD9-4F30-BB86-4083E4AC799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القاعدة الثالثة</a:t>
            </a:r>
            <a:endParaRPr lang="en-US" dirty="0">
              <a:latin typeface="Sakkal Majalla" panose="02000000000000000000" pitchFamily="2" charset="-78"/>
              <a:cs typeface="Sakkal Majalla" panose="02000000000000000000" pitchFamily="2" charset="-78"/>
            </a:endParaRPr>
          </a:p>
        </p:txBody>
      </p:sp>
      <p:sp>
        <p:nvSpPr>
          <p:cNvPr id="5" name="Oval 4">
            <a:extLst>
              <a:ext uri="{FF2B5EF4-FFF2-40B4-BE49-F238E27FC236}">
                <a16:creationId xmlns:a16="http://schemas.microsoft.com/office/drawing/2014/main" id="{9AFF4CB3-4E7A-4755-B198-16B36F33D9B2}"/>
              </a:ext>
            </a:extLst>
          </p:cNvPr>
          <p:cNvSpPr/>
          <p:nvPr/>
        </p:nvSpPr>
        <p:spPr>
          <a:xfrm>
            <a:off x="4193135" y="2205873"/>
            <a:ext cx="5136259" cy="390990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أن الأسبقية تكون للآيات التي تبدأ بالواو قبل الفاء، وهناك </a:t>
            </a:r>
            <a:r>
              <a:rPr lang="ar-SA" sz="2800">
                <a:latin typeface="Sakkal Majalla" panose="02000000000000000000" pitchFamily="2" charset="-78"/>
                <a:cs typeface="Sakkal Majalla" panose="02000000000000000000" pitchFamily="2" charset="-78"/>
              </a:rPr>
              <a:t>مستثنيات قليلة </a:t>
            </a:r>
            <a:r>
              <a:rPr lang="ar-SA" sz="2800" dirty="0">
                <a:latin typeface="Sakkal Majalla" panose="02000000000000000000" pitchFamily="2" charset="-78"/>
                <a:cs typeface="Sakkal Majalla" panose="02000000000000000000" pitchFamily="2" charset="-78"/>
              </a:rPr>
              <a:t>تكون الفاء فيها قبل الميم ينبغي للحافظ ألا تشكل عليه، وألا يقف عندها طويلًا</a:t>
            </a:r>
            <a:endParaRPr lang="en-US" sz="2800" dirty="0">
              <a:latin typeface="Sakkal Majalla" panose="02000000000000000000" pitchFamily="2" charset="-78"/>
              <a:cs typeface="Sakkal Majalla" panose="02000000000000000000" pitchFamily="2" charset="-78"/>
            </a:endParaRPr>
          </a:p>
        </p:txBody>
      </p:sp>
      <p:sp>
        <p:nvSpPr>
          <p:cNvPr id="4" name="Oval 3">
            <a:extLst>
              <a:ext uri="{FF2B5EF4-FFF2-40B4-BE49-F238E27FC236}">
                <a16:creationId xmlns:a16="http://schemas.microsoft.com/office/drawing/2014/main" id="{1D1ADCBE-31C3-42DB-8ED9-10267165CEAB}"/>
              </a:ext>
            </a:extLst>
          </p:cNvPr>
          <p:cNvSpPr/>
          <p:nvPr/>
        </p:nvSpPr>
        <p:spPr>
          <a:xfrm>
            <a:off x="2809188" y="4618415"/>
            <a:ext cx="1977067" cy="169423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(الواو قبل الفاء) و (الباء قبل الميم)</a:t>
            </a:r>
            <a:endParaRPr 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090765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300" fill="hold"/>
                                        <p:tgtEl>
                                          <p:spTgt spid="4"/>
                                        </p:tgtEl>
                                        <p:attrNameLst>
                                          <p:attrName>ppt_w</p:attrName>
                                        </p:attrNameLst>
                                      </p:cBhvr>
                                      <p:tavLst>
                                        <p:tav tm="0">
                                          <p:val>
                                            <p:fltVal val="0"/>
                                          </p:val>
                                        </p:tav>
                                        <p:tav tm="100000">
                                          <p:val>
                                            <p:strVal val="#ppt_w"/>
                                          </p:val>
                                        </p:tav>
                                      </p:tavLst>
                                    </p:anim>
                                    <p:anim calcmode="lin" valueType="num">
                                      <p:cBhvr>
                                        <p:cTn id="8" dur="1300" fill="hold"/>
                                        <p:tgtEl>
                                          <p:spTgt spid="4"/>
                                        </p:tgtEl>
                                        <p:attrNameLst>
                                          <p:attrName>ppt_h</p:attrName>
                                        </p:attrNameLst>
                                      </p:cBhvr>
                                      <p:tavLst>
                                        <p:tav tm="0">
                                          <p:val>
                                            <p:fltVal val="0"/>
                                          </p:val>
                                        </p:tav>
                                        <p:tav tm="100000">
                                          <p:val>
                                            <p:strVal val="#ppt_h"/>
                                          </p:val>
                                        </p:tav>
                                      </p:tavLst>
                                    </p:anim>
                                    <p:animEffect transition="in" filter="fade">
                                      <p:cBhvr>
                                        <p:cTn id="9" dur="1300"/>
                                        <p:tgtEl>
                                          <p:spTgt spid="4"/>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600" fill="hold"/>
                                        <p:tgtEl>
                                          <p:spTgt spid="5"/>
                                        </p:tgtEl>
                                        <p:attrNameLst>
                                          <p:attrName>ppt_w</p:attrName>
                                        </p:attrNameLst>
                                      </p:cBhvr>
                                      <p:tavLst>
                                        <p:tav tm="0">
                                          <p:val>
                                            <p:fltVal val="0"/>
                                          </p:val>
                                        </p:tav>
                                        <p:tav tm="100000">
                                          <p:val>
                                            <p:strVal val="#ppt_w"/>
                                          </p:val>
                                        </p:tav>
                                      </p:tavLst>
                                    </p:anim>
                                    <p:anim calcmode="lin" valueType="num">
                                      <p:cBhvr>
                                        <p:cTn id="13" dur="1600" fill="hold"/>
                                        <p:tgtEl>
                                          <p:spTgt spid="5"/>
                                        </p:tgtEl>
                                        <p:attrNameLst>
                                          <p:attrName>ppt_h</p:attrName>
                                        </p:attrNameLst>
                                      </p:cBhvr>
                                      <p:tavLst>
                                        <p:tav tm="0">
                                          <p:val>
                                            <p:fltVal val="0"/>
                                          </p:val>
                                        </p:tav>
                                        <p:tav tm="100000">
                                          <p:val>
                                            <p:strVal val="#ppt_h"/>
                                          </p:val>
                                        </p:tav>
                                      </p:tavLst>
                                    </p:anim>
                                    <p:animEffect transition="in" filter="fade">
                                      <p:cBhvr>
                                        <p:cTn id="14" dur="1600"/>
                                        <p:tgtEl>
                                          <p:spTgt spid="5"/>
                                        </p:tgtEl>
                                      </p:cBhvr>
                                    </p:animEffect>
                                  </p:childTnLst>
                                </p:cTn>
                              </p:par>
                              <p:par>
                                <p:cTn id="15" presetID="1" presetClass="path" presetSubtype="0" accel="50000" decel="50000" fill="hold" grpId="0" nodeType="withEffect">
                                  <p:stCondLst>
                                    <p:cond delay="0"/>
                                  </p:stCondLst>
                                  <p:childTnLst>
                                    <p:animMotion origin="layout" path="M 0 0 C 0.069 0 0.125 0.056 0.125 0.125 C 0.125 0.194 0.069 0.25 0 0.25 C -0.069 0.25 -0.125 0.194 -0.125 0.125 C -0.125 0.056 -0.069 0 0 0 Z" pathEditMode="relative" ptsTypes="">
                                      <p:cBhvr>
                                        <p:cTn id="1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الواو قبل الفاء</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383052" y="3408256"/>
            <a:ext cx="2459277" cy="1367656"/>
            <a:chOff x="430661" y="3313988"/>
            <a:chExt cx="2459277" cy="1367656"/>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987499" y="3313988"/>
              <a:ext cx="902438" cy="318714"/>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1987498" y="4146762"/>
              <a:ext cx="902440" cy="304049"/>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430661"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القصص (60)</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687018" y="4219979"/>
              <a:ext cx="1300480"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الشورى(36)</a:t>
              </a:r>
              <a:endParaRPr lang="en-US" dirty="0">
                <a:latin typeface="Sakkal Majalla" panose="02000000000000000000" pitchFamily="2" charset="-78"/>
                <a:cs typeface="Sakkal Majalla" panose="02000000000000000000" pitchFamily="2" charset="-78"/>
              </a:endParaRPr>
            </a:p>
          </p:txBody>
        </p:sp>
      </p:grpSp>
      <p:sp>
        <p:nvSpPr>
          <p:cNvPr id="18" name="Rectangle: Rounded Corners 17">
            <a:extLst>
              <a:ext uri="{FF2B5EF4-FFF2-40B4-BE49-F238E27FC236}">
                <a16:creationId xmlns:a16="http://schemas.microsoft.com/office/drawing/2014/main" id="{D0659782-C19E-46D6-9974-0F6E35CA9B99}"/>
              </a:ext>
            </a:extLst>
          </p:cNvPr>
          <p:cNvSpPr/>
          <p:nvPr/>
        </p:nvSpPr>
        <p:spPr>
          <a:xfrm>
            <a:off x="3221229" y="3429000"/>
            <a:ext cx="5749542" cy="77662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u="sng" dirty="0">
                <a:latin typeface="Sakkal Majalla" panose="02000000000000000000" pitchFamily="2" charset="-78"/>
                <a:cs typeface="Sakkal Majalla" panose="02000000000000000000" pitchFamily="2" charset="-78"/>
              </a:rPr>
              <a:t>فالواو</a:t>
            </a:r>
            <a:r>
              <a:rPr lang="ar-SA" sz="2800" dirty="0">
                <a:latin typeface="Sakkal Majalla" panose="02000000000000000000" pitchFamily="2" charset="-78"/>
                <a:cs typeface="Sakkal Majalla" panose="02000000000000000000" pitchFamily="2" charset="-78"/>
              </a:rPr>
              <a:t> جاءت في القصص </a:t>
            </a:r>
            <a:r>
              <a:rPr lang="ar-SA" sz="2800" dirty="0">
                <a:solidFill>
                  <a:schemeClr val="tx1"/>
                </a:solidFill>
                <a:latin typeface="Sakkal Majalla" panose="02000000000000000000" pitchFamily="2" charset="-78"/>
                <a:cs typeface="Sakkal Majalla" panose="02000000000000000000" pitchFamily="2" charset="-78"/>
              </a:rPr>
              <a:t>(وما أوتيتم) </a:t>
            </a:r>
            <a:r>
              <a:rPr lang="ar-SA" sz="2800" dirty="0">
                <a:latin typeface="Sakkal Majalla" panose="02000000000000000000" pitchFamily="2" charset="-78"/>
                <a:cs typeface="Sakkal Majalla" panose="02000000000000000000" pitchFamily="2" charset="-78"/>
              </a:rPr>
              <a:t>وهي أسبق في ترتيب السور، </a:t>
            </a:r>
            <a:r>
              <a:rPr lang="ar-SA" sz="2800" u="sng" dirty="0">
                <a:latin typeface="Sakkal Majalla" panose="02000000000000000000" pitchFamily="2" charset="-78"/>
                <a:cs typeface="Sakkal Majalla" panose="02000000000000000000" pitchFamily="2" charset="-78"/>
              </a:rPr>
              <a:t>والفاء</a:t>
            </a:r>
            <a:r>
              <a:rPr lang="ar-SA" sz="2800" dirty="0">
                <a:latin typeface="Sakkal Majalla" panose="02000000000000000000" pitchFamily="2" charset="-78"/>
                <a:cs typeface="Sakkal Majalla" panose="02000000000000000000" pitchFamily="2" charset="-78"/>
              </a:rPr>
              <a:t> جاءت في الشورى </a:t>
            </a:r>
            <a:r>
              <a:rPr lang="ar-SA" sz="2800" dirty="0">
                <a:solidFill>
                  <a:schemeClr val="tx1"/>
                </a:solidFill>
                <a:latin typeface="Sakkal Majalla" panose="02000000000000000000" pitchFamily="2" charset="-78"/>
                <a:cs typeface="Sakkal Majalla" panose="02000000000000000000" pitchFamily="2" charset="-78"/>
              </a:rPr>
              <a:t>(فما أوتيتم)</a:t>
            </a:r>
            <a:endParaRPr lang="en-US" sz="2800" dirty="0">
              <a:solidFill>
                <a:schemeClr val="tx1"/>
              </a:solidFill>
              <a:latin typeface="Sakkal Majalla" panose="02000000000000000000" pitchFamily="2" charset="-78"/>
              <a:cs typeface="Sakkal Majalla" panose="02000000000000000000" pitchFamily="2" charset="-78"/>
            </a:endParaRPr>
          </a:p>
        </p:txBody>
      </p:sp>
      <p:grpSp>
        <p:nvGrpSpPr>
          <p:cNvPr id="32" name="Group 31">
            <a:extLst>
              <a:ext uri="{FF2B5EF4-FFF2-40B4-BE49-F238E27FC236}">
                <a16:creationId xmlns:a16="http://schemas.microsoft.com/office/drawing/2014/main" id="{D603D2E0-C37C-4AD2-ADF4-6B2EE808777C}"/>
              </a:ext>
            </a:extLst>
          </p:cNvPr>
          <p:cNvGrpSpPr/>
          <p:nvPr/>
        </p:nvGrpSpPr>
        <p:grpSpPr>
          <a:xfrm>
            <a:off x="2842328" y="3089542"/>
            <a:ext cx="8060022" cy="1440971"/>
            <a:chOff x="1497806" y="3060856"/>
            <a:chExt cx="8060022" cy="144097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257348" y="3503588"/>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1</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497806" y="3060856"/>
              <a:ext cx="6759542" cy="1440971"/>
              <a:chOff x="1497806" y="3060856"/>
              <a:chExt cx="6759542" cy="144097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497806" y="3060856"/>
                <a:ext cx="6305470" cy="63742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وَمَاۤ</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أُوتِیتُم</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مِّن </a:t>
                </a:r>
                <a:r>
                  <a:rPr lang="ar-SA" sz="2800" dirty="0" err="1">
                    <a:latin typeface="Sakkal Majalla" panose="02000000000000000000" pitchFamily="2" charset="-78"/>
                    <a:cs typeface="Sakkal Majalla" panose="02000000000000000000" pitchFamily="2" charset="-78"/>
                  </a:rPr>
                  <a:t>شَیۡء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فَمَتَـٰعُ</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ٱلۡحَیَوٰةِ</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ٱلدُّنۡیَا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وَزِینَتُهَاۚ</a:t>
                </a:r>
                <a:endParaRPr lang="en-US" sz="2800" dirty="0">
                  <a:solidFill>
                    <a:schemeClr val="tx1"/>
                  </a:solidFill>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497807" y="3922863"/>
                <a:ext cx="6305469" cy="57896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فَمَاۤ</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أُوتِیتُم</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مِّن </a:t>
                </a:r>
                <a:r>
                  <a:rPr lang="ar-SA" sz="2800" dirty="0" err="1">
                    <a:latin typeface="Sakkal Majalla" panose="02000000000000000000" pitchFamily="2" charset="-78"/>
                    <a:cs typeface="Sakkal Majalla" panose="02000000000000000000" pitchFamily="2" charset="-78"/>
                  </a:rPr>
                  <a:t>شَیۡء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فَمَتَـٰعُ</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ٱلۡحَیَوٰةِ</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ٱلدُّنۡیَاۚ</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803276" y="3379570"/>
                <a:ext cx="454072" cy="418658"/>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7803276" y="3798227"/>
                <a:ext cx="454072" cy="414117"/>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3309024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2000" fill="hold"/>
                                        <p:tgtEl>
                                          <p:spTgt spid="18"/>
                                        </p:tgtEl>
                                        <p:attrNameLst>
                                          <p:attrName>ppt_w</p:attrName>
                                        </p:attrNameLst>
                                      </p:cBhvr>
                                      <p:tavLst>
                                        <p:tav tm="0">
                                          <p:val>
                                            <p:fltVal val="0"/>
                                          </p:val>
                                        </p:tav>
                                        <p:tav tm="100000">
                                          <p:val>
                                            <p:strVal val="#ppt_w"/>
                                          </p:val>
                                        </p:tav>
                                      </p:tavLst>
                                    </p:anim>
                                    <p:anim calcmode="lin" valueType="num">
                                      <p:cBhvr>
                                        <p:cTn id="19" dur="2000" fill="hold"/>
                                        <p:tgtEl>
                                          <p:spTgt spid="18"/>
                                        </p:tgtEl>
                                        <p:attrNameLst>
                                          <p:attrName>ppt_h</p:attrName>
                                        </p:attrNameLst>
                                      </p:cBhvr>
                                      <p:tavLst>
                                        <p:tav tm="0">
                                          <p:val>
                                            <p:fltVal val="0"/>
                                          </p:val>
                                        </p:tav>
                                        <p:tav tm="100000">
                                          <p:val>
                                            <p:strVal val="#ppt_h"/>
                                          </p:val>
                                        </p:tav>
                                      </p:tavLst>
                                    </p:anim>
                                    <p:animEffect transition="in" filter="fade">
                                      <p:cBhvr>
                                        <p:cTn id="20" dur="2000"/>
                                        <p:tgtEl>
                                          <p:spTgt spid="18"/>
                                        </p:tgtEl>
                                      </p:cBhvr>
                                    </p:animEffect>
                                  </p:childTnLst>
                                </p:cTn>
                              </p:par>
                              <p:par>
                                <p:cTn id="21" presetID="42" presetClass="path" presetSubtype="0" accel="50000" decel="50000" fill="hold" grpId="1" nodeType="withEffect">
                                  <p:stCondLst>
                                    <p:cond delay="0"/>
                                  </p:stCondLst>
                                  <p:childTnLst>
                                    <p:animMotion origin="layout" path="M 0 -1.48148E-6 L 0 0.25 " pathEditMode="relative" rAng="0" ptsTypes="AA">
                                      <p:cBhvr>
                                        <p:cTn id="22" dur="2000" fill="hold"/>
                                        <p:tgtEl>
                                          <p:spTgt spid="18"/>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الواو قبل الفاء</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383052" y="3408256"/>
            <a:ext cx="2459277" cy="1367656"/>
            <a:chOff x="430661" y="3313988"/>
            <a:chExt cx="2459277" cy="1367656"/>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987499" y="3313988"/>
              <a:ext cx="902438" cy="318714"/>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1987498" y="4146762"/>
              <a:ext cx="902440" cy="304049"/>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430661"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آل عمران (136)</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687018" y="4219979"/>
              <a:ext cx="1300480"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الزمر(74)</a:t>
              </a:r>
              <a:endParaRPr lang="en-US" dirty="0">
                <a:latin typeface="Sakkal Majalla" panose="02000000000000000000" pitchFamily="2" charset="-78"/>
                <a:cs typeface="Sakkal Majalla" panose="02000000000000000000" pitchFamily="2" charset="-78"/>
              </a:endParaRPr>
            </a:p>
          </p:txBody>
        </p:sp>
      </p:grpSp>
      <p:sp>
        <p:nvSpPr>
          <p:cNvPr id="18" name="Rectangle: Rounded Corners 17">
            <a:extLst>
              <a:ext uri="{FF2B5EF4-FFF2-40B4-BE49-F238E27FC236}">
                <a16:creationId xmlns:a16="http://schemas.microsoft.com/office/drawing/2014/main" id="{D0659782-C19E-46D6-9974-0F6E35CA9B99}"/>
              </a:ext>
            </a:extLst>
          </p:cNvPr>
          <p:cNvSpPr/>
          <p:nvPr/>
        </p:nvSpPr>
        <p:spPr>
          <a:xfrm>
            <a:off x="2951403" y="3450949"/>
            <a:ext cx="5749542" cy="77662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فالإشكال بين الواو في </a:t>
            </a:r>
            <a:r>
              <a:rPr lang="ar-SA" sz="2800" dirty="0">
                <a:solidFill>
                  <a:schemeClr val="tx1"/>
                </a:solidFill>
                <a:latin typeface="Sakkal Majalla" panose="02000000000000000000" pitchFamily="2" charset="-78"/>
                <a:cs typeface="Sakkal Majalla" panose="02000000000000000000" pitchFamily="2" charset="-78"/>
              </a:rPr>
              <a:t>(ونعم)</a:t>
            </a:r>
            <a:r>
              <a:rPr lang="ar-SA" sz="2800" dirty="0">
                <a:latin typeface="Sakkal Majalla" panose="02000000000000000000" pitchFamily="2" charset="-78"/>
                <a:cs typeface="Sakkal Majalla" panose="02000000000000000000" pitchFamily="2" charset="-78"/>
              </a:rPr>
              <a:t> مع الفاء في</a:t>
            </a:r>
            <a:r>
              <a:rPr lang="ar-SA" sz="2800" dirty="0">
                <a:solidFill>
                  <a:schemeClr val="tx1"/>
                </a:solidFill>
                <a:latin typeface="Sakkal Majalla" panose="02000000000000000000" pitchFamily="2" charset="-78"/>
                <a:cs typeface="Sakkal Majalla" panose="02000000000000000000" pitchFamily="2" charset="-78"/>
              </a:rPr>
              <a:t> (فنعم)</a:t>
            </a:r>
            <a:r>
              <a:rPr lang="ar-SA" sz="2800" dirty="0">
                <a:latin typeface="Sakkal Majalla" panose="02000000000000000000" pitchFamily="2" charset="-78"/>
                <a:cs typeface="Sakkal Majalla" panose="02000000000000000000" pitchFamily="2" charset="-78"/>
              </a:rPr>
              <a:t>، القاعدة أن الواو أسبق كما في آل عمران</a:t>
            </a:r>
            <a:endParaRPr lang="en-US" sz="2800" dirty="0">
              <a:solidFill>
                <a:schemeClr val="tx1"/>
              </a:solidFill>
              <a:latin typeface="Sakkal Majalla" panose="02000000000000000000" pitchFamily="2" charset="-78"/>
              <a:cs typeface="Sakkal Majalla" panose="02000000000000000000" pitchFamily="2" charset="-78"/>
            </a:endParaRPr>
          </a:p>
        </p:txBody>
      </p:sp>
      <p:grpSp>
        <p:nvGrpSpPr>
          <p:cNvPr id="32" name="Group 31">
            <a:extLst>
              <a:ext uri="{FF2B5EF4-FFF2-40B4-BE49-F238E27FC236}">
                <a16:creationId xmlns:a16="http://schemas.microsoft.com/office/drawing/2014/main" id="{D603D2E0-C37C-4AD2-ADF4-6B2EE808777C}"/>
              </a:ext>
            </a:extLst>
          </p:cNvPr>
          <p:cNvGrpSpPr/>
          <p:nvPr/>
        </p:nvGrpSpPr>
        <p:grpSpPr>
          <a:xfrm>
            <a:off x="2842328" y="3089542"/>
            <a:ext cx="8054270" cy="1440971"/>
            <a:chOff x="1497806" y="3060856"/>
            <a:chExt cx="8054270" cy="144097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251596" y="3472057"/>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2</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497806" y="3060856"/>
              <a:ext cx="6753790" cy="1440971"/>
              <a:chOff x="1497806" y="3060856"/>
              <a:chExt cx="6753790" cy="144097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497806" y="3060856"/>
                <a:ext cx="6305470" cy="63742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وَنِعۡمَ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أَجۡرُ</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ٱلۡعَـٰمِلِینَ</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497807" y="3922863"/>
                <a:ext cx="6305469" cy="57896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فَنِعۡمَ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أَجۡرُ</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ٱلۡعَـٰمِلِینَ</a:t>
                </a:r>
                <a:endParaRPr lang="en-US" sz="28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803276" y="3379571"/>
                <a:ext cx="448320" cy="387127"/>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7803276" y="3766697"/>
                <a:ext cx="448320" cy="445648"/>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16686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2000" fill="hold"/>
                                        <p:tgtEl>
                                          <p:spTgt spid="18"/>
                                        </p:tgtEl>
                                        <p:attrNameLst>
                                          <p:attrName>ppt_w</p:attrName>
                                        </p:attrNameLst>
                                      </p:cBhvr>
                                      <p:tavLst>
                                        <p:tav tm="0">
                                          <p:val>
                                            <p:fltVal val="0"/>
                                          </p:val>
                                        </p:tav>
                                        <p:tav tm="100000">
                                          <p:val>
                                            <p:strVal val="#ppt_w"/>
                                          </p:val>
                                        </p:tav>
                                      </p:tavLst>
                                    </p:anim>
                                    <p:anim calcmode="lin" valueType="num">
                                      <p:cBhvr>
                                        <p:cTn id="19" dur="2000" fill="hold"/>
                                        <p:tgtEl>
                                          <p:spTgt spid="18"/>
                                        </p:tgtEl>
                                        <p:attrNameLst>
                                          <p:attrName>ppt_h</p:attrName>
                                        </p:attrNameLst>
                                      </p:cBhvr>
                                      <p:tavLst>
                                        <p:tav tm="0">
                                          <p:val>
                                            <p:fltVal val="0"/>
                                          </p:val>
                                        </p:tav>
                                        <p:tav tm="100000">
                                          <p:val>
                                            <p:strVal val="#ppt_h"/>
                                          </p:val>
                                        </p:tav>
                                      </p:tavLst>
                                    </p:anim>
                                    <p:animEffect transition="in" filter="fade">
                                      <p:cBhvr>
                                        <p:cTn id="20" dur="2000"/>
                                        <p:tgtEl>
                                          <p:spTgt spid="18"/>
                                        </p:tgtEl>
                                      </p:cBhvr>
                                    </p:animEffect>
                                  </p:childTnLst>
                                </p:cTn>
                              </p:par>
                              <p:par>
                                <p:cTn id="21" presetID="42" presetClass="path" presetSubtype="0" accel="50000" decel="50000" fill="hold" grpId="1" nodeType="withEffect">
                                  <p:stCondLst>
                                    <p:cond delay="0"/>
                                  </p:stCondLst>
                                  <p:childTnLst>
                                    <p:animMotion origin="layout" path="M 0 -1.48148E-6 L 0 0.25 " pathEditMode="relative" rAng="0" ptsTypes="AA">
                                      <p:cBhvr>
                                        <p:cTn id="22" dur="2000" fill="hold"/>
                                        <p:tgtEl>
                                          <p:spTgt spid="18"/>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72BC5-4FD9-4F30-BB86-4083E4AC799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القاعدة الأولى</a:t>
            </a:r>
            <a:endParaRPr lang="en-US" dirty="0">
              <a:latin typeface="Sakkal Majalla" panose="02000000000000000000" pitchFamily="2" charset="-78"/>
              <a:cs typeface="Sakkal Majalla" panose="02000000000000000000" pitchFamily="2" charset="-78"/>
            </a:endParaRPr>
          </a:p>
        </p:txBody>
      </p:sp>
      <p:sp>
        <p:nvSpPr>
          <p:cNvPr id="5" name="Oval 4">
            <a:extLst>
              <a:ext uri="{FF2B5EF4-FFF2-40B4-BE49-F238E27FC236}">
                <a16:creationId xmlns:a16="http://schemas.microsoft.com/office/drawing/2014/main" id="{9AFF4CB3-4E7A-4755-B198-16B36F33D9B2}"/>
              </a:ext>
            </a:extLst>
          </p:cNvPr>
          <p:cNvSpPr/>
          <p:nvPr/>
        </p:nvSpPr>
        <p:spPr>
          <a:xfrm>
            <a:off x="4637987" y="2471224"/>
            <a:ext cx="3918410" cy="340464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2400" dirty="0">
                <a:latin typeface="Sakkal Majalla" panose="02000000000000000000" pitchFamily="2" charset="-78"/>
                <a:cs typeface="Sakkal Majalla" panose="02000000000000000000" pitchFamily="2" charset="-78"/>
              </a:rPr>
              <a:t>والمقصود أنك إذا وجدت آيتين متشابهتين فإنه في الغالب تكون بداية الموضع المتشابه في الآية الأولى </a:t>
            </a:r>
            <a:r>
              <a:rPr lang="ar-SA" sz="2400" dirty="0" err="1">
                <a:latin typeface="Sakkal Majalla" panose="02000000000000000000" pitchFamily="2" charset="-78"/>
                <a:cs typeface="Sakkal Majalla" panose="02000000000000000000" pitchFamily="2" charset="-78"/>
              </a:rPr>
              <a:t>مبدوءًا</a:t>
            </a:r>
            <a:r>
              <a:rPr lang="ar-SA" sz="2400" dirty="0">
                <a:latin typeface="Sakkal Majalla" panose="02000000000000000000" pitchFamily="2" charset="-78"/>
                <a:cs typeface="Sakkal Majalla" panose="02000000000000000000" pitchFamily="2" charset="-78"/>
              </a:rPr>
              <a:t> بحرف هجائي يسبق الحرف المبدوء به في الموضع الثاني من الآية الثانية</a:t>
            </a:r>
            <a:endParaRPr lang="en-US" sz="2400" dirty="0">
              <a:latin typeface="Sakkal Majalla" panose="02000000000000000000" pitchFamily="2" charset="-78"/>
              <a:cs typeface="Sakkal Majalla" panose="02000000000000000000" pitchFamily="2" charset="-78"/>
            </a:endParaRPr>
          </a:p>
        </p:txBody>
      </p:sp>
      <p:sp>
        <p:nvSpPr>
          <p:cNvPr id="4" name="Oval 3">
            <a:extLst>
              <a:ext uri="{FF2B5EF4-FFF2-40B4-BE49-F238E27FC236}">
                <a16:creationId xmlns:a16="http://schemas.microsoft.com/office/drawing/2014/main" id="{1D1ADCBE-31C3-42DB-8ED9-10267165CEAB}"/>
              </a:ext>
            </a:extLst>
          </p:cNvPr>
          <p:cNvSpPr/>
          <p:nvPr/>
        </p:nvSpPr>
        <p:spPr>
          <a:xfrm>
            <a:off x="3582185" y="4572002"/>
            <a:ext cx="1508288" cy="1475295"/>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ar-SA" sz="2400" dirty="0">
                <a:latin typeface="Sakkal Majalla" panose="02000000000000000000" pitchFamily="2" charset="-78"/>
                <a:cs typeface="Sakkal Majalla" panose="02000000000000000000" pitchFamily="2" charset="-78"/>
              </a:rPr>
              <a:t>الترتيب الهجائي</a:t>
            </a:r>
            <a:endParaRPr 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344311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200" fill="hold"/>
                                        <p:tgtEl>
                                          <p:spTgt spid="5"/>
                                        </p:tgtEl>
                                        <p:attrNameLst>
                                          <p:attrName>ppt_w</p:attrName>
                                        </p:attrNameLst>
                                      </p:cBhvr>
                                      <p:tavLst>
                                        <p:tav tm="0">
                                          <p:val>
                                            <p:fltVal val="0"/>
                                          </p:val>
                                        </p:tav>
                                        <p:tav tm="100000">
                                          <p:val>
                                            <p:strVal val="#ppt_w"/>
                                          </p:val>
                                        </p:tav>
                                      </p:tavLst>
                                    </p:anim>
                                    <p:anim calcmode="lin" valueType="num">
                                      <p:cBhvr>
                                        <p:cTn id="13" dur="1200" fill="hold"/>
                                        <p:tgtEl>
                                          <p:spTgt spid="5"/>
                                        </p:tgtEl>
                                        <p:attrNameLst>
                                          <p:attrName>ppt_h</p:attrName>
                                        </p:attrNameLst>
                                      </p:cBhvr>
                                      <p:tavLst>
                                        <p:tav tm="0">
                                          <p:val>
                                            <p:fltVal val="0"/>
                                          </p:val>
                                        </p:tav>
                                        <p:tav tm="100000">
                                          <p:val>
                                            <p:strVal val="#ppt_h"/>
                                          </p:val>
                                        </p:tav>
                                      </p:tavLst>
                                    </p:anim>
                                    <p:animEffect transition="in" filter="fade">
                                      <p:cBhvr>
                                        <p:cTn id="14" dur="1200"/>
                                        <p:tgtEl>
                                          <p:spTgt spid="5"/>
                                        </p:tgtEl>
                                      </p:cBhvr>
                                    </p:animEffect>
                                  </p:childTnLst>
                                </p:cTn>
                              </p:par>
                              <p:par>
                                <p:cTn id="15" presetID="1" presetClass="path" presetSubtype="0" accel="50000" decel="50000" fill="hold" grpId="1" nodeType="withEffect">
                                  <p:stCondLst>
                                    <p:cond delay="0"/>
                                  </p:stCondLst>
                                  <p:childTnLst>
                                    <p:animMotion origin="layout" path="M 0 0 C 0.069 0 0.125 0.056 0.125 0.125 C 0.125 0.194 0.069 0.25 0 0.25 C -0.069 0.25 -0.125 0.194 -0.125 0.125 C -0.125 0.056 -0.069 0 0 0 Z" pathEditMode="relative" ptsTypes="">
                                      <p:cBhvr>
                                        <p:cTn id="1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الترتيب الهجائي</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383052" y="3408256"/>
            <a:ext cx="2459276" cy="1367656"/>
            <a:chOff x="430661" y="3313988"/>
            <a:chExt cx="2459276" cy="1367656"/>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987499" y="3313988"/>
              <a:ext cx="902438" cy="318714"/>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1987498" y="4146762"/>
              <a:ext cx="813822" cy="304049"/>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430661"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ص (4)</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687018" y="4219979"/>
              <a:ext cx="1300480"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ق (2)</a:t>
              </a:r>
              <a:endParaRPr lang="en-US" dirty="0">
                <a:latin typeface="Sakkal Majalla" panose="02000000000000000000" pitchFamily="2" charset="-78"/>
                <a:cs typeface="Sakkal Majalla" panose="02000000000000000000" pitchFamily="2" charset="-78"/>
              </a:endParaRPr>
            </a:p>
          </p:txBody>
        </p:sp>
      </p:grpSp>
      <p:grpSp>
        <p:nvGrpSpPr>
          <p:cNvPr id="32" name="Group 31">
            <a:extLst>
              <a:ext uri="{FF2B5EF4-FFF2-40B4-BE49-F238E27FC236}">
                <a16:creationId xmlns:a16="http://schemas.microsoft.com/office/drawing/2014/main" id="{D603D2E0-C37C-4AD2-ADF4-6B2EE808777C}"/>
              </a:ext>
            </a:extLst>
          </p:cNvPr>
          <p:cNvGrpSpPr/>
          <p:nvPr/>
        </p:nvGrpSpPr>
        <p:grpSpPr>
          <a:xfrm>
            <a:off x="2753711" y="3089542"/>
            <a:ext cx="8142887" cy="1440971"/>
            <a:chOff x="1409189" y="3060856"/>
            <a:chExt cx="8142887" cy="144097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251596" y="3467451"/>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3</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409189" y="3060856"/>
              <a:ext cx="6842408" cy="1440971"/>
              <a:chOff x="1409189" y="3060856"/>
              <a:chExt cx="6842408" cy="144097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497806" y="3060856"/>
                <a:ext cx="6305470" cy="63742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وَعَجِبُوۤا</a:t>
                </a:r>
                <a:r>
                  <a:rPr lang="ar-SA" sz="2800" dirty="0">
                    <a:latin typeface="Sakkal Majalla" panose="02000000000000000000" pitchFamily="2" charset="-78"/>
                    <a:cs typeface="Sakkal Majalla" panose="02000000000000000000" pitchFamily="2" charset="-78"/>
                  </a:rPr>
                  <a:t>۟ أَن </a:t>
                </a:r>
                <a:r>
                  <a:rPr lang="ar-SA" sz="2800" dirty="0" err="1">
                    <a:latin typeface="Sakkal Majalla" panose="02000000000000000000" pitchFamily="2" charset="-78"/>
                    <a:cs typeface="Sakkal Majalla" panose="02000000000000000000" pitchFamily="2" charset="-78"/>
                  </a:rPr>
                  <a:t>جَاۤءَهُم</a:t>
                </a:r>
                <a:r>
                  <a:rPr lang="ar-SA" sz="2800" dirty="0">
                    <a:latin typeface="Sakkal Majalla" panose="02000000000000000000" pitchFamily="2" charset="-78"/>
                    <a:cs typeface="Sakkal Majalla" panose="02000000000000000000" pitchFamily="2" charset="-78"/>
                  </a:rPr>
                  <a:t> مُّنذِرࣱ </a:t>
                </a:r>
                <a:r>
                  <a:rPr lang="ar-SA" sz="2800" dirty="0" err="1">
                    <a:latin typeface="Sakkal Majalla" panose="02000000000000000000" pitchFamily="2" charset="-78"/>
                    <a:cs typeface="Sakkal Majalla" panose="02000000000000000000" pitchFamily="2" charset="-78"/>
                  </a:rPr>
                  <a:t>مِّنۡهُمۡۖ</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وَقَالَ </a:t>
                </a:r>
                <a:r>
                  <a:rPr lang="ar-SA" sz="2800" dirty="0" err="1">
                    <a:solidFill>
                      <a:schemeClr val="tx1"/>
                    </a:solidFill>
                    <a:latin typeface="Sakkal Majalla" panose="02000000000000000000" pitchFamily="2" charset="-78"/>
                    <a:cs typeface="Sakkal Majalla" panose="02000000000000000000" pitchFamily="2" charset="-78"/>
                  </a:rPr>
                  <a:t>ٱلۡكَـٰفِرُونَ</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هَـٰذَا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سَـٰحِر</a:t>
                </a:r>
                <a:r>
                  <a:rPr lang="ar-SA" sz="2800" dirty="0">
                    <a:latin typeface="Sakkal Majalla" panose="02000000000000000000" pitchFamily="2" charset="-78"/>
                    <a:cs typeface="Sakkal Majalla" panose="02000000000000000000" pitchFamily="2" charset="-78"/>
                  </a:rPr>
                  <a:t>ࣱ كَذَّابٌ</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409189" y="3922863"/>
                <a:ext cx="6394088" cy="57896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بَلۡ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عَجِبُوۤا</a:t>
                </a:r>
                <a:r>
                  <a:rPr lang="ar-SA" sz="2800" dirty="0">
                    <a:latin typeface="Sakkal Majalla" panose="02000000000000000000" pitchFamily="2" charset="-78"/>
                    <a:cs typeface="Sakkal Majalla" panose="02000000000000000000" pitchFamily="2" charset="-78"/>
                  </a:rPr>
                  <a:t>۟ أَن </a:t>
                </a:r>
                <a:r>
                  <a:rPr lang="ar-SA" sz="2800" dirty="0" err="1">
                    <a:latin typeface="Sakkal Majalla" panose="02000000000000000000" pitchFamily="2" charset="-78"/>
                    <a:cs typeface="Sakkal Majalla" panose="02000000000000000000" pitchFamily="2" charset="-78"/>
                  </a:rPr>
                  <a:t>جَاۤءَهُم</a:t>
                </a:r>
                <a:r>
                  <a:rPr lang="ar-SA" sz="2800" dirty="0">
                    <a:latin typeface="Sakkal Majalla" panose="02000000000000000000" pitchFamily="2" charset="-78"/>
                    <a:cs typeface="Sakkal Majalla" panose="02000000000000000000" pitchFamily="2" charset="-78"/>
                  </a:rPr>
                  <a:t> مُّنذِرࣱ </a:t>
                </a:r>
                <a:r>
                  <a:rPr lang="ar-SA" sz="2800" dirty="0" err="1">
                    <a:latin typeface="Sakkal Majalla" panose="02000000000000000000" pitchFamily="2" charset="-78"/>
                    <a:cs typeface="Sakkal Majalla" panose="02000000000000000000" pitchFamily="2" charset="-78"/>
                  </a:rPr>
                  <a:t>مِّنۡهُمۡ</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فَقَالَ </a:t>
                </a:r>
                <a:r>
                  <a:rPr lang="ar-SA" sz="2800" dirty="0" err="1">
                    <a:solidFill>
                      <a:schemeClr val="tx1"/>
                    </a:solidFill>
                    <a:latin typeface="Sakkal Majalla" panose="02000000000000000000" pitchFamily="2" charset="-78"/>
                    <a:cs typeface="Sakkal Majalla" panose="02000000000000000000" pitchFamily="2" charset="-78"/>
                  </a:rPr>
                  <a:t>ٱلۡكَـٰفِرُونَ</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هَـٰذَا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شَیۡءٌ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عَجِیبٌ</a:t>
                </a:r>
                <a:endParaRPr lang="en-US" sz="28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803276" y="3379571"/>
                <a:ext cx="448320" cy="382521"/>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7803278" y="3762091"/>
                <a:ext cx="448319" cy="450254"/>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14493014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الواو قبل الفاء</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383052" y="3408256"/>
            <a:ext cx="2459277" cy="1367656"/>
            <a:chOff x="430661" y="3313988"/>
            <a:chExt cx="2459277" cy="1367656"/>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987499" y="3313988"/>
              <a:ext cx="902438" cy="318714"/>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1987498" y="4151920"/>
              <a:ext cx="902440" cy="298891"/>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430661"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الأنبياء (93)</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560956" y="4219979"/>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المؤمنون (53)</a:t>
              </a:r>
              <a:endParaRPr lang="en-US" dirty="0">
                <a:latin typeface="Sakkal Majalla" panose="02000000000000000000" pitchFamily="2" charset="-78"/>
                <a:cs typeface="Sakkal Majalla" panose="02000000000000000000" pitchFamily="2" charset="-78"/>
              </a:endParaRPr>
            </a:p>
          </p:txBody>
        </p:sp>
      </p:grpSp>
      <p:grpSp>
        <p:nvGrpSpPr>
          <p:cNvPr id="32" name="Group 31">
            <a:extLst>
              <a:ext uri="{FF2B5EF4-FFF2-40B4-BE49-F238E27FC236}">
                <a16:creationId xmlns:a16="http://schemas.microsoft.com/office/drawing/2014/main" id="{D603D2E0-C37C-4AD2-ADF4-6B2EE808777C}"/>
              </a:ext>
            </a:extLst>
          </p:cNvPr>
          <p:cNvGrpSpPr/>
          <p:nvPr/>
        </p:nvGrpSpPr>
        <p:grpSpPr>
          <a:xfrm>
            <a:off x="2842328" y="3089542"/>
            <a:ext cx="8060023" cy="1451287"/>
            <a:chOff x="1497806" y="3060856"/>
            <a:chExt cx="8060023" cy="1451287"/>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257349" y="3467451"/>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4</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497806" y="3060856"/>
              <a:ext cx="6759544" cy="1451287"/>
              <a:chOff x="1497806" y="3060856"/>
              <a:chExt cx="6759544" cy="1451287"/>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497806" y="3060856"/>
                <a:ext cx="6305470" cy="63742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وَتَقَطَّعُوۤا</a:t>
                </a:r>
                <a:r>
                  <a:rPr lang="ar-SA" sz="2800" dirty="0">
                    <a:solidFill>
                      <a:schemeClr val="tx1"/>
                    </a:solidFill>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أَمۡرَهُم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بَیۡنَهُمۡۖ</a:t>
                </a:r>
                <a:r>
                  <a:rPr lang="ar-SA" sz="2800" dirty="0">
                    <a:latin typeface="Sakkal Majalla" panose="02000000000000000000" pitchFamily="2" charset="-78"/>
                    <a:cs typeface="Sakkal Majalla" panose="02000000000000000000" pitchFamily="2" charset="-78"/>
                  </a:rPr>
                  <a:t> كُلٌّ </a:t>
                </a:r>
                <a:r>
                  <a:rPr lang="ar-SA" sz="2800" dirty="0" err="1">
                    <a:latin typeface="Sakkal Majalla" panose="02000000000000000000" pitchFamily="2" charset="-78"/>
                    <a:cs typeface="Sakkal Majalla" panose="02000000000000000000" pitchFamily="2" charset="-78"/>
                  </a:rPr>
                  <a:t>إِلَیۡنَا</a:t>
                </a:r>
                <a:r>
                  <a:rPr lang="ar-SA" sz="2800" dirty="0">
                    <a:latin typeface="Sakkal Majalla" panose="02000000000000000000" pitchFamily="2" charset="-78"/>
                    <a:cs typeface="Sakkal Majalla" panose="02000000000000000000" pitchFamily="2" charset="-78"/>
                  </a:rPr>
                  <a:t> رَ </a:t>
                </a:r>
                <a:r>
                  <a:rPr lang="ar-SA" sz="2800" dirty="0" err="1">
                    <a:latin typeface="Sakkal Majalla" panose="02000000000000000000" pitchFamily="2" charset="-78"/>
                    <a:cs typeface="Sakkal Majalla" panose="02000000000000000000" pitchFamily="2" charset="-78"/>
                  </a:rPr>
                  <a:t>ا⁠جِعُونَ</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497807" y="3922863"/>
                <a:ext cx="6305469" cy="5892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فَتَقَطَّعُوۤا</a:t>
                </a:r>
                <a:r>
                  <a:rPr lang="ar-SA" sz="2800" dirty="0">
                    <a:solidFill>
                      <a:schemeClr val="tx1"/>
                    </a:solidFill>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أَمۡرَهُم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بَیۡنَهُمۡ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زُبُرࣰاۖ</a:t>
                </a:r>
                <a:r>
                  <a:rPr lang="ar-SA" sz="2800" dirty="0">
                    <a:latin typeface="Sakkal Majalla" panose="02000000000000000000" pitchFamily="2" charset="-78"/>
                    <a:cs typeface="Sakkal Majalla" panose="02000000000000000000" pitchFamily="2" charset="-78"/>
                  </a:rPr>
                  <a:t> كُلُّ </a:t>
                </a:r>
                <a:r>
                  <a:rPr lang="ar-SA" sz="2800" dirty="0" err="1">
                    <a:latin typeface="Sakkal Majalla" panose="02000000000000000000" pitchFamily="2" charset="-78"/>
                    <a:cs typeface="Sakkal Majalla" panose="02000000000000000000" pitchFamily="2" charset="-78"/>
                  </a:rPr>
                  <a:t>حِزۡبِۭ</a:t>
                </a:r>
                <a:r>
                  <a:rPr lang="ar-SA" sz="2800" dirty="0">
                    <a:latin typeface="Sakkal Majalla" panose="02000000000000000000" pitchFamily="2" charset="-78"/>
                    <a:cs typeface="Sakkal Majalla" panose="02000000000000000000" pitchFamily="2" charset="-78"/>
                  </a:rPr>
                  <a:t> بِمَا </a:t>
                </a:r>
                <a:r>
                  <a:rPr lang="ar-SA" sz="2800" dirty="0" err="1">
                    <a:latin typeface="Sakkal Majalla" panose="02000000000000000000" pitchFamily="2" charset="-78"/>
                    <a:cs typeface="Sakkal Majalla" panose="02000000000000000000" pitchFamily="2" charset="-78"/>
                  </a:rPr>
                  <a:t>لَدَیۡهِمۡ</a:t>
                </a:r>
                <a:r>
                  <a:rPr lang="ar-SA" sz="2800" dirty="0">
                    <a:latin typeface="Sakkal Majalla" panose="02000000000000000000" pitchFamily="2" charset="-78"/>
                    <a:cs typeface="Sakkal Majalla" panose="02000000000000000000" pitchFamily="2" charset="-78"/>
                  </a:rPr>
                  <a:t> فَرِحُونَ</a:t>
                </a:r>
                <a:endParaRPr lang="en-US" sz="28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803277" y="3379571"/>
                <a:ext cx="454073" cy="382521"/>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7803277" y="3762091"/>
                <a:ext cx="454073" cy="455412"/>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2646953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الواو قبل الفاء</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383052" y="3408256"/>
            <a:ext cx="2459277" cy="1367656"/>
            <a:chOff x="430661" y="3313988"/>
            <a:chExt cx="2459277" cy="1367656"/>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987499" y="3313988"/>
              <a:ext cx="902438" cy="318714"/>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1987498" y="4175994"/>
              <a:ext cx="902440" cy="274818"/>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430661"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الزمر (8)</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560956" y="4219979"/>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الزمر (49)</a:t>
              </a:r>
              <a:endParaRPr lang="en-US" dirty="0">
                <a:latin typeface="Sakkal Majalla" panose="02000000000000000000" pitchFamily="2" charset="-78"/>
                <a:cs typeface="Sakkal Majalla" panose="02000000000000000000" pitchFamily="2" charset="-78"/>
              </a:endParaRPr>
            </a:p>
          </p:txBody>
        </p:sp>
      </p:grpSp>
      <p:grpSp>
        <p:nvGrpSpPr>
          <p:cNvPr id="32" name="Group 31">
            <a:extLst>
              <a:ext uri="{FF2B5EF4-FFF2-40B4-BE49-F238E27FC236}">
                <a16:creationId xmlns:a16="http://schemas.microsoft.com/office/drawing/2014/main" id="{D603D2E0-C37C-4AD2-ADF4-6B2EE808777C}"/>
              </a:ext>
            </a:extLst>
          </p:cNvPr>
          <p:cNvGrpSpPr/>
          <p:nvPr/>
        </p:nvGrpSpPr>
        <p:grpSpPr>
          <a:xfrm>
            <a:off x="2842328" y="3089542"/>
            <a:ext cx="8060023" cy="1499433"/>
            <a:chOff x="1497806" y="3060856"/>
            <a:chExt cx="8060023" cy="1499433"/>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257349" y="3478163"/>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5</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497806" y="3060856"/>
              <a:ext cx="6759544" cy="1499433"/>
              <a:chOff x="1497806" y="3060856"/>
              <a:chExt cx="6759544" cy="1499433"/>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497806" y="3060856"/>
                <a:ext cx="6305470" cy="63742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solidFill>
                      <a:schemeClr val="tx1"/>
                    </a:solidFill>
                    <a:latin typeface="Sakkal Majalla" panose="02000000000000000000" pitchFamily="2" charset="-78"/>
                    <a:cs typeface="Sakkal Majalla" panose="02000000000000000000" pitchFamily="2" charset="-78"/>
                  </a:rPr>
                  <a:t>وَإِذَا</a:t>
                </a:r>
                <a:r>
                  <a:rPr lang="ar-SA" sz="2800" dirty="0">
                    <a:latin typeface="Sakkal Majalla" panose="02000000000000000000" pitchFamily="2" charset="-78"/>
                    <a:cs typeface="Sakkal Majalla" panose="02000000000000000000" pitchFamily="2" charset="-78"/>
                  </a:rPr>
                  <a:t> مَسَّ </a:t>
                </a:r>
                <a:r>
                  <a:rPr lang="ar-SA" sz="2800" dirty="0" err="1">
                    <a:latin typeface="Sakkal Majalla" panose="02000000000000000000" pitchFamily="2" charset="-78"/>
                    <a:cs typeface="Sakkal Majalla" panose="02000000000000000000" pitchFamily="2" charset="-78"/>
                  </a:rPr>
                  <a:t>ٱلۡإِنسَـٰنَ</a:t>
                </a:r>
                <a:r>
                  <a:rPr lang="ar-SA" sz="2800" dirty="0">
                    <a:latin typeface="Sakkal Majalla" panose="02000000000000000000" pitchFamily="2" charset="-78"/>
                    <a:cs typeface="Sakkal Majalla" panose="02000000000000000000" pitchFamily="2" charset="-78"/>
                  </a:rPr>
                  <a:t> ضُرࣱّ دَعَا </a:t>
                </a:r>
                <a:r>
                  <a:rPr lang="ar-SA" sz="2800" dirty="0" err="1">
                    <a:latin typeface="Sakkal Majalla" panose="02000000000000000000" pitchFamily="2" charset="-78"/>
                    <a:cs typeface="Sakkal Majalla" panose="02000000000000000000" pitchFamily="2" charset="-78"/>
                  </a:rPr>
                  <a:t>رَبَّهُۥ</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مُنِیبًا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إِلَیۡهِ</a:t>
                </a:r>
                <a:r>
                  <a:rPr lang="ar-SA" sz="2800" dirty="0">
                    <a:latin typeface="Sakkal Majalla" panose="02000000000000000000" pitchFamily="2" charset="-78"/>
                    <a:cs typeface="Sakkal Majalla" panose="02000000000000000000" pitchFamily="2" charset="-78"/>
                  </a:rPr>
                  <a:t> </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497807" y="3922862"/>
                <a:ext cx="6305469" cy="63742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solidFill>
                      <a:schemeClr val="tx1"/>
                    </a:solidFill>
                    <a:latin typeface="Sakkal Majalla" panose="02000000000000000000" pitchFamily="2" charset="-78"/>
                    <a:cs typeface="Sakkal Majalla" panose="02000000000000000000" pitchFamily="2" charset="-78"/>
                  </a:rPr>
                  <a:t>فَإِذَا</a:t>
                </a:r>
                <a:r>
                  <a:rPr lang="ar-SA" sz="2800" dirty="0">
                    <a:latin typeface="Sakkal Majalla" panose="02000000000000000000" pitchFamily="2" charset="-78"/>
                    <a:cs typeface="Sakkal Majalla" panose="02000000000000000000" pitchFamily="2" charset="-78"/>
                  </a:rPr>
                  <a:t> مَسَّ </a:t>
                </a:r>
                <a:r>
                  <a:rPr lang="ar-SA" sz="2800" dirty="0" err="1">
                    <a:latin typeface="Sakkal Majalla" panose="02000000000000000000" pitchFamily="2" charset="-78"/>
                    <a:cs typeface="Sakkal Majalla" panose="02000000000000000000" pitchFamily="2" charset="-78"/>
                  </a:rPr>
                  <a:t>ٱلۡإِنسَـٰنَ</a:t>
                </a:r>
                <a:r>
                  <a:rPr lang="ar-SA" sz="2800" dirty="0">
                    <a:latin typeface="Sakkal Majalla" panose="02000000000000000000" pitchFamily="2" charset="-78"/>
                    <a:cs typeface="Sakkal Majalla" panose="02000000000000000000" pitchFamily="2" charset="-78"/>
                  </a:rPr>
                  <a:t> ضُرࣱّ دَعَانَا ثُمَّ إِذَا </a:t>
                </a:r>
                <a:r>
                  <a:rPr lang="ar-SA" sz="2800" dirty="0" err="1">
                    <a:latin typeface="Sakkal Majalla" panose="02000000000000000000" pitchFamily="2" charset="-78"/>
                    <a:cs typeface="Sakkal Majalla" panose="02000000000000000000" pitchFamily="2" charset="-78"/>
                  </a:rPr>
                  <a:t>خَوَّلۡنَـٰهُ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نِعۡمَة</a:t>
                </a:r>
                <a:r>
                  <a:rPr lang="ar-SA" sz="2800" dirty="0">
                    <a:latin typeface="Sakkal Majalla" panose="02000000000000000000" pitchFamily="2" charset="-78"/>
                    <a:cs typeface="Sakkal Majalla" panose="02000000000000000000" pitchFamily="2" charset="-78"/>
                  </a:rPr>
                  <a:t>ࣰ مِّنَّا  </a:t>
                </a:r>
                <a:endParaRPr lang="en-US" sz="28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803277" y="3379571"/>
                <a:ext cx="454073" cy="393233"/>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7803277" y="3772802"/>
                <a:ext cx="454073" cy="468773"/>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3135370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الواو قبل الفاء</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383052" y="3408256"/>
            <a:ext cx="2459277" cy="1367656"/>
            <a:chOff x="430661" y="3313988"/>
            <a:chExt cx="2459277" cy="1367656"/>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987499" y="3313988"/>
              <a:ext cx="902438" cy="318714"/>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1987498" y="4146762"/>
              <a:ext cx="902440" cy="304049"/>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430661"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يونس (46)</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560956" y="4219979"/>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غافر (77)</a:t>
              </a:r>
              <a:endParaRPr lang="en-US" dirty="0">
                <a:latin typeface="Sakkal Majalla" panose="02000000000000000000" pitchFamily="2" charset="-78"/>
                <a:cs typeface="Sakkal Majalla" panose="02000000000000000000" pitchFamily="2" charset="-78"/>
              </a:endParaRPr>
            </a:p>
          </p:txBody>
        </p:sp>
      </p:grpSp>
      <p:grpSp>
        <p:nvGrpSpPr>
          <p:cNvPr id="32" name="Group 31">
            <a:extLst>
              <a:ext uri="{FF2B5EF4-FFF2-40B4-BE49-F238E27FC236}">
                <a16:creationId xmlns:a16="http://schemas.microsoft.com/office/drawing/2014/main" id="{D603D2E0-C37C-4AD2-ADF4-6B2EE808777C}"/>
              </a:ext>
            </a:extLst>
          </p:cNvPr>
          <p:cNvGrpSpPr/>
          <p:nvPr/>
        </p:nvGrpSpPr>
        <p:grpSpPr>
          <a:xfrm>
            <a:off x="2842328" y="3089542"/>
            <a:ext cx="8054270" cy="1440971"/>
            <a:chOff x="1497806" y="3060856"/>
            <a:chExt cx="8054270" cy="144097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251596" y="3467451"/>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6</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497806" y="3060856"/>
              <a:ext cx="6753790" cy="1440971"/>
              <a:chOff x="1497806" y="3060856"/>
              <a:chExt cx="6753790" cy="144097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497806" y="3060856"/>
                <a:ext cx="6305470" cy="63742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solidFill>
                      <a:schemeClr val="tx1"/>
                    </a:solidFill>
                    <a:latin typeface="Sakkal Majalla" panose="02000000000000000000" pitchFamily="2" charset="-78"/>
                    <a:cs typeface="Sakkal Majalla" panose="02000000000000000000" pitchFamily="2" charset="-78"/>
                  </a:rPr>
                  <a:t>وَإِمَّا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نُرِیَنَّكَ</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بَعۡضَ</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ٱلَّذِی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نَعِدُهُمۡ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أَوۡ</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نَتَوَفَّیَنَّكَ</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فَإِلَیۡنَا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مَرۡجِعُهُمۡ</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497807" y="3922863"/>
                <a:ext cx="6305469" cy="57896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فَٱصۡبِرۡ</a:t>
                </a:r>
                <a:r>
                  <a:rPr lang="ar-SA" sz="2800" dirty="0">
                    <a:latin typeface="Sakkal Majalla" panose="02000000000000000000" pitchFamily="2" charset="-78"/>
                    <a:cs typeface="Sakkal Majalla" panose="02000000000000000000" pitchFamily="2" charset="-78"/>
                  </a:rPr>
                  <a:t> إِنَّ </a:t>
                </a:r>
                <a:r>
                  <a:rPr lang="ar-SA" sz="2800" dirty="0" err="1">
                    <a:latin typeface="Sakkal Majalla" panose="02000000000000000000" pitchFamily="2" charset="-78"/>
                    <a:cs typeface="Sakkal Majalla" panose="02000000000000000000" pitchFamily="2" charset="-78"/>
                  </a:rPr>
                  <a:t>وَعۡدَ</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حَقࣱّۚ</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فَإِمَّا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نُرِیَنَّكَ</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بَعۡضَ</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ٱلَّذِی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نَعِدُهُمۡ</a:t>
                </a:r>
                <a:endParaRPr lang="en-US" sz="28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803276" y="3379571"/>
                <a:ext cx="448320" cy="382521"/>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7803276" y="3762091"/>
                <a:ext cx="448320" cy="450254"/>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4056853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الواو قبل الفاء</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383052" y="3408256"/>
            <a:ext cx="2459277" cy="1367656"/>
            <a:chOff x="430661" y="3313988"/>
            <a:chExt cx="2459277" cy="1367656"/>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987499" y="3313988"/>
              <a:ext cx="902438" cy="318714"/>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1987498" y="4146762"/>
              <a:ext cx="902440" cy="304049"/>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430661"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الرعد (41)</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560956" y="4219979"/>
              <a:ext cx="1426542" cy="461665"/>
            </a:xfrm>
            <a:prstGeom prst="rect">
              <a:avLst/>
            </a:prstGeom>
            <a:noFill/>
          </p:spPr>
          <p:txBody>
            <a:bodyPr wrap="square" rtlCol="0">
              <a:spAutoFit/>
            </a:bodyPr>
            <a:lstStyle/>
            <a:p>
              <a:pPr algn="r" rtl="1"/>
              <a:r>
                <a:rPr lang="ar-SA" sz="2400" dirty="0" err="1">
                  <a:latin typeface="Sakkal Majalla" panose="02000000000000000000" pitchFamily="2" charset="-78"/>
                  <a:cs typeface="Sakkal Majalla" panose="02000000000000000000" pitchFamily="2" charset="-78"/>
                </a:rPr>
                <a:t>الأبياء</a:t>
              </a:r>
              <a:r>
                <a:rPr lang="ar-SA" sz="2400" dirty="0">
                  <a:latin typeface="Sakkal Majalla" panose="02000000000000000000" pitchFamily="2" charset="-78"/>
                  <a:cs typeface="Sakkal Majalla" panose="02000000000000000000" pitchFamily="2" charset="-78"/>
                </a:rPr>
                <a:t> (44)</a:t>
              </a:r>
              <a:endParaRPr lang="en-US" dirty="0">
                <a:latin typeface="Sakkal Majalla" panose="02000000000000000000" pitchFamily="2" charset="-78"/>
                <a:cs typeface="Sakkal Majalla" panose="02000000000000000000" pitchFamily="2" charset="-78"/>
              </a:endParaRPr>
            </a:p>
          </p:txBody>
        </p:sp>
      </p:grpSp>
      <p:grpSp>
        <p:nvGrpSpPr>
          <p:cNvPr id="32" name="Group 31">
            <a:extLst>
              <a:ext uri="{FF2B5EF4-FFF2-40B4-BE49-F238E27FC236}">
                <a16:creationId xmlns:a16="http://schemas.microsoft.com/office/drawing/2014/main" id="{D603D2E0-C37C-4AD2-ADF4-6B2EE808777C}"/>
              </a:ext>
            </a:extLst>
          </p:cNvPr>
          <p:cNvGrpSpPr/>
          <p:nvPr/>
        </p:nvGrpSpPr>
        <p:grpSpPr>
          <a:xfrm>
            <a:off x="2842328" y="2998892"/>
            <a:ext cx="8060023" cy="1531621"/>
            <a:chOff x="1497806" y="2970206"/>
            <a:chExt cx="8060023" cy="153162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257349" y="3494294"/>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7</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497806" y="2970206"/>
              <a:ext cx="6759544" cy="1531621"/>
              <a:chOff x="1497806" y="2970206"/>
              <a:chExt cx="6759544" cy="153162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497806" y="2970206"/>
                <a:ext cx="6305470" cy="81872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400" dirty="0" err="1">
                    <a:solidFill>
                      <a:schemeClr val="tx1"/>
                    </a:solidFill>
                    <a:latin typeface="Sakkal Majalla" panose="02000000000000000000" pitchFamily="2" charset="-78"/>
                    <a:cs typeface="Sakkal Majalla" panose="02000000000000000000" pitchFamily="2" charset="-78"/>
                  </a:rPr>
                  <a:t>أَوَلَمۡ</a:t>
                </a:r>
                <a:r>
                  <a:rPr lang="ar-SA" sz="2400" dirty="0">
                    <a:latin typeface="Sakkal Majalla" panose="02000000000000000000" pitchFamily="2" charset="-78"/>
                    <a:cs typeface="Sakkal Majalla" panose="02000000000000000000" pitchFamily="2" charset="-78"/>
                  </a:rPr>
                  <a:t> </a:t>
                </a:r>
                <a:r>
                  <a:rPr lang="ar-SA" sz="2400" dirty="0" err="1">
                    <a:solidFill>
                      <a:schemeClr val="tx1"/>
                    </a:solidFill>
                    <a:latin typeface="Sakkal Majalla" panose="02000000000000000000" pitchFamily="2" charset="-78"/>
                    <a:cs typeface="Sakkal Majalla" panose="02000000000000000000" pitchFamily="2" charset="-78"/>
                  </a:rPr>
                  <a:t>یَرَوۡا</a:t>
                </a:r>
                <a:r>
                  <a:rPr lang="ar-SA" sz="2400" dirty="0">
                    <a:solidFill>
                      <a:schemeClr val="tx1"/>
                    </a:solidFill>
                    <a:latin typeface="Sakkal Majalla" panose="02000000000000000000" pitchFamily="2" charset="-78"/>
                    <a:cs typeface="Sakkal Majalla" panose="02000000000000000000" pitchFamily="2" charset="-78"/>
                  </a:rPr>
                  <a:t>۟</a:t>
                </a:r>
                <a:r>
                  <a:rPr lang="ar-SA" sz="2400" dirty="0">
                    <a:latin typeface="Sakkal Majalla" panose="02000000000000000000" pitchFamily="2" charset="-78"/>
                    <a:cs typeface="Sakkal Majalla" panose="02000000000000000000" pitchFamily="2" charset="-78"/>
                  </a:rPr>
                  <a:t> أَنَّا </a:t>
                </a:r>
                <a:r>
                  <a:rPr lang="ar-SA" sz="2400" dirty="0" err="1">
                    <a:latin typeface="Sakkal Majalla" panose="02000000000000000000" pitchFamily="2" charset="-78"/>
                    <a:cs typeface="Sakkal Majalla" panose="02000000000000000000" pitchFamily="2" charset="-78"/>
                  </a:rPr>
                  <a:t>نَأۡتِی</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ٱلۡأَرۡضَ</a:t>
                </a:r>
                <a:r>
                  <a:rPr lang="ar-SA" sz="2400" dirty="0">
                    <a:latin typeface="Sakkal Majalla" panose="02000000000000000000" pitchFamily="2" charset="-78"/>
                    <a:cs typeface="Sakkal Majalla" panose="02000000000000000000" pitchFamily="2" charset="-78"/>
                  </a:rPr>
                  <a:t> نَنقُصُهَا </a:t>
                </a:r>
                <a:r>
                  <a:rPr lang="ar-SA" sz="2400" dirty="0" err="1">
                    <a:latin typeface="Sakkal Majalla" panose="02000000000000000000" pitchFamily="2" charset="-78"/>
                    <a:cs typeface="Sakkal Majalla" panose="02000000000000000000" pitchFamily="2" charset="-78"/>
                  </a:rPr>
                  <a:t>مِنۡ</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أَطۡرَافِهَاۚ</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وَٱللَّهُ</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یَحۡكُمُ</a:t>
                </a:r>
                <a:r>
                  <a:rPr lang="ar-SA" sz="2400" dirty="0">
                    <a:latin typeface="Sakkal Majalla" panose="02000000000000000000" pitchFamily="2" charset="-78"/>
                    <a:cs typeface="Sakkal Majalla" panose="02000000000000000000" pitchFamily="2" charset="-78"/>
                  </a:rPr>
                  <a:t> لَا مُعَقِّبَ </a:t>
                </a:r>
                <a:r>
                  <a:rPr lang="ar-SA" sz="2400" dirty="0" err="1">
                    <a:latin typeface="Sakkal Majalla" panose="02000000000000000000" pitchFamily="2" charset="-78"/>
                    <a:cs typeface="Sakkal Majalla" panose="02000000000000000000" pitchFamily="2" charset="-78"/>
                  </a:rPr>
                  <a:t>لِحُكۡمِهِۦۚ</a:t>
                </a:r>
                <a:r>
                  <a:rPr lang="ar-SA" sz="2400" dirty="0">
                    <a:latin typeface="Sakkal Majalla" panose="02000000000000000000" pitchFamily="2" charset="-78"/>
                    <a:cs typeface="Sakkal Majalla" panose="02000000000000000000" pitchFamily="2" charset="-78"/>
                  </a:rPr>
                  <a:t> وَهُوَ </a:t>
                </a:r>
                <a:r>
                  <a:rPr lang="ar-SA" sz="2400" dirty="0" err="1">
                    <a:latin typeface="Sakkal Majalla" panose="02000000000000000000" pitchFamily="2" charset="-78"/>
                    <a:cs typeface="Sakkal Majalla" panose="02000000000000000000" pitchFamily="2" charset="-78"/>
                  </a:rPr>
                  <a:t>سَرِیعُ</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ٱلۡحِسَابِ</a:t>
                </a:r>
                <a:endParaRPr lang="en-US" sz="24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497807" y="3922863"/>
                <a:ext cx="6305469" cy="57896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solidFill>
                      <a:schemeClr val="tx1"/>
                    </a:solidFill>
                    <a:latin typeface="Sakkal Majalla" panose="02000000000000000000" pitchFamily="2" charset="-78"/>
                    <a:cs typeface="Sakkal Majalla" panose="02000000000000000000" pitchFamily="2" charset="-78"/>
                  </a:rPr>
                  <a:t>أَفَلَا</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یَرَوۡنَ</a:t>
                </a:r>
                <a:r>
                  <a:rPr lang="ar-SA" sz="2800" dirty="0">
                    <a:latin typeface="Sakkal Majalla" panose="02000000000000000000" pitchFamily="2" charset="-78"/>
                    <a:cs typeface="Sakkal Majalla" panose="02000000000000000000" pitchFamily="2" charset="-78"/>
                  </a:rPr>
                  <a:t> أَنَّا </a:t>
                </a:r>
                <a:r>
                  <a:rPr lang="ar-SA" sz="2800" dirty="0" err="1">
                    <a:latin typeface="Sakkal Majalla" panose="02000000000000000000" pitchFamily="2" charset="-78"/>
                    <a:cs typeface="Sakkal Majalla" panose="02000000000000000000" pitchFamily="2" charset="-78"/>
                  </a:rPr>
                  <a:t>نَأۡتِی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ٱلۡأَرۡضَ</a:t>
                </a:r>
                <a:r>
                  <a:rPr lang="ar-SA" sz="2800" dirty="0">
                    <a:latin typeface="Sakkal Majalla" panose="02000000000000000000" pitchFamily="2" charset="-78"/>
                    <a:cs typeface="Sakkal Majalla" panose="02000000000000000000" pitchFamily="2" charset="-78"/>
                  </a:rPr>
                  <a:t> نَنقُصُهَا </a:t>
                </a:r>
                <a:r>
                  <a:rPr lang="ar-SA" sz="2800" dirty="0" err="1">
                    <a:latin typeface="Sakkal Majalla" panose="02000000000000000000" pitchFamily="2" charset="-78"/>
                    <a:cs typeface="Sakkal Majalla" panose="02000000000000000000" pitchFamily="2" charset="-78"/>
                  </a:rPr>
                  <a:t>مِنۡ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أَطۡرَافِهَاۤۚ</a:t>
                </a:r>
                <a:r>
                  <a:rPr lang="ar-SA" sz="2800" dirty="0">
                    <a:latin typeface="Sakkal Majalla" panose="02000000000000000000" pitchFamily="2" charset="-78"/>
                    <a:cs typeface="Sakkal Majalla" panose="02000000000000000000" pitchFamily="2" charset="-78"/>
                  </a:rPr>
                  <a:t> أَفَهُمُ </a:t>
                </a:r>
                <a:r>
                  <a:rPr lang="ar-SA" sz="2800" dirty="0" err="1">
                    <a:latin typeface="Sakkal Majalla" panose="02000000000000000000" pitchFamily="2" charset="-78"/>
                    <a:cs typeface="Sakkal Majalla" panose="02000000000000000000" pitchFamily="2" charset="-78"/>
                  </a:rPr>
                  <a:t>ٱلۡغَـٰلِبُونَ</a:t>
                </a:r>
                <a:endParaRPr lang="en-US" sz="28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803277" y="3379570"/>
                <a:ext cx="454073" cy="409364"/>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7803277" y="3788933"/>
                <a:ext cx="454073" cy="423411"/>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134268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r>
              <a:rPr lang="ar-SA" dirty="0">
                <a:latin typeface="Sakkal Majalla" panose="02000000000000000000" pitchFamily="2" charset="-78"/>
                <a:cs typeface="Sakkal Majalla" panose="02000000000000000000" pitchFamily="2" charset="-78"/>
              </a:rPr>
              <a:t>الواو قبل الفاء</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383052" y="3408256"/>
            <a:ext cx="2459277" cy="1367656"/>
            <a:chOff x="430661" y="3313988"/>
            <a:chExt cx="2459277" cy="1367656"/>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987499" y="3313988"/>
              <a:ext cx="902438" cy="318714"/>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1987499" y="4141148"/>
              <a:ext cx="902439" cy="309664"/>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430661"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الصافات (27)</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560956" y="4219979"/>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الصافات (50)</a:t>
              </a:r>
              <a:endParaRPr lang="en-US" dirty="0">
                <a:latin typeface="Sakkal Majalla" panose="02000000000000000000" pitchFamily="2" charset="-78"/>
                <a:cs typeface="Sakkal Majalla" panose="02000000000000000000" pitchFamily="2" charset="-78"/>
              </a:endParaRPr>
            </a:p>
          </p:txBody>
        </p:sp>
      </p:grpSp>
      <p:grpSp>
        <p:nvGrpSpPr>
          <p:cNvPr id="32" name="Group 31">
            <a:extLst>
              <a:ext uri="{FF2B5EF4-FFF2-40B4-BE49-F238E27FC236}">
                <a16:creationId xmlns:a16="http://schemas.microsoft.com/office/drawing/2014/main" id="{D603D2E0-C37C-4AD2-ADF4-6B2EE808777C}"/>
              </a:ext>
            </a:extLst>
          </p:cNvPr>
          <p:cNvGrpSpPr/>
          <p:nvPr/>
        </p:nvGrpSpPr>
        <p:grpSpPr>
          <a:xfrm>
            <a:off x="2842328" y="3089542"/>
            <a:ext cx="8054270" cy="1435356"/>
            <a:chOff x="1497806" y="3060856"/>
            <a:chExt cx="8054270" cy="1435356"/>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251596" y="3467451"/>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8</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497806" y="3060856"/>
              <a:ext cx="6753791" cy="1435356"/>
              <a:chOff x="1497806" y="3060856"/>
              <a:chExt cx="6753791" cy="1435356"/>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497806" y="3060856"/>
                <a:ext cx="6305470" cy="63742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وَأَقۡبَلَ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بَعۡضُهُمۡ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عَلَىٰ</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بَعۡض</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یَتَسَاۤءَلُونَ</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497806" y="3917248"/>
                <a:ext cx="6305469" cy="57896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فَأَقۡبَلَ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بَعۡضُهُمۡ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عَلَىٰ</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بَعۡض</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یَتَسَاۤءَلُونَ</a:t>
                </a:r>
                <a:endParaRPr lang="en-US" sz="28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803276" y="3379571"/>
                <a:ext cx="448320" cy="382521"/>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7803276" y="3762090"/>
                <a:ext cx="448321" cy="444639"/>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991269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الواو قبل الفاء</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383052" y="3408256"/>
            <a:ext cx="2459277" cy="1367656"/>
            <a:chOff x="430661" y="3313988"/>
            <a:chExt cx="2459277" cy="1367656"/>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987499" y="3313988"/>
              <a:ext cx="902438" cy="318714"/>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1987498" y="4146762"/>
              <a:ext cx="902440" cy="304049"/>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430661"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الأعراف (120)</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560956" y="4219979"/>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طه (70)</a:t>
              </a:r>
              <a:endParaRPr lang="en-US" dirty="0">
                <a:latin typeface="Sakkal Majalla" panose="02000000000000000000" pitchFamily="2" charset="-78"/>
                <a:cs typeface="Sakkal Majalla" panose="02000000000000000000" pitchFamily="2" charset="-78"/>
              </a:endParaRPr>
            </a:p>
          </p:txBody>
        </p:sp>
      </p:grpSp>
      <p:grpSp>
        <p:nvGrpSpPr>
          <p:cNvPr id="32" name="Group 31">
            <a:extLst>
              <a:ext uri="{FF2B5EF4-FFF2-40B4-BE49-F238E27FC236}">
                <a16:creationId xmlns:a16="http://schemas.microsoft.com/office/drawing/2014/main" id="{D603D2E0-C37C-4AD2-ADF4-6B2EE808777C}"/>
              </a:ext>
            </a:extLst>
          </p:cNvPr>
          <p:cNvGrpSpPr/>
          <p:nvPr/>
        </p:nvGrpSpPr>
        <p:grpSpPr>
          <a:xfrm>
            <a:off x="2842328" y="3089542"/>
            <a:ext cx="8054270" cy="1440971"/>
            <a:chOff x="1497806" y="3060856"/>
            <a:chExt cx="8054270" cy="144097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251596" y="3467451"/>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9</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497806" y="3060856"/>
              <a:ext cx="6753790" cy="1440971"/>
              <a:chOff x="1497806" y="3060856"/>
              <a:chExt cx="6753790" cy="144097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497806" y="3060856"/>
                <a:ext cx="6305470" cy="63742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وَأُلۡقِیَ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ٱلسَّحَرَةُ</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سَـٰجِدِینَ</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497807" y="3922863"/>
                <a:ext cx="6305469" cy="57896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فَأُلۡقِیَ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ٱلسَّحَرَةُ</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سُجَّدࣰا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قَالُوۤا</a:t>
                </a:r>
                <a:r>
                  <a:rPr lang="ar-SA" sz="2800" dirty="0">
                    <a:latin typeface="Sakkal Majalla" panose="02000000000000000000" pitchFamily="2" charset="-78"/>
                    <a:cs typeface="Sakkal Majalla" panose="02000000000000000000" pitchFamily="2" charset="-78"/>
                  </a:rPr>
                  <a:t>۟ ءَامَنَّا بِرَبِّ </a:t>
                </a:r>
                <a:r>
                  <a:rPr lang="ar-SA" sz="2800" dirty="0" err="1">
                    <a:latin typeface="Sakkal Majalla" panose="02000000000000000000" pitchFamily="2" charset="-78"/>
                    <a:cs typeface="Sakkal Majalla" panose="02000000000000000000" pitchFamily="2" charset="-78"/>
                  </a:rPr>
                  <a:t>هَـٰرُونَ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وَمُوسَىٰ</a:t>
                </a:r>
                <a:endParaRPr lang="en-US" sz="28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803276" y="3379571"/>
                <a:ext cx="448320" cy="382521"/>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7803276" y="3762091"/>
                <a:ext cx="448320" cy="450254"/>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2120194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الواو قبل الفاء</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383052" y="3408256"/>
            <a:ext cx="2379003" cy="1671804"/>
            <a:chOff x="430661" y="3313988"/>
            <a:chExt cx="2379003" cy="1671804"/>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987499" y="3313988"/>
              <a:ext cx="822164" cy="318714"/>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1987499" y="4436244"/>
              <a:ext cx="822165" cy="318715"/>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430661"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يونس(13)</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560956" y="4524127"/>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يونس(74)</a:t>
              </a:r>
              <a:endParaRPr lang="en-US" dirty="0">
                <a:latin typeface="Sakkal Majalla" panose="02000000000000000000" pitchFamily="2" charset="-78"/>
                <a:cs typeface="Sakkal Majalla" panose="02000000000000000000" pitchFamily="2" charset="-78"/>
              </a:endParaRPr>
            </a:p>
          </p:txBody>
        </p:sp>
      </p:grpSp>
      <p:grpSp>
        <p:nvGrpSpPr>
          <p:cNvPr id="32" name="Group 31">
            <a:extLst>
              <a:ext uri="{FF2B5EF4-FFF2-40B4-BE49-F238E27FC236}">
                <a16:creationId xmlns:a16="http://schemas.microsoft.com/office/drawing/2014/main" id="{D603D2E0-C37C-4AD2-ADF4-6B2EE808777C}"/>
              </a:ext>
            </a:extLst>
          </p:cNvPr>
          <p:cNvGrpSpPr/>
          <p:nvPr/>
        </p:nvGrpSpPr>
        <p:grpSpPr>
          <a:xfrm>
            <a:off x="2762054" y="2931162"/>
            <a:ext cx="8134544" cy="2013681"/>
            <a:chOff x="1417532" y="2902476"/>
            <a:chExt cx="8134544" cy="201368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251596" y="3634476"/>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10</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417532" y="2902476"/>
              <a:ext cx="6834064" cy="2013681"/>
              <a:chOff x="1417532" y="2902476"/>
              <a:chExt cx="6834064" cy="201368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417532" y="2902476"/>
                <a:ext cx="6466018" cy="95418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400" dirty="0" err="1">
                    <a:latin typeface="Sakkal Majalla" panose="02000000000000000000" pitchFamily="2" charset="-78"/>
                    <a:cs typeface="Sakkal Majalla" panose="02000000000000000000" pitchFamily="2" charset="-78"/>
                  </a:rPr>
                  <a:t>وَلَقَدۡ</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أَهۡلَكۡنَا</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ٱلۡقُرُونَ</a:t>
                </a:r>
                <a:r>
                  <a:rPr lang="ar-SA" sz="2400" dirty="0">
                    <a:latin typeface="Sakkal Majalla" panose="02000000000000000000" pitchFamily="2" charset="-78"/>
                    <a:cs typeface="Sakkal Majalla" panose="02000000000000000000" pitchFamily="2" charset="-78"/>
                  </a:rPr>
                  <a:t> مِن </a:t>
                </a:r>
                <a:r>
                  <a:rPr lang="ar-SA" sz="2400" dirty="0" err="1">
                    <a:latin typeface="Sakkal Majalla" panose="02000000000000000000" pitchFamily="2" charset="-78"/>
                    <a:cs typeface="Sakkal Majalla" panose="02000000000000000000" pitchFamily="2" charset="-78"/>
                  </a:rPr>
                  <a:t>قَبۡلِكُمۡ</a:t>
                </a:r>
                <a:r>
                  <a:rPr lang="ar-SA" sz="2400" dirty="0">
                    <a:latin typeface="Sakkal Majalla" panose="02000000000000000000" pitchFamily="2" charset="-78"/>
                    <a:cs typeface="Sakkal Majalla" panose="02000000000000000000" pitchFamily="2" charset="-78"/>
                  </a:rPr>
                  <a:t> لَمَّا ظَلَمُوا۟ </a:t>
                </a:r>
                <a:r>
                  <a:rPr lang="ar-SA" sz="2400" dirty="0" err="1">
                    <a:latin typeface="Sakkal Majalla" panose="02000000000000000000" pitchFamily="2" charset="-78"/>
                    <a:cs typeface="Sakkal Majalla" panose="02000000000000000000" pitchFamily="2" charset="-78"/>
                  </a:rPr>
                  <a:t>وَجَاۤءَتۡهُمۡ</a:t>
                </a:r>
                <a:r>
                  <a:rPr lang="ar-SA" sz="2400" dirty="0">
                    <a:latin typeface="Sakkal Majalla" panose="02000000000000000000" pitchFamily="2" charset="-78"/>
                    <a:cs typeface="Sakkal Majalla" panose="02000000000000000000" pitchFamily="2" charset="-78"/>
                  </a:rPr>
                  <a:t> رُسُلُهُم </a:t>
                </a:r>
                <a:r>
                  <a:rPr lang="ar-SA" sz="2400" dirty="0" err="1">
                    <a:latin typeface="Sakkal Majalla" panose="02000000000000000000" pitchFamily="2" charset="-78"/>
                    <a:cs typeface="Sakkal Majalla" panose="02000000000000000000" pitchFamily="2" charset="-78"/>
                  </a:rPr>
                  <a:t>بِٱلۡبَیِّنَـٰتِ</a:t>
                </a:r>
                <a:r>
                  <a:rPr lang="ar-SA" sz="2400" dirty="0">
                    <a:latin typeface="Sakkal Majalla" panose="02000000000000000000" pitchFamily="2" charset="-78"/>
                    <a:cs typeface="Sakkal Majalla" panose="02000000000000000000" pitchFamily="2" charset="-78"/>
                  </a:rPr>
                  <a:t> </a:t>
                </a:r>
                <a:r>
                  <a:rPr lang="ar-SA" sz="2400" dirty="0">
                    <a:solidFill>
                      <a:schemeClr val="tx1"/>
                    </a:solidFill>
                    <a:latin typeface="Sakkal Majalla" panose="02000000000000000000" pitchFamily="2" charset="-78"/>
                    <a:cs typeface="Sakkal Majalla" panose="02000000000000000000" pitchFamily="2" charset="-78"/>
                  </a:rPr>
                  <a:t>وَمَا كَانُوا۟ </a:t>
                </a:r>
                <a:r>
                  <a:rPr lang="ar-SA" sz="2400" dirty="0" err="1">
                    <a:solidFill>
                      <a:schemeClr val="tx1"/>
                    </a:solidFill>
                    <a:latin typeface="Sakkal Majalla" panose="02000000000000000000" pitchFamily="2" charset="-78"/>
                    <a:cs typeface="Sakkal Majalla" panose="02000000000000000000" pitchFamily="2" charset="-78"/>
                  </a:rPr>
                  <a:t>لِیُؤۡمِنُوا</a:t>
                </a:r>
                <a:r>
                  <a:rPr lang="ar-SA" sz="2400" dirty="0" err="1">
                    <a:latin typeface="Sakkal Majalla" panose="02000000000000000000" pitchFamily="2" charset="-78"/>
                    <a:cs typeface="Sakkal Majalla" panose="02000000000000000000" pitchFamily="2" charset="-78"/>
                  </a:rPr>
                  <a:t>۟ۚ</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كَذَ</a:t>
                </a:r>
                <a:r>
                  <a:rPr lang="ar-SA" sz="2400" dirty="0">
                    <a:latin typeface="Sakkal Majalla" panose="02000000000000000000" pitchFamily="2" charset="-78"/>
                    <a:cs typeface="Sakkal Majalla" panose="02000000000000000000" pitchFamily="2" charset="-78"/>
                  </a:rPr>
                  <a:t> ⁠لِكَ </a:t>
                </a:r>
                <a:r>
                  <a:rPr lang="ar-SA" sz="2400" dirty="0" err="1">
                    <a:latin typeface="Sakkal Majalla" panose="02000000000000000000" pitchFamily="2" charset="-78"/>
                    <a:cs typeface="Sakkal Majalla" panose="02000000000000000000" pitchFamily="2" charset="-78"/>
                  </a:rPr>
                  <a:t>نَجۡزِی</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ٱلۡقَوۡمَ</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ٱلۡمُجۡرِمِینَ</a:t>
                </a:r>
                <a:endParaRPr lang="en-US" sz="24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417532" y="4087497"/>
                <a:ext cx="6466018" cy="8286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ثُمَّ </a:t>
                </a:r>
                <a:r>
                  <a:rPr lang="ar-SA" sz="2400" dirty="0" err="1">
                    <a:latin typeface="Sakkal Majalla" panose="02000000000000000000" pitchFamily="2" charset="-78"/>
                    <a:cs typeface="Sakkal Majalla" panose="02000000000000000000" pitchFamily="2" charset="-78"/>
                  </a:rPr>
                  <a:t>بَعَثۡنَا</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مِنۢ</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بَعۡدِهِۦ</a:t>
                </a:r>
                <a:r>
                  <a:rPr lang="ar-SA" sz="2400" dirty="0">
                    <a:latin typeface="Sakkal Majalla" panose="02000000000000000000" pitchFamily="2" charset="-78"/>
                    <a:cs typeface="Sakkal Majalla" panose="02000000000000000000" pitchFamily="2" charset="-78"/>
                  </a:rPr>
                  <a:t> رُسُلًا </a:t>
                </a:r>
                <a:r>
                  <a:rPr lang="ar-SA" sz="2400" dirty="0" err="1">
                    <a:latin typeface="Sakkal Majalla" panose="02000000000000000000" pitchFamily="2" charset="-78"/>
                    <a:cs typeface="Sakkal Majalla" panose="02000000000000000000" pitchFamily="2" charset="-78"/>
                  </a:rPr>
                  <a:t>إِلَىٰ</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قَوۡمِهِمۡ</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فَجَاۤءُوهُم</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بِٱلۡبَیِّنَـٰتِ</a:t>
                </a:r>
                <a:r>
                  <a:rPr lang="ar-SA" sz="2400" dirty="0">
                    <a:latin typeface="Sakkal Majalla" panose="02000000000000000000" pitchFamily="2" charset="-78"/>
                    <a:cs typeface="Sakkal Majalla" panose="02000000000000000000" pitchFamily="2" charset="-78"/>
                  </a:rPr>
                  <a:t> </a:t>
                </a:r>
                <a:r>
                  <a:rPr lang="ar-SA" sz="2400" dirty="0">
                    <a:solidFill>
                      <a:schemeClr val="tx1"/>
                    </a:solidFill>
                    <a:latin typeface="Sakkal Majalla" panose="02000000000000000000" pitchFamily="2" charset="-78"/>
                    <a:cs typeface="Sakkal Majalla" panose="02000000000000000000" pitchFamily="2" charset="-78"/>
                  </a:rPr>
                  <a:t>فَمَا كَانُوا۟ </a:t>
                </a:r>
                <a:r>
                  <a:rPr lang="ar-SA" sz="2400" dirty="0" err="1">
                    <a:solidFill>
                      <a:schemeClr val="tx1"/>
                    </a:solidFill>
                    <a:latin typeface="Sakkal Majalla" panose="02000000000000000000" pitchFamily="2" charset="-78"/>
                    <a:cs typeface="Sakkal Majalla" panose="02000000000000000000" pitchFamily="2" charset="-78"/>
                  </a:rPr>
                  <a:t>لِیُؤۡمِنُوا</a:t>
                </a:r>
                <a:r>
                  <a:rPr lang="ar-SA" sz="2400" dirty="0">
                    <a:solidFill>
                      <a:schemeClr val="tx1"/>
                    </a:solidFill>
                    <a:latin typeface="Sakkal Majalla" panose="02000000000000000000" pitchFamily="2" charset="-78"/>
                    <a:cs typeface="Sakkal Majalla" panose="02000000000000000000" pitchFamily="2" charset="-78"/>
                  </a:rPr>
                  <a:t>۟ </a:t>
                </a:r>
                <a:r>
                  <a:rPr lang="ar-SA" sz="2400" dirty="0">
                    <a:latin typeface="Sakkal Majalla" panose="02000000000000000000" pitchFamily="2" charset="-78"/>
                    <a:cs typeface="Sakkal Majalla" panose="02000000000000000000" pitchFamily="2" charset="-78"/>
                  </a:rPr>
                  <a:t>بِمَا كَذَّبُوا۟ </a:t>
                </a:r>
                <a:r>
                  <a:rPr lang="ar-SA" sz="2400" dirty="0" err="1">
                    <a:latin typeface="Sakkal Majalla" panose="02000000000000000000" pitchFamily="2" charset="-78"/>
                    <a:cs typeface="Sakkal Majalla" panose="02000000000000000000" pitchFamily="2" charset="-78"/>
                  </a:rPr>
                  <a:t>بِهِۦ</a:t>
                </a:r>
                <a:r>
                  <a:rPr lang="ar-SA" sz="2400" dirty="0">
                    <a:latin typeface="Sakkal Majalla" panose="02000000000000000000" pitchFamily="2" charset="-78"/>
                    <a:cs typeface="Sakkal Majalla" panose="02000000000000000000" pitchFamily="2" charset="-78"/>
                  </a:rPr>
                  <a:t> مِن </a:t>
                </a:r>
                <a:r>
                  <a:rPr lang="ar-SA" sz="2400" dirty="0" err="1">
                    <a:latin typeface="Sakkal Majalla" panose="02000000000000000000" pitchFamily="2" charset="-78"/>
                    <a:cs typeface="Sakkal Majalla" panose="02000000000000000000" pitchFamily="2" charset="-78"/>
                  </a:rPr>
                  <a:t>قَبۡلُۚ</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كَذَ</a:t>
                </a:r>
                <a:r>
                  <a:rPr lang="ar-SA" sz="2400" dirty="0">
                    <a:latin typeface="Sakkal Majalla" panose="02000000000000000000" pitchFamily="2" charset="-78"/>
                    <a:cs typeface="Sakkal Majalla" panose="02000000000000000000" pitchFamily="2" charset="-78"/>
                  </a:rPr>
                  <a:t> ⁠لِكَ </a:t>
                </a:r>
                <a:r>
                  <a:rPr lang="ar-SA" sz="2400" dirty="0" err="1">
                    <a:latin typeface="Sakkal Majalla" panose="02000000000000000000" pitchFamily="2" charset="-78"/>
                    <a:cs typeface="Sakkal Majalla" panose="02000000000000000000" pitchFamily="2" charset="-78"/>
                  </a:rPr>
                  <a:t>نَطۡبَعُ</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عَلَىٰ</a:t>
                </a:r>
                <a:r>
                  <a:rPr lang="ar-SA" sz="2400" dirty="0">
                    <a:latin typeface="Sakkal Majalla" panose="02000000000000000000" pitchFamily="2" charset="-78"/>
                    <a:cs typeface="Sakkal Majalla" panose="02000000000000000000" pitchFamily="2" charset="-78"/>
                  </a:rPr>
                  <a:t> قُلُوبِ </a:t>
                </a:r>
                <a:r>
                  <a:rPr lang="ar-SA" sz="2400" dirty="0" err="1">
                    <a:latin typeface="Sakkal Majalla" panose="02000000000000000000" pitchFamily="2" charset="-78"/>
                    <a:cs typeface="Sakkal Majalla" panose="02000000000000000000" pitchFamily="2" charset="-78"/>
                  </a:rPr>
                  <a:t>ٱلۡمُعۡتَدِینَ</a:t>
                </a:r>
                <a:endParaRPr lang="en-US" sz="24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883550" y="3379570"/>
                <a:ext cx="368046" cy="549546"/>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7883550" y="3929115"/>
                <a:ext cx="368046" cy="572711"/>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785190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الواو قبل الفاء</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383052" y="3408256"/>
            <a:ext cx="2459277" cy="1367656"/>
            <a:chOff x="430661" y="3313988"/>
            <a:chExt cx="2459277" cy="1367656"/>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987499" y="3313988"/>
              <a:ext cx="902438" cy="318714"/>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1987498" y="4146762"/>
              <a:ext cx="902440" cy="304049"/>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430661"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المائدة (13)</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560956" y="4219979"/>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المائدة (14)</a:t>
              </a:r>
              <a:endParaRPr lang="en-US" dirty="0">
                <a:latin typeface="Sakkal Majalla" panose="02000000000000000000" pitchFamily="2" charset="-78"/>
                <a:cs typeface="Sakkal Majalla" panose="02000000000000000000" pitchFamily="2" charset="-78"/>
              </a:endParaRPr>
            </a:p>
          </p:txBody>
        </p:sp>
      </p:grpSp>
      <p:grpSp>
        <p:nvGrpSpPr>
          <p:cNvPr id="32" name="Group 31">
            <a:extLst>
              <a:ext uri="{FF2B5EF4-FFF2-40B4-BE49-F238E27FC236}">
                <a16:creationId xmlns:a16="http://schemas.microsoft.com/office/drawing/2014/main" id="{D603D2E0-C37C-4AD2-ADF4-6B2EE808777C}"/>
              </a:ext>
            </a:extLst>
          </p:cNvPr>
          <p:cNvGrpSpPr/>
          <p:nvPr/>
        </p:nvGrpSpPr>
        <p:grpSpPr>
          <a:xfrm>
            <a:off x="2842328" y="3089542"/>
            <a:ext cx="8054270" cy="1440971"/>
            <a:chOff x="1497806" y="3060856"/>
            <a:chExt cx="8054270" cy="144097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251596" y="3467451"/>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11</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497806" y="3060856"/>
              <a:ext cx="6753790" cy="1440971"/>
              <a:chOff x="1497806" y="3060856"/>
              <a:chExt cx="6753790" cy="144097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497806" y="3060856"/>
                <a:ext cx="6305470" cy="63742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solidFill>
                      <a:schemeClr val="tx1"/>
                    </a:solidFill>
                    <a:latin typeface="Sakkal Majalla" panose="02000000000000000000" pitchFamily="2" charset="-78"/>
                    <a:cs typeface="Sakkal Majalla" panose="02000000000000000000" pitchFamily="2" charset="-78"/>
                  </a:rPr>
                  <a:t>وَنَسُوا۟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حَظࣰّا</a:t>
                </a:r>
                <a:r>
                  <a:rPr lang="ar-SA" sz="2800" dirty="0">
                    <a:latin typeface="Sakkal Majalla" panose="02000000000000000000" pitchFamily="2" charset="-78"/>
                    <a:cs typeface="Sakkal Majalla" panose="02000000000000000000" pitchFamily="2" charset="-78"/>
                  </a:rPr>
                  <a:t> مِّمَّا ذُكِّرُوا۟ </a:t>
                </a:r>
                <a:r>
                  <a:rPr lang="ar-SA" sz="2800" dirty="0" err="1">
                    <a:latin typeface="Sakkal Majalla" panose="02000000000000000000" pitchFamily="2" charset="-78"/>
                    <a:cs typeface="Sakkal Majalla" panose="02000000000000000000" pitchFamily="2" charset="-78"/>
                  </a:rPr>
                  <a:t>بِهِۦۚ</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497807" y="3922863"/>
                <a:ext cx="6305469" cy="57896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solidFill>
                      <a:schemeClr val="tx1"/>
                    </a:solidFill>
                    <a:latin typeface="Sakkal Majalla" panose="02000000000000000000" pitchFamily="2" charset="-78"/>
                    <a:cs typeface="Sakkal Majalla" panose="02000000000000000000" pitchFamily="2" charset="-78"/>
                  </a:rPr>
                  <a:t>فَنَسُوا۟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حَظࣰّا</a:t>
                </a:r>
                <a:r>
                  <a:rPr lang="ar-SA" sz="2800" dirty="0">
                    <a:latin typeface="Sakkal Majalla" panose="02000000000000000000" pitchFamily="2" charset="-78"/>
                    <a:cs typeface="Sakkal Majalla" panose="02000000000000000000" pitchFamily="2" charset="-78"/>
                  </a:rPr>
                  <a:t> مِّمَّا ذُكِّرُوا۟ </a:t>
                </a:r>
                <a:r>
                  <a:rPr lang="ar-SA" sz="2800" dirty="0" err="1">
                    <a:latin typeface="Sakkal Majalla" panose="02000000000000000000" pitchFamily="2" charset="-78"/>
                    <a:cs typeface="Sakkal Majalla" panose="02000000000000000000" pitchFamily="2" charset="-78"/>
                  </a:rPr>
                  <a:t>بِهِۦ</a:t>
                </a:r>
                <a:endParaRPr lang="en-US" sz="28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803276" y="3379571"/>
                <a:ext cx="448320" cy="382521"/>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7803276" y="3762091"/>
                <a:ext cx="448320" cy="450254"/>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4210316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الواو قبل الفاء</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383052" y="3408256"/>
            <a:ext cx="2459277" cy="1367656"/>
            <a:chOff x="430661" y="3313988"/>
            <a:chExt cx="2459277" cy="1367656"/>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987499" y="3313988"/>
              <a:ext cx="902438" cy="318714"/>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1987498" y="4146762"/>
              <a:ext cx="902440" cy="304049"/>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430661"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التوبة (87)</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560956" y="4219979"/>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المنافقون (3)</a:t>
              </a:r>
              <a:endParaRPr lang="en-US" dirty="0">
                <a:latin typeface="Sakkal Majalla" panose="02000000000000000000" pitchFamily="2" charset="-78"/>
                <a:cs typeface="Sakkal Majalla" panose="02000000000000000000" pitchFamily="2" charset="-78"/>
              </a:endParaRPr>
            </a:p>
          </p:txBody>
        </p:sp>
      </p:grpSp>
      <p:grpSp>
        <p:nvGrpSpPr>
          <p:cNvPr id="32" name="Group 31">
            <a:extLst>
              <a:ext uri="{FF2B5EF4-FFF2-40B4-BE49-F238E27FC236}">
                <a16:creationId xmlns:a16="http://schemas.microsoft.com/office/drawing/2014/main" id="{D603D2E0-C37C-4AD2-ADF4-6B2EE808777C}"/>
              </a:ext>
            </a:extLst>
          </p:cNvPr>
          <p:cNvGrpSpPr/>
          <p:nvPr/>
        </p:nvGrpSpPr>
        <p:grpSpPr>
          <a:xfrm>
            <a:off x="2842328" y="3089542"/>
            <a:ext cx="8054270" cy="1440971"/>
            <a:chOff x="1497806" y="3060856"/>
            <a:chExt cx="8054270" cy="144097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251596" y="3469683"/>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12</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497806" y="3060856"/>
              <a:ext cx="6753790" cy="1440971"/>
              <a:chOff x="1497806" y="3060856"/>
              <a:chExt cx="6753790" cy="144097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497806" y="3060856"/>
                <a:ext cx="6305470" cy="63742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رَضُوا۟ بِأَن </a:t>
                </a:r>
                <a:r>
                  <a:rPr lang="ar-SA" sz="2800" dirty="0" err="1">
                    <a:latin typeface="Sakkal Majalla" panose="02000000000000000000" pitchFamily="2" charset="-78"/>
                    <a:cs typeface="Sakkal Majalla" panose="02000000000000000000" pitchFamily="2" charset="-78"/>
                  </a:rPr>
                  <a:t>یَكُونُوا</a:t>
                </a:r>
                <a:r>
                  <a:rPr lang="ar-SA" sz="2800" dirty="0">
                    <a:latin typeface="Sakkal Majalla" panose="02000000000000000000" pitchFamily="2" charset="-78"/>
                    <a:cs typeface="Sakkal Majalla" panose="02000000000000000000" pitchFamily="2" charset="-78"/>
                  </a:rPr>
                  <a:t>۟ مَعَ </a:t>
                </a:r>
                <a:r>
                  <a:rPr lang="ar-SA" sz="2800" dirty="0" err="1">
                    <a:latin typeface="Sakkal Majalla" panose="02000000000000000000" pitchFamily="2" charset="-78"/>
                    <a:cs typeface="Sakkal Majalla" panose="02000000000000000000" pitchFamily="2" charset="-78"/>
                  </a:rPr>
                  <a:t>ٱلۡخَوَالِفِ</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وَطُبِعَ</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عَلَىٰ</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قُلُوبِهِمۡ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فَهُمۡ</a:t>
                </a:r>
                <a:r>
                  <a:rPr lang="ar-SA" sz="2800" dirty="0">
                    <a:latin typeface="Sakkal Majalla" panose="02000000000000000000" pitchFamily="2" charset="-78"/>
                    <a:cs typeface="Sakkal Majalla" panose="02000000000000000000" pitchFamily="2" charset="-78"/>
                  </a:rPr>
                  <a:t> لَا </a:t>
                </a:r>
                <a:r>
                  <a:rPr lang="ar-SA" sz="2800" dirty="0" err="1">
                    <a:latin typeface="Sakkal Majalla" panose="02000000000000000000" pitchFamily="2" charset="-78"/>
                    <a:cs typeface="Sakkal Majalla" panose="02000000000000000000" pitchFamily="2" charset="-78"/>
                  </a:rPr>
                  <a:t>یَفۡقَهُونَ</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497807" y="3922863"/>
                <a:ext cx="6305469" cy="57896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ذَ ⁠لِكَ </a:t>
                </a:r>
                <a:r>
                  <a:rPr lang="ar-SA" sz="2800" dirty="0" err="1">
                    <a:latin typeface="Sakkal Majalla" panose="02000000000000000000" pitchFamily="2" charset="-78"/>
                    <a:cs typeface="Sakkal Majalla" panose="02000000000000000000" pitchFamily="2" charset="-78"/>
                  </a:rPr>
                  <a:t>بِأَنَّهُمۡ</a:t>
                </a:r>
                <a:r>
                  <a:rPr lang="ar-SA" sz="2800" dirty="0">
                    <a:latin typeface="Sakkal Majalla" panose="02000000000000000000" pitchFamily="2" charset="-78"/>
                    <a:cs typeface="Sakkal Majalla" panose="02000000000000000000" pitchFamily="2" charset="-78"/>
                  </a:rPr>
                  <a:t> ءَامَنُوا۟ ثُمَّ كَفَرُوا۟ </a:t>
                </a:r>
                <a:r>
                  <a:rPr lang="ar-SA" sz="2800" dirty="0">
                    <a:solidFill>
                      <a:schemeClr val="tx1"/>
                    </a:solidFill>
                    <a:latin typeface="Sakkal Majalla" panose="02000000000000000000" pitchFamily="2" charset="-78"/>
                    <a:cs typeface="Sakkal Majalla" panose="02000000000000000000" pitchFamily="2" charset="-78"/>
                  </a:rPr>
                  <a:t>فَطُبِعَ</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عَلَىٰ</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قُلُوبِهِمۡ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فَهُمۡ</a:t>
                </a:r>
                <a:r>
                  <a:rPr lang="ar-SA" sz="2800" dirty="0">
                    <a:latin typeface="Sakkal Majalla" panose="02000000000000000000" pitchFamily="2" charset="-78"/>
                    <a:cs typeface="Sakkal Majalla" panose="02000000000000000000" pitchFamily="2" charset="-78"/>
                  </a:rPr>
                  <a:t> لَا </a:t>
                </a:r>
                <a:r>
                  <a:rPr lang="ar-SA" sz="2800" dirty="0" err="1">
                    <a:latin typeface="Sakkal Majalla" panose="02000000000000000000" pitchFamily="2" charset="-78"/>
                    <a:cs typeface="Sakkal Majalla" panose="02000000000000000000" pitchFamily="2" charset="-78"/>
                  </a:rPr>
                  <a:t>یَفۡقَهُونَ</a:t>
                </a:r>
                <a:endParaRPr lang="en-US" sz="28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803276" y="3379571"/>
                <a:ext cx="448320" cy="384753"/>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7803276" y="3764323"/>
                <a:ext cx="448320" cy="448022"/>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2418120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الترتيب الهجائي</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1168399" y="3281680"/>
            <a:ext cx="2306321" cy="1409392"/>
            <a:chOff x="1168399" y="3281680"/>
            <a:chExt cx="2306321" cy="1409392"/>
          </a:xfrm>
        </p:grpSpPr>
        <p:cxnSp>
          <p:nvCxnSpPr>
            <p:cNvPr id="10" name="Connector: Elbow 9">
              <a:extLst>
                <a:ext uri="{FF2B5EF4-FFF2-40B4-BE49-F238E27FC236}">
                  <a16:creationId xmlns:a16="http://schemas.microsoft.com/office/drawing/2014/main" id="{9C13A0F2-83ED-4D57-8DC2-E132BF3F6B2C}"/>
                </a:ext>
              </a:extLst>
            </p:cNvPr>
            <p:cNvCxnSpPr>
              <a:stCxn id="5" idx="1"/>
            </p:cNvCxnSpPr>
            <p:nvPr/>
          </p:nvCxnSpPr>
          <p:spPr>
            <a:xfrm rot="10800000" flipV="1">
              <a:off x="2468880" y="3281680"/>
              <a:ext cx="1005840" cy="294640"/>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p:nvPr/>
          </p:nvCxnSpPr>
          <p:spPr>
            <a:xfrm rot="10800000" flipV="1">
              <a:off x="2468880" y="4165600"/>
              <a:ext cx="1005840" cy="294640"/>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1168399" y="3345487"/>
              <a:ext cx="1300480"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البقرة (18)</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1168399" y="4229407"/>
              <a:ext cx="1300480"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البقرة (171)</a:t>
              </a:r>
              <a:endParaRPr lang="en-US" dirty="0">
                <a:latin typeface="Sakkal Majalla" panose="02000000000000000000" pitchFamily="2" charset="-78"/>
                <a:cs typeface="Sakkal Majalla" panose="02000000000000000000" pitchFamily="2" charset="-78"/>
              </a:endParaRPr>
            </a:p>
          </p:txBody>
        </p:sp>
      </p:grpSp>
      <p:grpSp>
        <p:nvGrpSpPr>
          <p:cNvPr id="34" name="Group 33">
            <a:extLst>
              <a:ext uri="{FF2B5EF4-FFF2-40B4-BE49-F238E27FC236}">
                <a16:creationId xmlns:a16="http://schemas.microsoft.com/office/drawing/2014/main" id="{740483B0-684E-40D2-A59F-33A0CED993F0}"/>
              </a:ext>
            </a:extLst>
          </p:cNvPr>
          <p:cNvGrpSpPr/>
          <p:nvPr/>
        </p:nvGrpSpPr>
        <p:grpSpPr>
          <a:xfrm>
            <a:off x="2932367" y="2871624"/>
            <a:ext cx="506982" cy="1458748"/>
            <a:chOff x="2932367" y="2871624"/>
            <a:chExt cx="506982" cy="1458748"/>
          </a:xfrm>
        </p:grpSpPr>
        <p:sp>
          <p:nvSpPr>
            <p:cNvPr id="15" name="TextBox 14">
              <a:extLst>
                <a:ext uri="{FF2B5EF4-FFF2-40B4-BE49-F238E27FC236}">
                  <a16:creationId xmlns:a16="http://schemas.microsoft.com/office/drawing/2014/main" id="{8C1E1771-5E48-48F9-849B-DC6BE76DFF8C}"/>
                </a:ext>
              </a:extLst>
            </p:cNvPr>
            <p:cNvSpPr txBox="1"/>
            <p:nvPr/>
          </p:nvSpPr>
          <p:spPr>
            <a:xfrm>
              <a:off x="2932367" y="2871624"/>
              <a:ext cx="306494" cy="523220"/>
            </a:xfrm>
            <a:prstGeom prst="rect">
              <a:avLst/>
            </a:prstGeom>
            <a:noFill/>
          </p:spPr>
          <p:txBody>
            <a:bodyPr wrap="none" rtlCol="0">
              <a:spAutoFit/>
            </a:bodyPr>
            <a:lstStyle/>
            <a:p>
              <a:r>
                <a:rPr lang="ar-SA" sz="2800" dirty="0">
                  <a:latin typeface="Sakkal Majalla" panose="02000000000000000000" pitchFamily="2" charset="-78"/>
                  <a:cs typeface="Sakkal Majalla" panose="02000000000000000000" pitchFamily="2" charset="-78"/>
                </a:rPr>
                <a:t>ر</a:t>
              </a:r>
              <a:endParaRPr lang="en-US" sz="2000" dirty="0">
                <a:latin typeface="Sakkal Majalla" panose="02000000000000000000" pitchFamily="2" charset="-78"/>
                <a:cs typeface="Sakkal Majalla" panose="02000000000000000000" pitchFamily="2" charset="-78"/>
              </a:endParaRPr>
            </a:p>
          </p:txBody>
        </p:sp>
        <p:sp>
          <p:nvSpPr>
            <p:cNvPr id="17" name="TextBox 16">
              <a:extLst>
                <a:ext uri="{FF2B5EF4-FFF2-40B4-BE49-F238E27FC236}">
                  <a16:creationId xmlns:a16="http://schemas.microsoft.com/office/drawing/2014/main" id="{B06CDE74-2A51-4F06-ACDA-35D1343272ED}"/>
                </a:ext>
              </a:extLst>
            </p:cNvPr>
            <p:cNvSpPr txBox="1"/>
            <p:nvPr/>
          </p:nvSpPr>
          <p:spPr>
            <a:xfrm>
              <a:off x="2932367" y="3807152"/>
              <a:ext cx="506982" cy="523220"/>
            </a:xfrm>
            <a:prstGeom prst="rect">
              <a:avLst/>
            </a:prstGeom>
            <a:noFill/>
          </p:spPr>
          <p:txBody>
            <a:bodyPr wrap="square" rtlCol="0">
              <a:spAutoFit/>
            </a:bodyPr>
            <a:lstStyle/>
            <a:p>
              <a:r>
                <a:rPr lang="ar-SA" sz="2800" dirty="0">
                  <a:latin typeface="Sakkal Majalla" panose="02000000000000000000" pitchFamily="2" charset="-78"/>
                  <a:cs typeface="Sakkal Majalla" panose="02000000000000000000" pitchFamily="2" charset="-78"/>
                </a:rPr>
                <a:t>عـ</a:t>
              </a:r>
              <a:endParaRPr lang="en-US" sz="2800" dirty="0">
                <a:latin typeface="Sakkal Majalla" panose="02000000000000000000" pitchFamily="2" charset="-78"/>
                <a:cs typeface="Sakkal Majalla" panose="02000000000000000000" pitchFamily="2" charset="-78"/>
              </a:endParaRPr>
            </a:p>
          </p:txBody>
        </p:sp>
      </p:grpSp>
      <p:sp>
        <p:nvSpPr>
          <p:cNvPr id="18" name="Rectangle: Rounded Corners 17">
            <a:extLst>
              <a:ext uri="{FF2B5EF4-FFF2-40B4-BE49-F238E27FC236}">
                <a16:creationId xmlns:a16="http://schemas.microsoft.com/office/drawing/2014/main" id="{D0659782-C19E-46D6-9974-0F6E35CA9B99}"/>
              </a:ext>
            </a:extLst>
          </p:cNvPr>
          <p:cNvSpPr/>
          <p:nvPr/>
        </p:nvSpPr>
        <p:spPr>
          <a:xfrm>
            <a:off x="3221229" y="3306353"/>
            <a:ext cx="5749542" cy="77662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حين التأمل نجد أن بداية التشابه عند حرف </a:t>
            </a:r>
            <a:r>
              <a:rPr lang="ar-SA" sz="2400" u="sng" dirty="0">
                <a:solidFill>
                  <a:schemeClr val="tx1"/>
                </a:solidFill>
                <a:latin typeface="Sakkal Majalla" panose="02000000000000000000" pitchFamily="2" charset="-78"/>
                <a:cs typeface="Sakkal Majalla" panose="02000000000000000000" pitchFamily="2" charset="-78"/>
              </a:rPr>
              <a:t>الراء</a:t>
            </a:r>
            <a:r>
              <a:rPr lang="ar-SA" sz="2400" dirty="0">
                <a:latin typeface="Sakkal Majalla" panose="02000000000000000000" pitchFamily="2" charset="-78"/>
                <a:cs typeface="Sakkal Majalla" panose="02000000000000000000" pitchFamily="2" charset="-78"/>
              </a:rPr>
              <a:t> في </a:t>
            </a:r>
            <a:r>
              <a:rPr lang="ar-SA" sz="2400" dirty="0">
                <a:solidFill>
                  <a:schemeClr val="tx1"/>
                </a:solidFill>
                <a:latin typeface="Sakkal Majalla" panose="02000000000000000000" pitchFamily="2" charset="-78"/>
                <a:cs typeface="Sakkal Majalla" panose="02000000000000000000" pitchFamily="2" charset="-78"/>
              </a:rPr>
              <a:t>(يرجعون) </a:t>
            </a:r>
            <a:r>
              <a:rPr lang="ar-SA" sz="2400" dirty="0">
                <a:latin typeface="Sakkal Majalla" panose="02000000000000000000" pitchFamily="2" charset="-78"/>
                <a:cs typeface="Sakkal Majalla" panose="02000000000000000000" pitchFamily="2" charset="-78"/>
              </a:rPr>
              <a:t>مع حرف </a:t>
            </a:r>
            <a:r>
              <a:rPr lang="ar-SA" sz="2400" u="sng" dirty="0">
                <a:solidFill>
                  <a:schemeClr val="tx1"/>
                </a:solidFill>
                <a:latin typeface="Sakkal Majalla" panose="02000000000000000000" pitchFamily="2" charset="-78"/>
                <a:cs typeface="Sakkal Majalla" panose="02000000000000000000" pitchFamily="2" charset="-78"/>
              </a:rPr>
              <a:t>العين</a:t>
            </a:r>
            <a:r>
              <a:rPr lang="ar-SA" sz="2400" dirty="0">
                <a:latin typeface="Sakkal Majalla" panose="02000000000000000000" pitchFamily="2" charset="-78"/>
                <a:cs typeface="Sakkal Majalla" panose="02000000000000000000" pitchFamily="2" charset="-78"/>
              </a:rPr>
              <a:t> من </a:t>
            </a:r>
            <a:r>
              <a:rPr lang="ar-SA" sz="2400" dirty="0">
                <a:solidFill>
                  <a:schemeClr val="tx1"/>
                </a:solidFill>
                <a:latin typeface="Sakkal Majalla" panose="02000000000000000000" pitchFamily="2" charset="-78"/>
                <a:cs typeface="Sakkal Majalla" panose="02000000000000000000" pitchFamily="2" charset="-78"/>
              </a:rPr>
              <a:t>(يعقلون)</a:t>
            </a:r>
            <a:r>
              <a:rPr lang="ar-SA" sz="2400" dirty="0">
                <a:latin typeface="Sakkal Majalla" panose="02000000000000000000" pitchFamily="2" charset="-78"/>
                <a:cs typeface="Sakkal Majalla" panose="02000000000000000000" pitchFamily="2" charset="-78"/>
              </a:rPr>
              <a:t>، والراء تسبق العين في الترتيب الهجائي</a:t>
            </a:r>
            <a:endParaRPr lang="en-US" sz="2400" dirty="0">
              <a:latin typeface="Sakkal Majalla" panose="02000000000000000000" pitchFamily="2" charset="-78"/>
              <a:cs typeface="Sakkal Majalla" panose="02000000000000000000" pitchFamily="2" charset="-78"/>
            </a:endParaRPr>
          </a:p>
        </p:txBody>
      </p:sp>
      <p:grpSp>
        <p:nvGrpSpPr>
          <p:cNvPr id="32" name="Group 31">
            <a:extLst>
              <a:ext uri="{FF2B5EF4-FFF2-40B4-BE49-F238E27FC236}">
                <a16:creationId xmlns:a16="http://schemas.microsoft.com/office/drawing/2014/main" id="{D603D2E0-C37C-4AD2-ADF4-6B2EE808777C}"/>
              </a:ext>
            </a:extLst>
          </p:cNvPr>
          <p:cNvGrpSpPr/>
          <p:nvPr/>
        </p:nvGrpSpPr>
        <p:grpSpPr>
          <a:xfrm>
            <a:off x="3474720" y="2987040"/>
            <a:ext cx="6077356" cy="1473200"/>
            <a:chOff x="3474720" y="2987040"/>
            <a:chExt cx="6077356" cy="1473200"/>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251596" y="3379571"/>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1</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3474720" y="2987040"/>
              <a:ext cx="4776876" cy="1473200"/>
              <a:chOff x="3474720" y="2987040"/>
              <a:chExt cx="4776876" cy="1473200"/>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3474720" y="2987040"/>
                <a:ext cx="3921760" cy="5892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صُمُّۢ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عُمۡی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فَهُمۡ</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لَا </a:t>
                </a:r>
                <a:r>
                  <a:rPr lang="ar-SA" sz="2800" dirty="0" err="1">
                    <a:solidFill>
                      <a:schemeClr val="tx1"/>
                    </a:solidFill>
                    <a:latin typeface="Sakkal Majalla" panose="02000000000000000000" pitchFamily="2" charset="-78"/>
                    <a:cs typeface="Sakkal Majalla" panose="02000000000000000000" pitchFamily="2" charset="-78"/>
                  </a:rPr>
                  <a:t>یَ</a:t>
                </a:r>
                <a:r>
                  <a:rPr lang="ar-SA" sz="2800" u="sng" dirty="0" err="1">
                    <a:solidFill>
                      <a:schemeClr val="tx1"/>
                    </a:solidFill>
                    <a:latin typeface="Sakkal Majalla" panose="02000000000000000000" pitchFamily="2" charset="-78"/>
                    <a:cs typeface="Sakkal Majalla" panose="02000000000000000000" pitchFamily="2" charset="-78"/>
                  </a:rPr>
                  <a:t>رۡ</a:t>
                </a:r>
                <a:r>
                  <a:rPr lang="ar-SA" sz="2800" dirty="0" err="1">
                    <a:solidFill>
                      <a:schemeClr val="tx1"/>
                    </a:solidFill>
                    <a:latin typeface="Sakkal Majalla" panose="02000000000000000000" pitchFamily="2" charset="-78"/>
                    <a:cs typeface="Sakkal Majalla" panose="02000000000000000000" pitchFamily="2" charset="-78"/>
                  </a:rPr>
                  <a:t>جِعُونَ</a:t>
                </a:r>
                <a:endParaRPr lang="en-US" sz="2800" dirty="0">
                  <a:solidFill>
                    <a:schemeClr val="tx1"/>
                  </a:solidFill>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3474720" y="3870960"/>
                <a:ext cx="3921760" cy="5892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صُمُّۢ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عُمۡی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فَهُمۡ</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لَا </a:t>
                </a:r>
                <a:r>
                  <a:rPr lang="ar-SA" sz="2800" dirty="0" err="1">
                    <a:solidFill>
                      <a:schemeClr val="tx1"/>
                    </a:solidFill>
                    <a:latin typeface="Sakkal Majalla" panose="02000000000000000000" pitchFamily="2" charset="-78"/>
                    <a:cs typeface="Sakkal Majalla" panose="02000000000000000000" pitchFamily="2" charset="-78"/>
                  </a:rPr>
                  <a:t>یَ</a:t>
                </a:r>
                <a:r>
                  <a:rPr lang="ar-SA" sz="2800" u="sng" dirty="0" err="1">
                    <a:solidFill>
                      <a:schemeClr val="tx1"/>
                    </a:solidFill>
                    <a:latin typeface="Sakkal Majalla" panose="02000000000000000000" pitchFamily="2" charset="-78"/>
                    <a:cs typeface="Sakkal Majalla" panose="02000000000000000000" pitchFamily="2" charset="-78"/>
                  </a:rPr>
                  <a:t>عۡ</a:t>
                </a:r>
                <a:r>
                  <a:rPr lang="ar-SA" sz="2800" dirty="0" err="1">
                    <a:solidFill>
                      <a:schemeClr val="tx1"/>
                    </a:solidFill>
                    <a:latin typeface="Sakkal Majalla" panose="02000000000000000000" pitchFamily="2" charset="-78"/>
                    <a:cs typeface="Sakkal Majalla" panose="02000000000000000000" pitchFamily="2" charset="-78"/>
                  </a:rPr>
                  <a:t>قِلُونَ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stCxn id="4" idx="1"/>
                <a:endCxn id="5" idx="3"/>
              </p:cNvCxnSpPr>
              <p:nvPr/>
            </p:nvCxnSpPr>
            <p:spPr>
              <a:xfrm rot="10800000">
                <a:off x="7396480" y="3281681"/>
                <a:ext cx="855116" cy="392531"/>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stCxn id="4" idx="1"/>
                <a:endCxn id="6" idx="3"/>
              </p:cNvCxnSpPr>
              <p:nvPr/>
            </p:nvCxnSpPr>
            <p:spPr>
              <a:xfrm rot="10800000" flipV="1">
                <a:off x="7396480" y="3674210"/>
                <a:ext cx="855116" cy="491389"/>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3069056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7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2000" fill="hold"/>
                                        <p:tgtEl>
                                          <p:spTgt spid="18"/>
                                        </p:tgtEl>
                                        <p:attrNameLst>
                                          <p:attrName>ppt_w</p:attrName>
                                        </p:attrNameLst>
                                      </p:cBhvr>
                                      <p:tavLst>
                                        <p:tav tm="0">
                                          <p:val>
                                            <p:fltVal val="0"/>
                                          </p:val>
                                        </p:tav>
                                        <p:tav tm="100000">
                                          <p:val>
                                            <p:strVal val="#ppt_w"/>
                                          </p:val>
                                        </p:tav>
                                      </p:tavLst>
                                    </p:anim>
                                    <p:anim calcmode="lin" valueType="num">
                                      <p:cBhvr>
                                        <p:cTn id="24" dur="2000" fill="hold"/>
                                        <p:tgtEl>
                                          <p:spTgt spid="18"/>
                                        </p:tgtEl>
                                        <p:attrNameLst>
                                          <p:attrName>ppt_h</p:attrName>
                                        </p:attrNameLst>
                                      </p:cBhvr>
                                      <p:tavLst>
                                        <p:tav tm="0">
                                          <p:val>
                                            <p:fltVal val="0"/>
                                          </p:val>
                                        </p:tav>
                                        <p:tav tm="100000">
                                          <p:val>
                                            <p:strVal val="#ppt_h"/>
                                          </p:val>
                                        </p:tav>
                                      </p:tavLst>
                                    </p:anim>
                                    <p:animEffect transition="in" filter="fade">
                                      <p:cBhvr>
                                        <p:cTn id="25" dur="2000"/>
                                        <p:tgtEl>
                                          <p:spTgt spid="18"/>
                                        </p:tgtEl>
                                      </p:cBhvr>
                                    </p:animEffect>
                                  </p:childTnLst>
                                </p:cTn>
                              </p:par>
                              <p:par>
                                <p:cTn id="26" presetID="42" presetClass="path" presetSubtype="0" accel="50000" decel="50000" fill="hold" grpId="1" nodeType="withEffect">
                                  <p:stCondLst>
                                    <p:cond delay="0"/>
                                  </p:stCondLst>
                                  <p:childTnLst>
                                    <p:animMotion origin="layout" path="M 0 2.59259E-6 L 0 0.25 " pathEditMode="relative" rAng="0" ptsTypes="AA">
                                      <p:cBhvr>
                                        <p:cTn id="27" dur="2000" fill="hold"/>
                                        <p:tgtEl>
                                          <p:spTgt spid="18"/>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الواو قبل الفاء</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383052" y="3408256"/>
            <a:ext cx="2459277" cy="1367656"/>
            <a:chOff x="430661" y="3313988"/>
            <a:chExt cx="2459277" cy="1367656"/>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987499" y="3313988"/>
              <a:ext cx="902438" cy="318714"/>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1987498" y="4146762"/>
              <a:ext cx="902440" cy="304049"/>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430661"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المائدة (88)</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560956" y="4219979"/>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النحل (114)</a:t>
              </a:r>
              <a:endParaRPr lang="en-US" dirty="0">
                <a:latin typeface="Sakkal Majalla" panose="02000000000000000000" pitchFamily="2" charset="-78"/>
                <a:cs typeface="Sakkal Majalla" panose="02000000000000000000" pitchFamily="2" charset="-78"/>
              </a:endParaRPr>
            </a:p>
          </p:txBody>
        </p:sp>
      </p:grpSp>
      <p:grpSp>
        <p:nvGrpSpPr>
          <p:cNvPr id="32" name="Group 31">
            <a:extLst>
              <a:ext uri="{FF2B5EF4-FFF2-40B4-BE49-F238E27FC236}">
                <a16:creationId xmlns:a16="http://schemas.microsoft.com/office/drawing/2014/main" id="{D603D2E0-C37C-4AD2-ADF4-6B2EE808777C}"/>
              </a:ext>
            </a:extLst>
          </p:cNvPr>
          <p:cNvGrpSpPr/>
          <p:nvPr/>
        </p:nvGrpSpPr>
        <p:grpSpPr>
          <a:xfrm>
            <a:off x="2842328" y="3089542"/>
            <a:ext cx="8054270" cy="1440971"/>
            <a:chOff x="1497806" y="3060856"/>
            <a:chExt cx="8054270" cy="144097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251596" y="3467451"/>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13</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497806" y="3060856"/>
              <a:ext cx="6753790" cy="1440971"/>
              <a:chOff x="1497806" y="3060856"/>
              <a:chExt cx="6753790" cy="144097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497806" y="3060856"/>
                <a:ext cx="6305470" cy="63742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solidFill>
                      <a:schemeClr val="tx1"/>
                    </a:solidFill>
                    <a:latin typeface="Sakkal Majalla" panose="02000000000000000000" pitchFamily="2" charset="-78"/>
                    <a:cs typeface="Sakkal Majalla" panose="02000000000000000000" pitchFamily="2" charset="-78"/>
                  </a:rPr>
                  <a:t>وَكُلُوا۟</a:t>
                </a:r>
                <a:r>
                  <a:rPr lang="ar-SA" sz="2800" dirty="0">
                    <a:latin typeface="Sakkal Majalla" panose="02000000000000000000" pitchFamily="2" charset="-78"/>
                    <a:cs typeface="Sakkal Majalla" panose="02000000000000000000" pitchFamily="2" charset="-78"/>
                  </a:rPr>
                  <a:t> مِمَّا رَزَقَكُمُ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حَلَـٰلࣰا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طَیِّبࣰاۚ</a:t>
                </a:r>
                <a:r>
                  <a:rPr lang="ar-SA" sz="2800" dirty="0">
                    <a:latin typeface="Sakkal Majalla" panose="02000000000000000000" pitchFamily="2" charset="-78"/>
                    <a:cs typeface="Sakkal Majalla" panose="02000000000000000000" pitchFamily="2" charset="-78"/>
                  </a:rPr>
                  <a:t> </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497807" y="3922863"/>
                <a:ext cx="6305469" cy="57896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solidFill>
                      <a:schemeClr val="tx1"/>
                    </a:solidFill>
                    <a:latin typeface="Sakkal Majalla" panose="02000000000000000000" pitchFamily="2" charset="-78"/>
                    <a:cs typeface="Sakkal Majalla" panose="02000000000000000000" pitchFamily="2" charset="-78"/>
                  </a:rPr>
                  <a:t>فَكُلُوا۟</a:t>
                </a:r>
                <a:r>
                  <a:rPr lang="ar-SA" sz="2800" dirty="0">
                    <a:latin typeface="Sakkal Majalla" panose="02000000000000000000" pitchFamily="2" charset="-78"/>
                    <a:cs typeface="Sakkal Majalla" panose="02000000000000000000" pitchFamily="2" charset="-78"/>
                  </a:rPr>
                  <a:t> مِمَّا رَزَقَكُمُ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حَلَـٰلࣰا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طَیِّبࣰا</a:t>
                </a:r>
                <a:endParaRPr lang="en-US" sz="28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803276" y="3379571"/>
                <a:ext cx="448320" cy="382521"/>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7803276" y="3762091"/>
                <a:ext cx="448320" cy="450254"/>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3682423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8DFA43-1CF8-4F20-9A28-7926E666DBB6}"/>
              </a:ext>
            </a:extLst>
          </p:cNvPr>
          <p:cNvSpPr>
            <a:spLocks noGrp="1"/>
          </p:cNvSpPr>
          <p:nvPr>
            <p:ph type="title"/>
          </p:nvPr>
        </p:nvSpPr>
        <p:spPr/>
        <p:txBody>
          <a:bodyPr>
            <a:normAutofit fontScale="90000"/>
          </a:bodyPr>
          <a:lstStyle/>
          <a:p>
            <a:r>
              <a:rPr lang="ar-SA" dirty="0">
                <a:latin typeface="Sakkal Majalla" panose="02000000000000000000" pitchFamily="2" charset="-78"/>
                <a:cs typeface="Sakkal Majalla" panose="02000000000000000000" pitchFamily="2" charset="-78"/>
              </a:rPr>
              <a:t>وما أنفقتم من ( شيء) فهو يخلفه </a:t>
            </a:r>
            <a:br>
              <a:rPr lang="ar-SA" dirty="0">
                <a:latin typeface="Sakkal Majalla" panose="02000000000000000000" pitchFamily="2" charset="-78"/>
                <a:cs typeface="Sakkal Majalla" panose="02000000000000000000" pitchFamily="2" charset="-78"/>
              </a:rPr>
            </a:br>
            <a:r>
              <a:rPr lang="ar-SA" dirty="0">
                <a:latin typeface="Sakkal Majalla" panose="02000000000000000000" pitchFamily="2" charset="-78"/>
                <a:cs typeface="Sakkal Majalla" panose="02000000000000000000" pitchFamily="2" charset="-78"/>
              </a:rPr>
              <a:t>شيء: يفيد العموم، وأنفسُها الأنفاس ونفائس الأوقات ؛ </a:t>
            </a:r>
            <a:br>
              <a:rPr lang="ar-SA" dirty="0">
                <a:latin typeface="Sakkal Majalla" panose="02000000000000000000" pitchFamily="2" charset="-78"/>
                <a:cs typeface="Sakkal Majalla" panose="02000000000000000000" pitchFamily="2" charset="-78"/>
              </a:rPr>
            </a:br>
            <a:r>
              <a:rPr lang="ar-SA" dirty="0">
                <a:latin typeface="Sakkal Majalla" panose="02000000000000000000" pitchFamily="2" charset="-78"/>
                <a:cs typeface="Sakkal Majalla" panose="02000000000000000000" pitchFamily="2" charset="-78"/>
              </a:rPr>
              <a:t>فما تنفقه منها في (الاستمتاع) بوِرْدِك في باكورة يومك وعز</a:t>
            </a:r>
            <a:br>
              <a:rPr lang="ar-SA" dirty="0">
                <a:latin typeface="Sakkal Majalla" panose="02000000000000000000" pitchFamily="2" charset="-78"/>
                <a:cs typeface="Sakkal Majalla" panose="02000000000000000000" pitchFamily="2" charset="-78"/>
              </a:rPr>
            </a:br>
            <a:r>
              <a:rPr lang="ar-SA" dirty="0">
                <a:latin typeface="Sakkal Majalla" panose="02000000000000000000" pitchFamily="2" charset="-78"/>
                <a:cs typeface="Sakkal Majalla" panose="02000000000000000000" pitchFamily="2" charset="-78"/>
              </a:rPr>
              <a:t>نشاطك ، فإن الله يخلفه عليك بركة في اليوم والهمة والبدن </a:t>
            </a:r>
            <a:br>
              <a:rPr lang="ar-SA" dirty="0">
                <a:latin typeface="Sakkal Majalla" panose="02000000000000000000" pitchFamily="2" charset="-78"/>
                <a:cs typeface="Sakkal Majalla" panose="02000000000000000000" pitchFamily="2" charset="-78"/>
              </a:rPr>
            </a:br>
            <a:r>
              <a:rPr lang="ar-SA" dirty="0">
                <a:latin typeface="Sakkal Majalla" panose="02000000000000000000" pitchFamily="2" charset="-78"/>
                <a:cs typeface="Sakkal Majalla" panose="02000000000000000000" pitchFamily="2" charset="-78"/>
              </a:rPr>
              <a:t>وهذا أمر مجرب مشهود.. وكلما أردت زيادة في أوقاتك </a:t>
            </a:r>
            <a:br>
              <a:rPr lang="ar-SA" dirty="0">
                <a:latin typeface="Sakkal Majalla" panose="02000000000000000000" pitchFamily="2" charset="-78"/>
                <a:cs typeface="Sakkal Majalla" panose="02000000000000000000" pitchFamily="2" charset="-78"/>
              </a:rPr>
            </a:br>
            <a:r>
              <a:rPr lang="ar-SA" dirty="0">
                <a:latin typeface="Sakkal Majalla" panose="02000000000000000000" pitchFamily="2" charset="-78"/>
                <a:cs typeface="Sakkal Majalla" panose="02000000000000000000" pitchFamily="2" charset="-78"/>
              </a:rPr>
              <a:t>فقرارك هو زيادة وردك من القرآن </a:t>
            </a:r>
            <a:endParaRPr lang="en-US" dirty="0">
              <a:latin typeface="Sakkal Majalla" panose="02000000000000000000" pitchFamily="2" charset="-78"/>
              <a:cs typeface="Sakkal Majalla" panose="02000000000000000000" pitchFamily="2" charset="-78"/>
            </a:endParaRPr>
          </a:p>
        </p:txBody>
      </p:sp>
      <p:sp>
        <p:nvSpPr>
          <p:cNvPr id="5" name="Text Placeholder 4">
            <a:extLst>
              <a:ext uri="{FF2B5EF4-FFF2-40B4-BE49-F238E27FC236}">
                <a16:creationId xmlns:a16="http://schemas.microsoft.com/office/drawing/2014/main" id="{4377923D-333A-44B6-8882-E69C3055CBC6}"/>
              </a:ext>
            </a:extLst>
          </p:cNvPr>
          <p:cNvSpPr>
            <a:spLocks noGrp="1"/>
          </p:cNvSpPr>
          <p:nvPr>
            <p:ph type="body" idx="1"/>
          </p:nvPr>
        </p:nvSpPr>
        <p:spPr/>
        <p:txBody>
          <a:bodyPr>
            <a:normAutofit/>
          </a:bodyPr>
          <a:lstStyle/>
          <a:p>
            <a:r>
              <a:rPr lang="ar-SA" sz="2800" dirty="0">
                <a:latin typeface="Sakkal Majalla" panose="02000000000000000000" pitchFamily="2" charset="-78"/>
                <a:cs typeface="Sakkal Majalla" panose="02000000000000000000" pitchFamily="2" charset="-78"/>
              </a:rPr>
              <a:t>د. سعيد حمزة</a:t>
            </a:r>
            <a:endParaRPr lang="en-US"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50587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الواو قبل الفاء</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383052" y="3408256"/>
            <a:ext cx="2379003" cy="1671804"/>
            <a:chOff x="430661" y="3313988"/>
            <a:chExt cx="2379003" cy="1671804"/>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987499" y="3313988"/>
              <a:ext cx="822164" cy="318714"/>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1987499" y="4436244"/>
              <a:ext cx="822165" cy="318715"/>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430661"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الأعراف(82)</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560956" y="4524127"/>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النمل(56)</a:t>
              </a:r>
              <a:endParaRPr lang="en-US" dirty="0">
                <a:latin typeface="Sakkal Majalla" panose="02000000000000000000" pitchFamily="2" charset="-78"/>
                <a:cs typeface="Sakkal Majalla" panose="02000000000000000000" pitchFamily="2" charset="-78"/>
              </a:endParaRPr>
            </a:p>
          </p:txBody>
        </p:sp>
      </p:grpSp>
      <p:grpSp>
        <p:nvGrpSpPr>
          <p:cNvPr id="32" name="Group 31">
            <a:extLst>
              <a:ext uri="{FF2B5EF4-FFF2-40B4-BE49-F238E27FC236}">
                <a16:creationId xmlns:a16="http://schemas.microsoft.com/office/drawing/2014/main" id="{D603D2E0-C37C-4AD2-ADF4-6B2EE808777C}"/>
              </a:ext>
            </a:extLst>
          </p:cNvPr>
          <p:cNvGrpSpPr/>
          <p:nvPr/>
        </p:nvGrpSpPr>
        <p:grpSpPr>
          <a:xfrm>
            <a:off x="2762054" y="2931162"/>
            <a:ext cx="8140297" cy="2013681"/>
            <a:chOff x="1417532" y="2902476"/>
            <a:chExt cx="8140297" cy="201368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257349" y="3634476"/>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14</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417532" y="2902476"/>
              <a:ext cx="6839818" cy="2013681"/>
              <a:chOff x="1417532" y="2902476"/>
              <a:chExt cx="6839818" cy="201368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417532" y="2902476"/>
                <a:ext cx="6466018" cy="95418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solidFill>
                      <a:schemeClr val="tx1"/>
                    </a:solidFill>
                    <a:latin typeface="Sakkal Majalla" panose="02000000000000000000" pitchFamily="2" charset="-78"/>
                    <a:cs typeface="Sakkal Majalla" panose="02000000000000000000" pitchFamily="2" charset="-78"/>
                  </a:rPr>
                  <a:t>وَمَا</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كَانَ</a:t>
                </a:r>
                <a:r>
                  <a:rPr lang="ar-SA" sz="2800" dirty="0">
                    <a:latin typeface="Sakkal Majalla" panose="02000000000000000000" pitchFamily="2" charset="-78"/>
                    <a:cs typeface="Sakkal Majalla" panose="02000000000000000000" pitchFamily="2" charset="-78"/>
                  </a:rPr>
                  <a:t> جَوَابَ </a:t>
                </a:r>
                <a:r>
                  <a:rPr lang="ar-SA" sz="2800" dirty="0" err="1">
                    <a:latin typeface="Sakkal Majalla" panose="02000000000000000000" pitchFamily="2" charset="-78"/>
                    <a:cs typeface="Sakkal Majalla" panose="02000000000000000000" pitchFamily="2" charset="-78"/>
                  </a:rPr>
                  <a:t>قَوۡمِهِۦۤ</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إِلَّاۤ</a:t>
                </a:r>
                <a:r>
                  <a:rPr lang="ar-SA" sz="2800" dirty="0">
                    <a:latin typeface="Sakkal Majalla" panose="02000000000000000000" pitchFamily="2" charset="-78"/>
                    <a:cs typeface="Sakkal Majalla" panose="02000000000000000000" pitchFamily="2" charset="-78"/>
                  </a:rPr>
                  <a:t> أَن </a:t>
                </a:r>
                <a:r>
                  <a:rPr lang="ar-SA" sz="2800" dirty="0" err="1">
                    <a:latin typeface="Sakkal Majalla" panose="02000000000000000000" pitchFamily="2" charset="-78"/>
                    <a:cs typeface="Sakkal Majalla" panose="02000000000000000000" pitchFamily="2" charset="-78"/>
                  </a:rPr>
                  <a:t>قَالُوۤا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أَخۡرِجُوهُم</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قَرۡیَتِكُمۡۖ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إِنَّهُمۡ</a:t>
                </a:r>
                <a:r>
                  <a:rPr lang="ar-SA" sz="2800" dirty="0">
                    <a:latin typeface="Sakkal Majalla" panose="02000000000000000000" pitchFamily="2" charset="-78"/>
                    <a:cs typeface="Sakkal Majalla" panose="02000000000000000000" pitchFamily="2" charset="-78"/>
                  </a:rPr>
                  <a:t> أُنَاسࣱ </a:t>
                </a:r>
                <a:r>
                  <a:rPr lang="ar-SA" sz="2800" dirty="0" err="1">
                    <a:latin typeface="Sakkal Majalla" panose="02000000000000000000" pitchFamily="2" charset="-78"/>
                    <a:cs typeface="Sakkal Majalla" panose="02000000000000000000" pitchFamily="2" charset="-78"/>
                  </a:rPr>
                  <a:t>یَتَطَهَّرُونَ</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417532" y="4087497"/>
                <a:ext cx="6466018" cy="8286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فَمَا</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كَانَ</a:t>
                </a:r>
                <a:r>
                  <a:rPr lang="ar-SA" sz="2800" dirty="0">
                    <a:latin typeface="Sakkal Majalla" panose="02000000000000000000" pitchFamily="2" charset="-78"/>
                    <a:cs typeface="Sakkal Majalla" panose="02000000000000000000" pitchFamily="2" charset="-78"/>
                  </a:rPr>
                  <a:t> جَوَابَ </a:t>
                </a:r>
                <a:r>
                  <a:rPr lang="ar-SA" sz="2800" dirty="0" err="1">
                    <a:latin typeface="Sakkal Majalla" panose="02000000000000000000" pitchFamily="2" charset="-78"/>
                    <a:cs typeface="Sakkal Majalla" panose="02000000000000000000" pitchFamily="2" charset="-78"/>
                  </a:rPr>
                  <a:t>قَوۡمِهِۦۤ</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إِلَّاۤ</a:t>
                </a:r>
                <a:r>
                  <a:rPr lang="ar-SA" sz="2800" dirty="0">
                    <a:latin typeface="Sakkal Majalla" panose="02000000000000000000" pitchFamily="2" charset="-78"/>
                    <a:cs typeface="Sakkal Majalla" panose="02000000000000000000" pitchFamily="2" charset="-78"/>
                  </a:rPr>
                  <a:t> أَن </a:t>
                </a:r>
                <a:r>
                  <a:rPr lang="ar-SA" sz="2800" dirty="0" err="1">
                    <a:latin typeface="Sakkal Majalla" panose="02000000000000000000" pitchFamily="2" charset="-78"/>
                    <a:cs typeface="Sakkal Majalla" panose="02000000000000000000" pitchFamily="2" charset="-78"/>
                  </a:rPr>
                  <a:t>قَالُوۤا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أَخۡرِجُوۤا</a:t>
                </a:r>
                <a:r>
                  <a:rPr lang="ar-SA" sz="2800" dirty="0">
                    <a:latin typeface="Sakkal Majalla" panose="02000000000000000000" pitchFamily="2" charset="-78"/>
                    <a:cs typeface="Sakkal Majalla" panose="02000000000000000000" pitchFamily="2" charset="-78"/>
                  </a:rPr>
                  <a:t>۟ ءَالَ لُوطࣲ مِّن </a:t>
                </a:r>
                <a:r>
                  <a:rPr lang="ar-SA" sz="2800" dirty="0" err="1">
                    <a:latin typeface="Sakkal Majalla" panose="02000000000000000000" pitchFamily="2" charset="-78"/>
                    <a:cs typeface="Sakkal Majalla" panose="02000000000000000000" pitchFamily="2" charset="-78"/>
                  </a:rPr>
                  <a:t>قَرۡیَتِكُمۡۖ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إِنَّهُمۡ</a:t>
                </a:r>
                <a:r>
                  <a:rPr lang="ar-SA" sz="2800" dirty="0">
                    <a:latin typeface="Sakkal Majalla" panose="02000000000000000000" pitchFamily="2" charset="-78"/>
                    <a:cs typeface="Sakkal Majalla" panose="02000000000000000000" pitchFamily="2" charset="-78"/>
                  </a:rPr>
                  <a:t> أُنَاسࣱ </a:t>
                </a:r>
                <a:r>
                  <a:rPr lang="ar-SA" sz="2800" dirty="0" err="1">
                    <a:latin typeface="Sakkal Majalla" panose="02000000000000000000" pitchFamily="2" charset="-78"/>
                    <a:cs typeface="Sakkal Majalla" panose="02000000000000000000" pitchFamily="2" charset="-78"/>
                  </a:rPr>
                  <a:t>یَتَطَهَّرُونَ</a:t>
                </a:r>
                <a:endParaRPr lang="en-US" sz="28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883551" y="3379570"/>
                <a:ext cx="373799" cy="549546"/>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7883551" y="3929115"/>
                <a:ext cx="373799" cy="572711"/>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1146918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الواو قبل الفاء</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383052" y="3408256"/>
            <a:ext cx="2379002" cy="1759684"/>
            <a:chOff x="430661" y="3313988"/>
            <a:chExt cx="2379002" cy="1759684"/>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987499" y="3313988"/>
              <a:ext cx="822164" cy="318714"/>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1987499" y="4467626"/>
              <a:ext cx="822164" cy="375213"/>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430661"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البقرة(35)</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560957" y="4612007"/>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الأعراف(19)</a:t>
              </a:r>
              <a:endParaRPr lang="en-US" dirty="0">
                <a:latin typeface="Sakkal Majalla" panose="02000000000000000000" pitchFamily="2" charset="-78"/>
                <a:cs typeface="Sakkal Majalla" panose="02000000000000000000" pitchFamily="2" charset="-78"/>
              </a:endParaRPr>
            </a:p>
          </p:txBody>
        </p:sp>
      </p:grpSp>
      <p:grpSp>
        <p:nvGrpSpPr>
          <p:cNvPr id="32" name="Group 31">
            <a:extLst>
              <a:ext uri="{FF2B5EF4-FFF2-40B4-BE49-F238E27FC236}">
                <a16:creationId xmlns:a16="http://schemas.microsoft.com/office/drawing/2014/main" id="{D603D2E0-C37C-4AD2-ADF4-6B2EE808777C}"/>
              </a:ext>
            </a:extLst>
          </p:cNvPr>
          <p:cNvGrpSpPr/>
          <p:nvPr/>
        </p:nvGrpSpPr>
        <p:grpSpPr>
          <a:xfrm>
            <a:off x="2762054" y="2931162"/>
            <a:ext cx="8140297" cy="2076445"/>
            <a:chOff x="1417532" y="2902476"/>
            <a:chExt cx="8140297" cy="2076445"/>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257349" y="3634476"/>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15</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417532" y="2902476"/>
              <a:ext cx="6839818" cy="2076445"/>
              <a:chOff x="1417532" y="2902476"/>
              <a:chExt cx="6839818" cy="2076445"/>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417532" y="2902476"/>
                <a:ext cx="6466018" cy="95418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وَقُلۡنَا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یَـٰۤـَٔادَمُ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ٱسۡكُنۡ</a:t>
                </a:r>
                <a:r>
                  <a:rPr lang="ar-SA" sz="2800" dirty="0">
                    <a:latin typeface="Sakkal Majalla" panose="02000000000000000000" pitchFamily="2" charset="-78"/>
                    <a:cs typeface="Sakkal Majalla" panose="02000000000000000000" pitchFamily="2" charset="-78"/>
                  </a:rPr>
                  <a:t> أَنتَ </a:t>
                </a:r>
                <a:r>
                  <a:rPr lang="ar-SA" sz="2800" dirty="0" err="1">
                    <a:latin typeface="Sakkal Majalla" panose="02000000000000000000" pitchFamily="2" charset="-78"/>
                    <a:cs typeface="Sakkal Majalla" panose="02000000000000000000" pitchFamily="2" charset="-78"/>
                  </a:rPr>
                  <a:t>وَزَوۡجُكَ</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ٱلۡجَنَّةَ</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وَكُلَا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مِنۡهَا</a:t>
                </a:r>
                <a:r>
                  <a:rPr lang="ar-SA" sz="2800" dirty="0">
                    <a:latin typeface="Sakkal Majalla" panose="02000000000000000000" pitchFamily="2" charset="-78"/>
                    <a:cs typeface="Sakkal Majalla" panose="02000000000000000000" pitchFamily="2" charset="-78"/>
                  </a:rPr>
                  <a:t> رَغَدًا </a:t>
                </a:r>
                <a:r>
                  <a:rPr lang="ar-SA" sz="2800" dirty="0" err="1">
                    <a:latin typeface="Sakkal Majalla" panose="02000000000000000000" pitchFamily="2" charset="-78"/>
                    <a:cs typeface="Sakkal Majalla" panose="02000000000000000000" pitchFamily="2" charset="-78"/>
                  </a:rPr>
                  <a:t>حَیۡثُ</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شِئۡتُمَا</a:t>
                </a:r>
                <a:r>
                  <a:rPr lang="ar-SA" sz="2800" dirty="0">
                    <a:latin typeface="Sakkal Majalla" panose="02000000000000000000" pitchFamily="2" charset="-78"/>
                    <a:cs typeface="Sakkal Majalla" panose="02000000000000000000" pitchFamily="2" charset="-78"/>
                  </a:rPr>
                  <a:t> وَلَا </a:t>
                </a:r>
                <a:r>
                  <a:rPr lang="ar-SA" sz="2800" dirty="0" err="1">
                    <a:latin typeface="Sakkal Majalla" panose="02000000000000000000" pitchFamily="2" charset="-78"/>
                    <a:cs typeface="Sakkal Majalla" panose="02000000000000000000" pitchFamily="2" charset="-78"/>
                  </a:rPr>
                  <a:t>تَقۡرَبَا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هَـٰذِهِ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ٱلشَّجَرَةَ</a:t>
                </a:r>
                <a:r>
                  <a:rPr lang="ar-SA" sz="2800" dirty="0">
                    <a:latin typeface="Sakkal Majalla" panose="02000000000000000000" pitchFamily="2" charset="-78"/>
                    <a:cs typeface="Sakkal Majalla" panose="02000000000000000000" pitchFamily="2" charset="-78"/>
                  </a:rPr>
                  <a:t> فَتَكُونَا مِنَ </a:t>
                </a:r>
                <a:r>
                  <a:rPr lang="ar-SA" sz="2800" dirty="0" err="1">
                    <a:latin typeface="Sakkal Majalla" panose="02000000000000000000" pitchFamily="2" charset="-78"/>
                    <a:cs typeface="Sakkal Majalla" panose="02000000000000000000" pitchFamily="2" charset="-78"/>
                  </a:rPr>
                  <a:t>ٱلظَّـٰلِمِینَ</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417532" y="4087497"/>
                <a:ext cx="6466018" cy="89142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وَیَـٰۤـَٔادَمُ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ٱسۡكُنۡ</a:t>
                </a:r>
                <a:r>
                  <a:rPr lang="ar-SA" sz="2800" dirty="0">
                    <a:latin typeface="Sakkal Majalla" panose="02000000000000000000" pitchFamily="2" charset="-78"/>
                    <a:cs typeface="Sakkal Majalla" panose="02000000000000000000" pitchFamily="2" charset="-78"/>
                  </a:rPr>
                  <a:t> أَنتَ </a:t>
                </a:r>
                <a:r>
                  <a:rPr lang="ar-SA" sz="2800" dirty="0" err="1">
                    <a:latin typeface="Sakkal Majalla" panose="02000000000000000000" pitchFamily="2" charset="-78"/>
                    <a:cs typeface="Sakkal Majalla" panose="02000000000000000000" pitchFamily="2" charset="-78"/>
                  </a:rPr>
                  <a:t>وَزَوۡجُكَ</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ٱلۡجَنَّةَ</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فَكُلَا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حَیۡثُ</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شِئۡتُمَا</a:t>
                </a:r>
                <a:r>
                  <a:rPr lang="ar-SA" sz="2800" dirty="0">
                    <a:latin typeface="Sakkal Majalla" panose="02000000000000000000" pitchFamily="2" charset="-78"/>
                    <a:cs typeface="Sakkal Majalla" panose="02000000000000000000" pitchFamily="2" charset="-78"/>
                  </a:rPr>
                  <a:t> وَلَا </a:t>
                </a:r>
                <a:r>
                  <a:rPr lang="ar-SA" sz="2800" dirty="0" err="1">
                    <a:latin typeface="Sakkal Majalla" panose="02000000000000000000" pitchFamily="2" charset="-78"/>
                    <a:cs typeface="Sakkal Majalla" panose="02000000000000000000" pitchFamily="2" charset="-78"/>
                  </a:rPr>
                  <a:t>تَقۡرَبَا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هَـٰذِهِ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ٱلشَّجَرَةَ</a:t>
                </a:r>
                <a:r>
                  <a:rPr lang="ar-SA" sz="2800" dirty="0">
                    <a:latin typeface="Sakkal Majalla" panose="02000000000000000000" pitchFamily="2" charset="-78"/>
                    <a:cs typeface="Sakkal Majalla" panose="02000000000000000000" pitchFamily="2" charset="-78"/>
                  </a:rPr>
                  <a:t> فَتَكُونَا مِنَ </a:t>
                </a:r>
                <a:r>
                  <a:rPr lang="ar-SA" sz="2800" dirty="0" err="1">
                    <a:latin typeface="Sakkal Majalla" panose="02000000000000000000" pitchFamily="2" charset="-78"/>
                    <a:cs typeface="Sakkal Majalla" panose="02000000000000000000" pitchFamily="2" charset="-78"/>
                  </a:rPr>
                  <a:t>ٱلظَّـٰلِمِینَ</a:t>
                </a:r>
                <a:endParaRPr lang="en-US" sz="28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883551" y="3379570"/>
                <a:ext cx="373799" cy="549546"/>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7883551" y="3929115"/>
                <a:ext cx="373799" cy="604093"/>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175012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الواو قبل الفاء</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383052" y="3408256"/>
            <a:ext cx="2379003" cy="1671804"/>
            <a:chOff x="430661" y="3313988"/>
            <a:chExt cx="2379003" cy="1671804"/>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987499" y="3313988"/>
              <a:ext cx="822164" cy="318714"/>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1987499" y="4436244"/>
              <a:ext cx="822165" cy="318715"/>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430661"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التوبة(86)</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560956" y="4524127"/>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محمد(20)</a:t>
              </a:r>
              <a:endParaRPr lang="en-US" dirty="0">
                <a:latin typeface="Sakkal Majalla" panose="02000000000000000000" pitchFamily="2" charset="-78"/>
                <a:cs typeface="Sakkal Majalla" panose="02000000000000000000" pitchFamily="2" charset="-78"/>
              </a:endParaRPr>
            </a:p>
          </p:txBody>
        </p:sp>
      </p:grpSp>
      <p:grpSp>
        <p:nvGrpSpPr>
          <p:cNvPr id="32" name="Group 31">
            <a:extLst>
              <a:ext uri="{FF2B5EF4-FFF2-40B4-BE49-F238E27FC236}">
                <a16:creationId xmlns:a16="http://schemas.microsoft.com/office/drawing/2014/main" id="{D603D2E0-C37C-4AD2-ADF4-6B2EE808777C}"/>
              </a:ext>
            </a:extLst>
          </p:cNvPr>
          <p:cNvGrpSpPr/>
          <p:nvPr/>
        </p:nvGrpSpPr>
        <p:grpSpPr>
          <a:xfrm>
            <a:off x="2762054" y="2931162"/>
            <a:ext cx="8140297" cy="2076445"/>
            <a:chOff x="1417532" y="2902476"/>
            <a:chExt cx="8140297" cy="2076445"/>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257349" y="3634476"/>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16</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417532" y="2902476"/>
              <a:ext cx="6839818" cy="2076445"/>
              <a:chOff x="1417532" y="2902476"/>
              <a:chExt cx="6839818" cy="2076445"/>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417532" y="2902476"/>
                <a:ext cx="6466018" cy="95418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وَإِذَاۤ</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أُنزِلَتۡ</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سُورَةٌ </a:t>
                </a:r>
                <a:r>
                  <a:rPr lang="ar-SA" sz="2800" dirty="0" err="1">
                    <a:latin typeface="Sakkal Majalla" panose="02000000000000000000" pitchFamily="2" charset="-78"/>
                    <a:cs typeface="Sakkal Majalla" panose="02000000000000000000" pitchFamily="2" charset="-78"/>
                  </a:rPr>
                  <a:t>أَنۡ</a:t>
                </a:r>
                <a:r>
                  <a:rPr lang="ar-SA" sz="2800" dirty="0">
                    <a:latin typeface="Sakkal Majalla" panose="02000000000000000000" pitchFamily="2" charset="-78"/>
                    <a:cs typeface="Sakkal Majalla" panose="02000000000000000000" pitchFamily="2" charset="-78"/>
                  </a:rPr>
                  <a:t> ءَامِنُوا۟ </a:t>
                </a:r>
                <a:r>
                  <a:rPr lang="ar-SA" sz="2800" dirty="0" err="1">
                    <a:latin typeface="Sakkal Majalla" panose="02000000000000000000" pitchFamily="2" charset="-78"/>
                    <a:cs typeface="Sakkal Majalla" panose="02000000000000000000" pitchFamily="2" charset="-78"/>
                  </a:rPr>
                  <a:t>بِٱللَّهِ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وَجَـٰهِدُوا</a:t>
                </a:r>
                <a:r>
                  <a:rPr lang="ar-SA" sz="2800" dirty="0">
                    <a:latin typeface="Sakkal Majalla" panose="02000000000000000000" pitchFamily="2" charset="-78"/>
                    <a:cs typeface="Sakkal Majalla" panose="02000000000000000000" pitchFamily="2" charset="-78"/>
                  </a:rPr>
                  <a:t>۟ مَعَ رَسُولِهِ </a:t>
                </a:r>
                <a:r>
                  <a:rPr lang="ar-SA" sz="2800" dirty="0" err="1">
                    <a:latin typeface="Sakkal Majalla" panose="02000000000000000000" pitchFamily="2" charset="-78"/>
                    <a:cs typeface="Sakkal Majalla" panose="02000000000000000000" pitchFamily="2" charset="-78"/>
                  </a:rPr>
                  <a:t>ٱسۡتَـٔۡذَنَكَ</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أُو۟لُوا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ٱلطَّوۡلِ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مِنۡهُمۡ</a:t>
                </a:r>
                <a:r>
                  <a:rPr lang="ar-SA" sz="2800" dirty="0">
                    <a:latin typeface="Sakkal Majalla" panose="02000000000000000000" pitchFamily="2" charset="-78"/>
                    <a:cs typeface="Sakkal Majalla" panose="02000000000000000000" pitchFamily="2" charset="-78"/>
                  </a:rPr>
                  <a:t> وَقَالُوا۟ </a:t>
                </a:r>
                <a:r>
                  <a:rPr lang="ar-SA" sz="2800" dirty="0" err="1">
                    <a:latin typeface="Sakkal Majalla" panose="02000000000000000000" pitchFamily="2" charset="-78"/>
                    <a:cs typeface="Sakkal Majalla" panose="02000000000000000000" pitchFamily="2" charset="-78"/>
                  </a:rPr>
                  <a:t>ذَرۡنَا</a:t>
                </a:r>
                <a:r>
                  <a:rPr lang="ar-SA" sz="2800" dirty="0">
                    <a:latin typeface="Sakkal Majalla" panose="02000000000000000000" pitchFamily="2" charset="-78"/>
                    <a:cs typeface="Sakkal Majalla" panose="02000000000000000000" pitchFamily="2" charset="-78"/>
                  </a:rPr>
                  <a:t> نَكُن مَّعَ </a:t>
                </a:r>
                <a:r>
                  <a:rPr lang="ar-SA" sz="2800" dirty="0" err="1">
                    <a:latin typeface="Sakkal Majalla" panose="02000000000000000000" pitchFamily="2" charset="-78"/>
                    <a:cs typeface="Sakkal Majalla" panose="02000000000000000000" pitchFamily="2" charset="-78"/>
                  </a:rPr>
                  <a:t>ٱلۡقَـٰعِدِینَ</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417532" y="4024733"/>
                <a:ext cx="6466018" cy="95418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فَإِذَاۤ</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أُنزِلَتۡ</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سُورَةࣱ </a:t>
                </a:r>
                <a:r>
                  <a:rPr lang="ar-SA" sz="2800" dirty="0" err="1">
                    <a:latin typeface="Sakkal Majalla" panose="02000000000000000000" pitchFamily="2" charset="-78"/>
                    <a:cs typeface="Sakkal Majalla" panose="02000000000000000000" pitchFamily="2" charset="-78"/>
                  </a:rPr>
                  <a:t>مُّحۡكَمَة</a:t>
                </a:r>
                <a:r>
                  <a:rPr lang="ar-SA" sz="2800" dirty="0">
                    <a:latin typeface="Sakkal Majalla" panose="02000000000000000000" pitchFamily="2" charset="-78"/>
                    <a:cs typeface="Sakkal Majalla" panose="02000000000000000000" pitchFamily="2" charset="-78"/>
                  </a:rPr>
                  <a:t>ࣱ وَذُكِرَ </a:t>
                </a:r>
                <a:r>
                  <a:rPr lang="ar-SA" sz="2800" dirty="0" err="1">
                    <a:latin typeface="Sakkal Majalla" panose="02000000000000000000" pitchFamily="2" charset="-78"/>
                    <a:cs typeface="Sakkal Majalla" panose="02000000000000000000" pitchFamily="2" charset="-78"/>
                  </a:rPr>
                  <a:t>فِیهَا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ٱلۡقِتَالُ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رَأَیۡتَ</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ٱلَّذِینَ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قُلُوبِهِم مَّرَضࣱ </a:t>
                </a:r>
                <a:r>
                  <a:rPr lang="ar-SA" sz="2800" dirty="0" err="1">
                    <a:latin typeface="Sakkal Majalla" panose="02000000000000000000" pitchFamily="2" charset="-78"/>
                    <a:cs typeface="Sakkal Majalla" panose="02000000000000000000" pitchFamily="2" charset="-78"/>
                  </a:rPr>
                  <a:t>یَنظُرُونَ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إِلَیۡكَ</a:t>
                </a:r>
                <a:r>
                  <a:rPr lang="ar-SA" sz="2800" dirty="0">
                    <a:latin typeface="Sakkal Majalla" panose="02000000000000000000" pitchFamily="2" charset="-78"/>
                    <a:cs typeface="Sakkal Majalla" panose="02000000000000000000" pitchFamily="2" charset="-78"/>
                  </a:rPr>
                  <a:t> نَظَرَ </a:t>
                </a:r>
                <a:r>
                  <a:rPr lang="ar-SA" sz="2800" dirty="0" err="1">
                    <a:latin typeface="Sakkal Majalla" panose="02000000000000000000" pitchFamily="2" charset="-78"/>
                    <a:cs typeface="Sakkal Majalla" panose="02000000000000000000" pitchFamily="2" charset="-78"/>
                  </a:rPr>
                  <a:t>ٱلۡمَغۡشِیِّ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عَلَیۡهِ</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ٱلۡمَوۡتِۖ</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فَأَوۡلَىٰ</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لَهُمۡ</a:t>
                </a:r>
                <a:endParaRPr lang="en-US" sz="28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883551" y="3379570"/>
                <a:ext cx="373799" cy="549546"/>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7883551" y="3929115"/>
                <a:ext cx="373799" cy="572711"/>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513074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الواو قبل الفاء</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383052" y="3408256"/>
            <a:ext cx="2459277" cy="1367655"/>
            <a:chOff x="430661" y="3313988"/>
            <a:chExt cx="2459277" cy="1367655"/>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987499" y="3313988"/>
              <a:ext cx="902438" cy="318714"/>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046744" y="4175993"/>
              <a:ext cx="843194" cy="274817"/>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430661"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التوبة (2)</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620202" y="4219978"/>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التوبة (3)</a:t>
              </a:r>
              <a:endParaRPr lang="en-US" dirty="0">
                <a:latin typeface="Sakkal Majalla" panose="02000000000000000000" pitchFamily="2" charset="-78"/>
                <a:cs typeface="Sakkal Majalla" panose="02000000000000000000" pitchFamily="2" charset="-78"/>
              </a:endParaRPr>
            </a:p>
          </p:txBody>
        </p:sp>
      </p:grpSp>
      <p:grpSp>
        <p:nvGrpSpPr>
          <p:cNvPr id="32" name="Group 31">
            <a:extLst>
              <a:ext uri="{FF2B5EF4-FFF2-40B4-BE49-F238E27FC236}">
                <a16:creationId xmlns:a16="http://schemas.microsoft.com/office/drawing/2014/main" id="{D603D2E0-C37C-4AD2-ADF4-6B2EE808777C}"/>
              </a:ext>
            </a:extLst>
          </p:cNvPr>
          <p:cNvGrpSpPr/>
          <p:nvPr/>
        </p:nvGrpSpPr>
        <p:grpSpPr>
          <a:xfrm>
            <a:off x="2842328" y="3089542"/>
            <a:ext cx="8054270" cy="1499433"/>
            <a:chOff x="1497806" y="3060856"/>
            <a:chExt cx="8054270" cy="1499433"/>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251596" y="3538927"/>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17</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497806" y="3060856"/>
              <a:ext cx="6753790" cy="1499433"/>
              <a:chOff x="1497806" y="3060856"/>
              <a:chExt cx="6753790" cy="1499433"/>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497806" y="3060856"/>
                <a:ext cx="6305470" cy="63742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وَٱعۡلَمُوۤا</a:t>
                </a:r>
                <a:r>
                  <a:rPr lang="ar-SA" sz="2800" dirty="0">
                    <a:solidFill>
                      <a:schemeClr val="tx1"/>
                    </a:solidFill>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أَنَّكُمۡ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غَیۡرُ</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مُعۡجِزِی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وَأَنَّ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مُخۡزِی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ٱلۡكَـٰفِرِینَ</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497807" y="3922862"/>
                <a:ext cx="6305469" cy="63742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وَإِن </a:t>
                </a:r>
                <a:r>
                  <a:rPr lang="ar-SA" sz="2400" dirty="0" err="1">
                    <a:latin typeface="Sakkal Majalla" panose="02000000000000000000" pitchFamily="2" charset="-78"/>
                    <a:cs typeface="Sakkal Majalla" panose="02000000000000000000" pitchFamily="2" charset="-78"/>
                  </a:rPr>
                  <a:t>تَوَلَّیۡتُمۡ</a:t>
                </a:r>
                <a:r>
                  <a:rPr lang="ar-SA" sz="2400" dirty="0">
                    <a:latin typeface="Sakkal Majalla" panose="02000000000000000000" pitchFamily="2" charset="-78"/>
                    <a:cs typeface="Sakkal Majalla" panose="02000000000000000000" pitchFamily="2" charset="-78"/>
                  </a:rPr>
                  <a:t> </a:t>
                </a:r>
                <a:r>
                  <a:rPr lang="ar-SA" sz="2400" dirty="0" err="1">
                    <a:solidFill>
                      <a:schemeClr val="tx1"/>
                    </a:solidFill>
                    <a:latin typeface="Sakkal Majalla" panose="02000000000000000000" pitchFamily="2" charset="-78"/>
                    <a:cs typeface="Sakkal Majalla" panose="02000000000000000000" pitchFamily="2" charset="-78"/>
                  </a:rPr>
                  <a:t>فَٱعۡلَمُوۤا</a:t>
                </a:r>
                <a:r>
                  <a:rPr lang="ar-SA" sz="2400" dirty="0">
                    <a:solidFill>
                      <a:schemeClr val="tx1"/>
                    </a:solidFill>
                    <a:latin typeface="Sakkal Majalla" panose="02000000000000000000" pitchFamily="2" charset="-78"/>
                    <a:cs typeface="Sakkal Majalla" panose="02000000000000000000" pitchFamily="2" charset="-78"/>
                  </a:rPr>
                  <a:t>۟</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أَنَّكُمۡ</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غَیۡرُ</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مُعۡجِزِی</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ٱللَّهِۗ</a:t>
                </a:r>
                <a:r>
                  <a:rPr lang="ar-SA" sz="2400" dirty="0">
                    <a:latin typeface="Sakkal Majalla" panose="02000000000000000000" pitchFamily="2" charset="-78"/>
                    <a:cs typeface="Sakkal Majalla" panose="02000000000000000000" pitchFamily="2" charset="-78"/>
                  </a:rPr>
                  <a:t> وَبَشِّرِ </a:t>
                </a:r>
                <a:r>
                  <a:rPr lang="ar-SA" sz="2400" dirty="0" err="1">
                    <a:latin typeface="Sakkal Majalla" panose="02000000000000000000" pitchFamily="2" charset="-78"/>
                    <a:cs typeface="Sakkal Majalla" panose="02000000000000000000" pitchFamily="2" charset="-78"/>
                  </a:rPr>
                  <a:t>ٱلَّذِینَ</a:t>
                </a:r>
                <a:r>
                  <a:rPr lang="ar-SA" sz="2400" dirty="0">
                    <a:latin typeface="Sakkal Majalla" panose="02000000000000000000" pitchFamily="2" charset="-78"/>
                    <a:cs typeface="Sakkal Majalla" panose="02000000000000000000" pitchFamily="2" charset="-78"/>
                  </a:rPr>
                  <a:t> كَفَرُوا۟ بِعَذَابٍ </a:t>
                </a:r>
                <a:r>
                  <a:rPr lang="ar-SA" sz="2400" dirty="0" err="1">
                    <a:latin typeface="Sakkal Majalla" panose="02000000000000000000" pitchFamily="2" charset="-78"/>
                    <a:cs typeface="Sakkal Majalla" panose="02000000000000000000" pitchFamily="2" charset="-78"/>
                  </a:rPr>
                  <a:t>أَلِیمٍ</a:t>
                </a:r>
                <a:endParaRPr lang="en-US" sz="24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803276" y="3379571"/>
                <a:ext cx="448320" cy="453997"/>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7803276" y="3833566"/>
                <a:ext cx="448320" cy="408009"/>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440982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الواو قبل الفاء</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383052" y="3408256"/>
            <a:ext cx="2459277" cy="1367655"/>
            <a:chOff x="430661" y="3313988"/>
            <a:chExt cx="2459277" cy="1367655"/>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987499" y="3313988"/>
              <a:ext cx="902438" cy="318714"/>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1987498" y="4146763"/>
              <a:ext cx="902440" cy="304048"/>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430661"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الطور (48)</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560956" y="4219978"/>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القلم (48)</a:t>
              </a:r>
              <a:endParaRPr lang="en-US" dirty="0">
                <a:latin typeface="Sakkal Majalla" panose="02000000000000000000" pitchFamily="2" charset="-78"/>
                <a:cs typeface="Sakkal Majalla" panose="02000000000000000000" pitchFamily="2" charset="-78"/>
              </a:endParaRPr>
            </a:p>
          </p:txBody>
        </p:sp>
      </p:grpSp>
      <p:grpSp>
        <p:nvGrpSpPr>
          <p:cNvPr id="32" name="Group 31">
            <a:extLst>
              <a:ext uri="{FF2B5EF4-FFF2-40B4-BE49-F238E27FC236}">
                <a16:creationId xmlns:a16="http://schemas.microsoft.com/office/drawing/2014/main" id="{D603D2E0-C37C-4AD2-ADF4-6B2EE808777C}"/>
              </a:ext>
            </a:extLst>
          </p:cNvPr>
          <p:cNvGrpSpPr/>
          <p:nvPr/>
        </p:nvGrpSpPr>
        <p:grpSpPr>
          <a:xfrm>
            <a:off x="2842328" y="3089542"/>
            <a:ext cx="8054270" cy="1440971"/>
            <a:chOff x="1497806" y="3060856"/>
            <a:chExt cx="8054270" cy="144097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251596" y="3510024"/>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18</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497806" y="3060856"/>
              <a:ext cx="6753790" cy="1440971"/>
              <a:chOff x="1497806" y="3060856"/>
              <a:chExt cx="6753790" cy="144097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497806" y="3060856"/>
                <a:ext cx="6305470" cy="63742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وَٱصۡبِرۡ</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لِحُكۡمِ</a:t>
                </a:r>
                <a:r>
                  <a:rPr lang="ar-SA" sz="2800" dirty="0">
                    <a:latin typeface="Sakkal Majalla" panose="02000000000000000000" pitchFamily="2" charset="-78"/>
                    <a:cs typeface="Sakkal Majalla" panose="02000000000000000000" pitchFamily="2" charset="-78"/>
                  </a:rPr>
                  <a:t> رَبِّكَ فَإِنَّكَ </a:t>
                </a:r>
                <a:r>
                  <a:rPr lang="ar-SA" sz="2800" dirty="0" err="1">
                    <a:latin typeface="Sakkal Majalla" panose="02000000000000000000" pitchFamily="2" charset="-78"/>
                    <a:cs typeface="Sakkal Majalla" panose="02000000000000000000" pitchFamily="2" charset="-78"/>
                  </a:rPr>
                  <a:t>بِأَعۡیُنِنَاۖ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وَسَبِّحۡ</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بِحَمۡدِ</a:t>
                </a:r>
                <a:r>
                  <a:rPr lang="ar-SA" sz="2800" dirty="0">
                    <a:latin typeface="Sakkal Majalla" panose="02000000000000000000" pitchFamily="2" charset="-78"/>
                    <a:cs typeface="Sakkal Majalla" panose="02000000000000000000" pitchFamily="2" charset="-78"/>
                  </a:rPr>
                  <a:t> رَبِّكَ </a:t>
                </a:r>
                <a:r>
                  <a:rPr lang="ar-SA" sz="2800" dirty="0" err="1">
                    <a:latin typeface="Sakkal Majalla" panose="02000000000000000000" pitchFamily="2" charset="-78"/>
                    <a:cs typeface="Sakkal Majalla" panose="02000000000000000000" pitchFamily="2" charset="-78"/>
                  </a:rPr>
                  <a:t>حِینَ</a:t>
                </a:r>
                <a:r>
                  <a:rPr lang="ar-SA" sz="2800" dirty="0">
                    <a:latin typeface="Sakkal Majalla" panose="02000000000000000000" pitchFamily="2" charset="-78"/>
                    <a:cs typeface="Sakkal Majalla" panose="02000000000000000000" pitchFamily="2" charset="-78"/>
                  </a:rPr>
                  <a:t> تَقُومُ</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497807" y="3922863"/>
                <a:ext cx="6305469" cy="57896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400" dirty="0" err="1">
                    <a:solidFill>
                      <a:schemeClr val="tx1"/>
                    </a:solidFill>
                    <a:latin typeface="Sakkal Majalla" panose="02000000000000000000" pitchFamily="2" charset="-78"/>
                    <a:cs typeface="Sakkal Majalla" panose="02000000000000000000" pitchFamily="2" charset="-78"/>
                  </a:rPr>
                  <a:t>فَٱصۡبِرۡ</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لِحُكۡمِ</a:t>
                </a:r>
                <a:r>
                  <a:rPr lang="ar-SA" sz="2400" dirty="0">
                    <a:latin typeface="Sakkal Majalla" panose="02000000000000000000" pitchFamily="2" charset="-78"/>
                    <a:cs typeface="Sakkal Majalla" panose="02000000000000000000" pitchFamily="2" charset="-78"/>
                  </a:rPr>
                  <a:t> رَبِّكَ وَلَا تَكُن كَصَاحِبِ </a:t>
                </a:r>
                <a:r>
                  <a:rPr lang="ar-SA" sz="2400" dirty="0" err="1">
                    <a:latin typeface="Sakkal Majalla" panose="02000000000000000000" pitchFamily="2" charset="-78"/>
                    <a:cs typeface="Sakkal Majalla" panose="02000000000000000000" pitchFamily="2" charset="-78"/>
                  </a:rPr>
                  <a:t>ٱلۡحُوتِ</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إِذۡ</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نَادَىٰ</a:t>
                </a:r>
                <a:r>
                  <a:rPr lang="ar-SA" sz="2400" dirty="0">
                    <a:latin typeface="Sakkal Majalla" panose="02000000000000000000" pitchFamily="2" charset="-78"/>
                    <a:cs typeface="Sakkal Majalla" panose="02000000000000000000" pitchFamily="2" charset="-78"/>
                  </a:rPr>
                  <a:t> وَهُوَ </a:t>
                </a:r>
                <a:r>
                  <a:rPr lang="ar-SA" sz="2400" dirty="0" err="1">
                    <a:latin typeface="Sakkal Majalla" panose="02000000000000000000" pitchFamily="2" charset="-78"/>
                    <a:cs typeface="Sakkal Majalla" panose="02000000000000000000" pitchFamily="2" charset="-78"/>
                  </a:rPr>
                  <a:t>مَكۡظُوم</a:t>
                </a:r>
                <a:r>
                  <a:rPr lang="ar-SA" sz="2400" dirty="0">
                    <a:latin typeface="Sakkal Majalla" panose="02000000000000000000" pitchFamily="2" charset="-78"/>
                    <a:cs typeface="Sakkal Majalla" panose="02000000000000000000" pitchFamily="2" charset="-78"/>
                  </a:rPr>
                  <a:t>ࣱ</a:t>
                </a:r>
                <a:endParaRPr lang="en-US" sz="24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803276" y="3379570"/>
                <a:ext cx="448320" cy="425094"/>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7803276" y="3804663"/>
                <a:ext cx="448320" cy="407681"/>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36925932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الواو قبل الفاء</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383052" y="3408256"/>
            <a:ext cx="2459277" cy="1367656"/>
            <a:chOff x="430661" y="3313988"/>
            <a:chExt cx="2459277" cy="1367656"/>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987499" y="3313988"/>
              <a:ext cx="902438" cy="318714"/>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1987498" y="4146762"/>
              <a:ext cx="902440" cy="304049"/>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430661"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القصص (10)</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560956" y="4219979"/>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القصص (18)</a:t>
              </a:r>
              <a:endParaRPr lang="en-US" dirty="0">
                <a:latin typeface="Sakkal Majalla" panose="02000000000000000000" pitchFamily="2" charset="-78"/>
                <a:cs typeface="Sakkal Majalla" panose="02000000000000000000" pitchFamily="2" charset="-78"/>
              </a:endParaRPr>
            </a:p>
          </p:txBody>
        </p:sp>
      </p:grpSp>
      <p:grpSp>
        <p:nvGrpSpPr>
          <p:cNvPr id="32" name="Group 31">
            <a:extLst>
              <a:ext uri="{FF2B5EF4-FFF2-40B4-BE49-F238E27FC236}">
                <a16:creationId xmlns:a16="http://schemas.microsoft.com/office/drawing/2014/main" id="{D603D2E0-C37C-4AD2-ADF4-6B2EE808777C}"/>
              </a:ext>
            </a:extLst>
          </p:cNvPr>
          <p:cNvGrpSpPr/>
          <p:nvPr/>
        </p:nvGrpSpPr>
        <p:grpSpPr>
          <a:xfrm>
            <a:off x="2842328" y="3089542"/>
            <a:ext cx="8169884" cy="1440971"/>
            <a:chOff x="1497806" y="3060856"/>
            <a:chExt cx="8169884" cy="144097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367210" y="3509152"/>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19</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497806" y="3060856"/>
              <a:ext cx="6869404" cy="1440971"/>
              <a:chOff x="1497806" y="3060856"/>
              <a:chExt cx="6869404" cy="144097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497806" y="3060856"/>
                <a:ext cx="6305470" cy="63742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وَأَصۡبَحَ</a:t>
                </a:r>
                <a:r>
                  <a:rPr lang="ar-SA" sz="2800" dirty="0">
                    <a:latin typeface="Sakkal Majalla" panose="02000000000000000000" pitchFamily="2" charset="-78"/>
                    <a:cs typeface="Sakkal Majalla" panose="02000000000000000000" pitchFamily="2" charset="-78"/>
                  </a:rPr>
                  <a:t> فُؤَادُ أُمِّ </a:t>
                </a:r>
                <a:r>
                  <a:rPr lang="ar-SA" sz="2800" dirty="0" err="1">
                    <a:latin typeface="Sakkal Majalla" panose="02000000000000000000" pitchFamily="2" charset="-78"/>
                    <a:cs typeface="Sakkal Majalla" panose="02000000000000000000" pitchFamily="2" charset="-78"/>
                  </a:rPr>
                  <a:t>مُوسَىٰ</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فَـٰرِغًاۖ</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497807" y="3922863"/>
                <a:ext cx="6305469" cy="57896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فَأَصۡبَحَ</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ٱلۡمَدِینَةِ</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خَاۤىِٕفࣰا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یَتَرَقَّبُ</a:t>
                </a:r>
                <a:endParaRPr lang="en-US" sz="28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803276" y="3379570"/>
                <a:ext cx="563934" cy="42422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7803276" y="3803791"/>
                <a:ext cx="563934" cy="408553"/>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1849270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الواو قبل الفاء</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383052" y="3408256"/>
            <a:ext cx="2379003" cy="1671804"/>
            <a:chOff x="430661" y="3313988"/>
            <a:chExt cx="2379003" cy="1671804"/>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987499" y="3313988"/>
              <a:ext cx="822164" cy="318714"/>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1987499" y="4436244"/>
              <a:ext cx="822165" cy="318715"/>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430661"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الإسراء(26)</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560956" y="4524127"/>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الروم(38)</a:t>
              </a:r>
              <a:endParaRPr lang="en-US" dirty="0">
                <a:latin typeface="Sakkal Majalla" panose="02000000000000000000" pitchFamily="2" charset="-78"/>
                <a:cs typeface="Sakkal Majalla" panose="02000000000000000000" pitchFamily="2" charset="-78"/>
              </a:endParaRPr>
            </a:p>
          </p:txBody>
        </p:sp>
      </p:grpSp>
      <p:sp>
        <p:nvSpPr>
          <p:cNvPr id="15" name="Rectangle: Rounded Corners 14">
            <a:extLst>
              <a:ext uri="{FF2B5EF4-FFF2-40B4-BE49-F238E27FC236}">
                <a16:creationId xmlns:a16="http://schemas.microsoft.com/office/drawing/2014/main" id="{1416CFC9-94A8-44B7-8D56-935B1DBE4CC8}"/>
              </a:ext>
            </a:extLst>
          </p:cNvPr>
          <p:cNvSpPr/>
          <p:nvPr/>
        </p:nvSpPr>
        <p:spPr>
          <a:xfrm>
            <a:off x="3078480" y="3397706"/>
            <a:ext cx="6035040" cy="83921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وهذه القاعدة قاعدة أغلبية لا كلية ولها مستثنيات كثيرة</a:t>
            </a:r>
            <a:endParaRPr lang="en-US" sz="2800" dirty="0">
              <a:solidFill>
                <a:schemeClr val="tx1"/>
              </a:solidFill>
              <a:latin typeface="Sakkal Majalla" panose="02000000000000000000" pitchFamily="2" charset="-78"/>
              <a:cs typeface="Sakkal Majalla" panose="02000000000000000000" pitchFamily="2" charset="-78"/>
            </a:endParaRPr>
          </a:p>
        </p:txBody>
      </p:sp>
      <p:grpSp>
        <p:nvGrpSpPr>
          <p:cNvPr id="32" name="Group 31">
            <a:extLst>
              <a:ext uri="{FF2B5EF4-FFF2-40B4-BE49-F238E27FC236}">
                <a16:creationId xmlns:a16="http://schemas.microsoft.com/office/drawing/2014/main" id="{D603D2E0-C37C-4AD2-ADF4-6B2EE808777C}"/>
              </a:ext>
            </a:extLst>
          </p:cNvPr>
          <p:cNvGrpSpPr/>
          <p:nvPr/>
        </p:nvGrpSpPr>
        <p:grpSpPr>
          <a:xfrm>
            <a:off x="2762054" y="2931162"/>
            <a:ext cx="8254848" cy="2013681"/>
            <a:chOff x="1417532" y="2902476"/>
            <a:chExt cx="8254848" cy="201368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371900" y="3618950"/>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20</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417532" y="2902476"/>
              <a:ext cx="6954368" cy="2013681"/>
              <a:chOff x="1417532" y="2902476"/>
              <a:chExt cx="6954368" cy="201368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417532" y="2902476"/>
                <a:ext cx="6466018" cy="95418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وَءَاتِ</a:t>
                </a:r>
                <a:r>
                  <a:rPr lang="ar-SA" sz="2800" dirty="0">
                    <a:latin typeface="Sakkal Majalla" panose="02000000000000000000" pitchFamily="2" charset="-78"/>
                    <a:cs typeface="Sakkal Majalla" panose="02000000000000000000" pitchFamily="2" charset="-78"/>
                  </a:rPr>
                  <a:t> ذَا </a:t>
                </a:r>
                <a:r>
                  <a:rPr lang="ar-SA" sz="2800" dirty="0" err="1">
                    <a:latin typeface="Sakkal Majalla" panose="02000000000000000000" pitchFamily="2" charset="-78"/>
                    <a:cs typeface="Sakkal Majalla" panose="02000000000000000000" pitchFamily="2" charset="-78"/>
                  </a:rPr>
                  <a:t>ٱلۡقُرۡبَىٰ</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حَقَّهُۥ</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وَٱلۡمِسۡكِینَ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وَٱبۡنَ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ٱلسَّبِیلِ</a:t>
                </a:r>
                <a:r>
                  <a:rPr lang="ar-SA" sz="2800" dirty="0">
                    <a:latin typeface="Sakkal Majalla" panose="02000000000000000000" pitchFamily="2" charset="-78"/>
                    <a:cs typeface="Sakkal Majalla" panose="02000000000000000000" pitchFamily="2" charset="-78"/>
                  </a:rPr>
                  <a:t> وَلَا </a:t>
                </a:r>
                <a:r>
                  <a:rPr lang="ar-SA" sz="2800" dirty="0" err="1">
                    <a:latin typeface="Sakkal Majalla" panose="02000000000000000000" pitchFamily="2" charset="-78"/>
                    <a:cs typeface="Sakkal Majalla" panose="02000000000000000000" pitchFamily="2" charset="-78"/>
                  </a:rPr>
                  <a:t>تُبَذِّرۡ</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تَبۡذِیرًا</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417532" y="4087497"/>
                <a:ext cx="6466018" cy="8286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فَـَٔاتِ</a:t>
                </a:r>
                <a:r>
                  <a:rPr lang="ar-SA" sz="2800" dirty="0">
                    <a:latin typeface="Sakkal Majalla" panose="02000000000000000000" pitchFamily="2" charset="-78"/>
                    <a:cs typeface="Sakkal Majalla" panose="02000000000000000000" pitchFamily="2" charset="-78"/>
                  </a:rPr>
                  <a:t> ذَا </a:t>
                </a:r>
                <a:r>
                  <a:rPr lang="ar-SA" sz="2800" dirty="0" err="1">
                    <a:latin typeface="Sakkal Majalla" panose="02000000000000000000" pitchFamily="2" charset="-78"/>
                    <a:cs typeface="Sakkal Majalla" panose="02000000000000000000" pitchFamily="2" charset="-78"/>
                  </a:rPr>
                  <a:t>ٱلۡقُرۡبَىٰ</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حَقَّهُۥ</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وَٱلۡمِسۡكِینَ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وَٱبۡنَ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ٱلسَّبِیلِۚ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ذَ⁠لِكَ</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خَیۡر</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لِّلَّذِینَ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یُرِیدُونَ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وَجۡهَ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وَأُو۟لَـٰۤىِٕكَ</a:t>
                </a:r>
                <a:r>
                  <a:rPr lang="ar-SA" sz="2800" dirty="0">
                    <a:latin typeface="Sakkal Majalla" panose="02000000000000000000" pitchFamily="2" charset="-78"/>
                    <a:cs typeface="Sakkal Majalla" panose="02000000000000000000" pitchFamily="2" charset="-78"/>
                  </a:rPr>
                  <a:t> هُمُ </a:t>
                </a:r>
                <a:r>
                  <a:rPr lang="ar-SA" sz="2800" dirty="0" err="1">
                    <a:latin typeface="Sakkal Majalla" panose="02000000000000000000" pitchFamily="2" charset="-78"/>
                    <a:cs typeface="Sakkal Majalla" panose="02000000000000000000" pitchFamily="2" charset="-78"/>
                  </a:rPr>
                  <a:t>ٱلۡمُفۡلِحُونَ</a:t>
                </a:r>
                <a:endParaRPr lang="en-US" sz="28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883550" y="3379570"/>
                <a:ext cx="488350" cy="534020"/>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7883550" y="3913589"/>
                <a:ext cx="488350" cy="588237"/>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3978146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2000" fill="hold"/>
                                        <p:tgtEl>
                                          <p:spTgt spid="15"/>
                                        </p:tgtEl>
                                        <p:attrNameLst>
                                          <p:attrName>ppt_w</p:attrName>
                                        </p:attrNameLst>
                                      </p:cBhvr>
                                      <p:tavLst>
                                        <p:tav tm="0">
                                          <p:val>
                                            <p:fltVal val="0"/>
                                          </p:val>
                                        </p:tav>
                                        <p:tav tm="100000">
                                          <p:val>
                                            <p:strVal val="#ppt_w"/>
                                          </p:val>
                                        </p:tav>
                                      </p:tavLst>
                                    </p:anim>
                                    <p:anim calcmode="lin" valueType="num">
                                      <p:cBhvr>
                                        <p:cTn id="19" dur="2000" fill="hold"/>
                                        <p:tgtEl>
                                          <p:spTgt spid="15"/>
                                        </p:tgtEl>
                                        <p:attrNameLst>
                                          <p:attrName>ppt_h</p:attrName>
                                        </p:attrNameLst>
                                      </p:cBhvr>
                                      <p:tavLst>
                                        <p:tav tm="0">
                                          <p:val>
                                            <p:fltVal val="0"/>
                                          </p:val>
                                        </p:tav>
                                        <p:tav tm="100000">
                                          <p:val>
                                            <p:strVal val="#ppt_h"/>
                                          </p:val>
                                        </p:tav>
                                      </p:tavLst>
                                    </p:anim>
                                    <p:animEffect transition="in" filter="fade">
                                      <p:cBhvr>
                                        <p:cTn id="20" dur="2000"/>
                                        <p:tgtEl>
                                          <p:spTgt spid="15"/>
                                        </p:tgtEl>
                                      </p:cBhvr>
                                    </p:animEffect>
                                  </p:childTnLst>
                                </p:cTn>
                              </p:par>
                              <p:par>
                                <p:cTn id="21" presetID="42" presetClass="path" presetSubtype="0" accel="50000" decel="50000" fill="hold" grpId="1" nodeType="withEffect">
                                  <p:stCondLst>
                                    <p:cond delay="0"/>
                                  </p:stCondLst>
                                  <p:childTnLst>
                                    <p:animMotion origin="layout" path="M 0 -1.48148E-6 L 0 0.25 " pathEditMode="relative" rAng="0" ptsTypes="AA">
                                      <p:cBhvr>
                                        <p:cTn id="22" dur="2000" fill="hold"/>
                                        <p:tgtEl>
                                          <p:spTgt spid="1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الباء قبل الميم</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383052" y="3408256"/>
            <a:ext cx="2379003" cy="1671804"/>
            <a:chOff x="430661" y="3313988"/>
            <a:chExt cx="2379003" cy="1671804"/>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987499" y="3313988"/>
              <a:ext cx="822164" cy="318714"/>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1987499" y="4436244"/>
              <a:ext cx="822165" cy="318715"/>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430661"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البقرة(120)</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560956" y="4524127"/>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البقرة(145)</a:t>
              </a:r>
              <a:endParaRPr lang="en-US" dirty="0">
                <a:latin typeface="Sakkal Majalla" panose="02000000000000000000" pitchFamily="2" charset="-78"/>
                <a:cs typeface="Sakkal Majalla" panose="02000000000000000000" pitchFamily="2" charset="-78"/>
              </a:endParaRPr>
            </a:p>
          </p:txBody>
        </p:sp>
      </p:grpSp>
      <p:grpSp>
        <p:nvGrpSpPr>
          <p:cNvPr id="32" name="Group 31">
            <a:extLst>
              <a:ext uri="{FF2B5EF4-FFF2-40B4-BE49-F238E27FC236}">
                <a16:creationId xmlns:a16="http://schemas.microsoft.com/office/drawing/2014/main" id="{D603D2E0-C37C-4AD2-ADF4-6B2EE808777C}"/>
              </a:ext>
            </a:extLst>
          </p:cNvPr>
          <p:cNvGrpSpPr/>
          <p:nvPr/>
        </p:nvGrpSpPr>
        <p:grpSpPr>
          <a:xfrm>
            <a:off x="2762054" y="2931162"/>
            <a:ext cx="8140297" cy="2013681"/>
            <a:chOff x="1417532" y="2902476"/>
            <a:chExt cx="8140297" cy="201368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257349" y="3634476"/>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1</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417532" y="2902476"/>
              <a:ext cx="6839818" cy="2013681"/>
              <a:chOff x="1417532" y="2902476"/>
              <a:chExt cx="6839818" cy="201368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417532" y="2902476"/>
                <a:ext cx="6466018" cy="95418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لَىِٕنِ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ٱتَّبَعۡتَ</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أَهۡوَاۤءَهُم</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بَعۡدَ</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ٱلَّذِی</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جَاۤءَكَ</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ٱلۡعِلۡمِ</a:t>
                </a:r>
                <a:r>
                  <a:rPr lang="ar-SA" sz="2800" dirty="0">
                    <a:latin typeface="Sakkal Majalla" panose="02000000000000000000" pitchFamily="2" charset="-78"/>
                    <a:cs typeface="Sakkal Majalla" panose="02000000000000000000" pitchFamily="2" charset="-78"/>
                  </a:rPr>
                  <a:t> مَا لَكَ مِنَ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وَلِیّ</a:t>
                </a:r>
                <a:r>
                  <a:rPr lang="ar-SA" sz="2800" dirty="0">
                    <a:latin typeface="Sakkal Majalla" panose="02000000000000000000" pitchFamily="2" charset="-78"/>
                    <a:cs typeface="Sakkal Majalla" panose="02000000000000000000" pitchFamily="2" charset="-78"/>
                  </a:rPr>
                  <a:t>ࣲ وَلَا </a:t>
                </a:r>
                <a:r>
                  <a:rPr lang="ar-SA" sz="2800" dirty="0" err="1">
                    <a:latin typeface="Sakkal Majalla" panose="02000000000000000000" pitchFamily="2" charset="-78"/>
                    <a:cs typeface="Sakkal Majalla" panose="02000000000000000000" pitchFamily="2" charset="-78"/>
                  </a:rPr>
                  <a:t>نَصِیرٍ</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417532" y="4087497"/>
                <a:ext cx="6466018" cy="8286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وَلَىِٕنِ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ٱتَّبَعۡتَ</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أَهۡوَاۤءَهُم</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مِّنۢ</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بَعۡدِ</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مَا</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جَاۤءَكَ</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ٱلۡعِلۡمِ</a:t>
                </a:r>
                <a:r>
                  <a:rPr lang="ar-SA" sz="2800" dirty="0">
                    <a:latin typeface="Sakkal Majalla" panose="02000000000000000000" pitchFamily="2" charset="-78"/>
                    <a:cs typeface="Sakkal Majalla" panose="02000000000000000000" pitchFamily="2" charset="-78"/>
                  </a:rPr>
                  <a:t> إِنَّكَ </a:t>
                </a:r>
                <a:r>
                  <a:rPr lang="ar-SA" sz="2800" dirty="0" err="1">
                    <a:latin typeface="Sakkal Majalla" panose="02000000000000000000" pitchFamily="2" charset="-78"/>
                    <a:cs typeface="Sakkal Majalla" panose="02000000000000000000" pitchFamily="2" charset="-78"/>
                  </a:rPr>
                  <a:t>إِذࣰا</a:t>
                </a:r>
                <a:r>
                  <a:rPr lang="ar-SA" sz="2800" dirty="0">
                    <a:latin typeface="Sakkal Majalla" panose="02000000000000000000" pitchFamily="2" charset="-78"/>
                    <a:cs typeface="Sakkal Majalla" panose="02000000000000000000" pitchFamily="2" charset="-78"/>
                  </a:rPr>
                  <a:t> لَّمِنَ </a:t>
                </a:r>
                <a:r>
                  <a:rPr lang="ar-SA" sz="2800" dirty="0" err="1">
                    <a:latin typeface="Sakkal Majalla" panose="02000000000000000000" pitchFamily="2" charset="-78"/>
                    <a:cs typeface="Sakkal Majalla" panose="02000000000000000000" pitchFamily="2" charset="-78"/>
                  </a:rPr>
                  <a:t>ٱلظَّـٰلِمِینَ</a:t>
                </a:r>
                <a:endParaRPr lang="en-US" sz="28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883551" y="3379570"/>
                <a:ext cx="373799" cy="549546"/>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7883551" y="3929115"/>
                <a:ext cx="373799" cy="572711"/>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3982558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الترتيب الهجائي</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1093528" y="3408256"/>
            <a:ext cx="2333584" cy="1367656"/>
            <a:chOff x="1141137" y="3313988"/>
            <a:chExt cx="2333584" cy="1367656"/>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441617" y="3313988"/>
              <a:ext cx="986704" cy="321092"/>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468880" y="4146762"/>
              <a:ext cx="1005841" cy="304049"/>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1141137" y="3404247"/>
              <a:ext cx="1300480"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البقرة (125)</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1168399" y="4219979"/>
              <a:ext cx="1300480"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الحج (26)</a:t>
              </a:r>
              <a:endParaRPr lang="en-US" dirty="0">
                <a:latin typeface="Sakkal Majalla" panose="02000000000000000000" pitchFamily="2" charset="-78"/>
                <a:cs typeface="Sakkal Majalla" panose="02000000000000000000" pitchFamily="2" charset="-78"/>
              </a:endParaRPr>
            </a:p>
          </p:txBody>
        </p:sp>
      </p:grpSp>
      <p:sp>
        <p:nvSpPr>
          <p:cNvPr id="18" name="Rectangle: Rounded Corners 17">
            <a:extLst>
              <a:ext uri="{FF2B5EF4-FFF2-40B4-BE49-F238E27FC236}">
                <a16:creationId xmlns:a16="http://schemas.microsoft.com/office/drawing/2014/main" id="{D0659782-C19E-46D6-9974-0F6E35CA9B99}"/>
              </a:ext>
            </a:extLst>
          </p:cNvPr>
          <p:cNvSpPr/>
          <p:nvPr/>
        </p:nvSpPr>
        <p:spPr>
          <a:xfrm>
            <a:off x="3189892" y="3381537"/>
            <a:ext cx="5749542" cy="77662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حين التأمل نجد أن </a:t>
            </a:r>
            <a:r>
              <a:rPr lang="ar-SA" sz="2400" dirty="0">
                <a:solidFill>
                  <a:schemeClr val="tx1"/>
                </a:solidFill>
                <a:latin typeface="Sakkal Majalla" panose="02000000000000000000" pitchFamily="2" charset="-78"/>
                <a:cs typeface="Sakkal Majalla" panose="02000000000000000000" pitchFamily="2" charset="-78"/>
              </a:rPr>
              <a:t>العين</a:t>
            </a:r>
            <a:r>
              <a:rPr lang="ar-SA" sz="2400" dirty="0">
                <a:latin typeface="Sakkal Majalla" panose="02000000000000000000" pitchFamily="2" charset="-78"/>
                <a:cs typeface="Sakkal Majalla" panose="02000000000000000000" pitchFamily="2" charset="-78"/>
              </a:rPr>
              <a:t> في </a:t>
            </a:r>
            <a:r>
              <a:rPr lang="ar-SA" sz="2400" dirty="0">
                <a:solidFill>
                  <a:schemeClr val="tx1"/>
                </a:solidFill>
                <a:latin typeface="Sakkal Majalla" panose="02000000000000000000" pitchFamily="2" charset="-78"/>
                <a:cs typeface="Sakkal Majalla" panose="02000000000000000000" pitchFamily="2" charset="-78"/>
              </a:rPr>
              <a:t>(ال</a:t>
            </a:r>
            <a:r>
              <a:rPr lang="ar-SA" sz="2400" u="sng" dirty="0">
                <a:solidFill>
                  <a:schemeClr val="tx1"/>
                </a:solidFill>
                <a:latin typeface="Sakkal Majalla" panose="02000000000000000000" pitchFamily="2" charset="-78"/>
                <a:cs typeface="Sakkal Majalla" panose="02000000000000000000" pitchFamily="2" charset="-78"/>
              </a:rPr>
              <a:t>ع</a:t>
            </a:r>
            <a:r>
              <a:rPr lang="ar-SA" sz="2400" dirty="0">
                <a:solidFill>
                  <a:schemeClr val="tx1"/>
                </a:solidFill>
                <a:latin typeface="Sakkal Majalla" panose="02000000000000000000" pitchFamily="2" charset="-78"/>
                <a:cs typeface="Sakkal Majalla" panose="02000000000000000000" pitchFamily="2" charset="-78"/>
              </a:rPr>
              <a:t>اكفين)</a:t>
            </a:r>
            <a:r>
              <a:rPr lang="ar-SA" sz="2400" dirty="0">
                <a:latin typeface="Sakkal Majalla" panose="02000000000000000000" pitchFamily="2" charset="-78"/>
                <a:cs typeface="Sakkal Majalla" panose="02000000000000000000" pitchFamily="2" charset="-78"/>
              </a:rPr>
              <a:t> أسبق هجائيًا من </a:t>
            </a:r>
            <a:r>
              <a:rPr lang="ar-SA" sz="2400" dirty="0">
                <a:solidFill>
                  <a:schemeClr val="tx1"/>
                </a:solidFill>
                <a:latin typeface="Sakkal Majalla" panose="02000000000000000000" pitchFamily="2" charset="-78"/>
                <a:cs typeface="Sakkal Majalla" panose="02000000000000000000" pitchFamily="2" charset="-78"/>
              </a:rPr>
              <a:t>القاف</a:t>
            </a:r>
            <a:r>
              <a:rPr lang="ar-SA" sz="2400" dirty="0">
                <a:latin typeface="Sakkal Majalla" panose="02000000000000000000" pitchFamily="2" charset="-78"/>
                <a:cs typeface="Sakkal Majalla" panose="02000000000000000000" pitchFamily="2" charset="-78"/>
              </a:rPr>
              <a:t> من </a:t>
            </a:r>
            <a:r>
              <a:rPr lang="ar-SA" sz="2400" dirty="0">
                <a:solidFill>
                  <a:schemeClr val="tx1"/>
                </a:solidFill>
                <a:latin typeface="Sakkal Majalla" panose="02000000000000000000" pitchFamily="2" charset="-78"/>
                <a:cs typeface="Sakkal Majalla" panose="02000000000000000000" pitchFamily="2" charset="-78"/>
              </a:rPr>
              <a:t>(ال</a:t>
            </a:r>
            <a:r>
              <a:rPr lang="ar-SA" sz="2400" u="sng" dirty="0">
                <a:solidFill>
                  <a:schemeClr val="tx1"/>
                </a:solidFill>
                <a:latin typeface="Sakkal Majalla" panose="02000000000000000000" pitchFamily="2" charset="-78"/>
                <a:cs typeface="Sakkal Majalla" panose="02000000000000000000" pitchFamily="2" charset="-78"/>
              </a:rPr>
              <a:t>ق</a:t>
            </a:r>
            <a:r>
              <a:rPr lang="ar-SA" sz="2400" dirty="0">
                <a:solidFill>
                  <a:schemeClr val="tx1"/>
                </a:solidFill>
                <a:latin typeface="Sakkal Majalla" panose="02000000000000000000" pitchFamily="2" charset="-78"/>
                <a:cs typeface="Sakkal Majalla" panose="02000000000000000000" pitchFamily="2" charset="-78"/>
              </a:rPr>
              <a:t>ائمين)</a:t>
            </a:r>
            <a:r>
              <a:rPr lang="ar-SA" sz="2400" dirty="0">
                <a:latin typeface="Sakkal Majalla" panose="02000000000000000000" pitchFamily="2" charset="-78"/>
                <a:cs typeface="Sakkal Majalla" panose="02000000000000000000" pitchFamily="2" charset="-78"/>
              </a:rPr>
              <a:t>، وكذا في الترتيب بين السورتين </a:t>
            </a:r>
            <a:endParaRPr lang="en-US" sz="2400" dirty="0">
              <a:latin typeface="Sakkal Majalla" panose="02000000000000000000" pitchFamily="2" charset="-78"/>
              <a:cs typeface="Sakkal Majalla" panose="02000000000000000000" pitchFamily="2" charset="-78"/>
            </a:endParaRPr>
          </a:p>
        </p:txBody>
      </p:sp>
      <p:grpSp>
        <p:nvGrpSpPr>
          <p:cNvPr id="34" name="Group 33">
            <a:extLst>
              <a:ext uri="{FF2B5EF4-FFF2-40B4-BE49-F238E27FC236}">
                <a16:creationId xmlns:a16="http://schemas.microsoft.com/office/drawing/2014/main" id="{740483B0-684E-40D2-A59F-33A0CED993F0}"/>
              </a:ext>
            </a:extLst>
          </p:cNvPr>
          <p:cNvGrpSpPr/>
          <p:nvPr/>
        </p:nvGrpSpPr>
        <p:grpSpPr>
          <a:xfrm>
            <a:off x="2966530" y="2973523"/>
            <a:ext cx="506982" cy="1360043"/>
            <a:chOff x="2932367" y="2871624"/>
            <a:chExt cx="506982" cy="1360043"/>
          </a:xfrm>
        </p:grpSpPr>
        <p:sp>
          <p:nvSpPr>
            <p:cNvPr id="15" name="TextBox 14">
              <a:extLst>
                <a:ext uri="{FF2B5EF4-FFF2-40B4-BE49-F238E27FC236}">
                  <a16:creationId xmlns:a16="http://schemas.microsoft.com/office/drawing/2014/main" id="{8C1E1771-5E48-48F9-849B-DC6BE76DFF8C}"/>
                </a:ext>
              </a:extLst>
            </p:cNvPr>
            <p:cNvSpPr txBox="1"/>
            <p:nvPr/>
          </p:nvSpPr>
          <p:spPr>
            <a:xfrm>
              <a:off x="2932367" y="2871624"/>
              <a:ext cx="351378" cy="523220"/>
            </a:xfrm>
            <a:prstGeom prst="rect">
              <a:avLst/>
            </a:prstGeom>
            <a:noFill/>
          </p:spPr>
          <p:txBody>
            <a:bodyPr wrap="none" rtlCol="0">
              <a:spAutoFit/>
            </a:bodyPr>
            <a:lstStyle/>
            <a:p>
              <a:r>
                <a:rPr lang="ar-SA" sz="2800" dirty="0">
                  <a:latin typeface="Sakkal Majalla" panose="02000000000000000000" pitchFamily="2" charset="-78"/>
                  <a:cs typeface="Sakkal Majalla" panose="02000000000000000000" pitchFamily="2" charset="-78"/>
                </a:rPr>
                <a:t>عـ</a:t>
              </a:r>
              <a:endParaRPr lang="en-US" sz="2000" dirty="0">
                <a:latin typeface="Sakkal Majalla" panose="02000000000000000000" pitchFamily="2" charset="-78"/>
                <a:cs typeface="Sakkal Majalla" panose="02000000000000000000" pitchFamily="2" charset="-78"/>
              </a:endParaRPr>
            </a:p>
          </p:txBody>
        </p:sp>
        <p:sp>
          <p:nvSpPr>
            <p:cNvPr id="17" name="TextBox 16">
              <a:extLst>
                <a:ext uri="{FF2B5EF4-FFF2-40B4-BE49-F238E27FC236}">
                  <a16:creationId xmlns:a16="http://schemas.microsoft.com/office/drawing/2014/main" id="{B06CDE74-2A51-4F06-ACDA-35D1343272ED}"/>
                </a:ext>
              </a:extLst>
            </p:cNvPr>
            <p:cNvSpPr txBox="1"/>
            <p:nvPr/>
          </p:nvSpPr>
          <p:spPr>
            <a:xfrm>
              <a:off x="2932367" y="3708447"/>
              <a:ext cx="506982" cy="523220"/>
            </a:xfrm>
            <a:prstGeom prst="rect">
              <a:avLst/>
            </a:prstGeom>
            <a:noFill/>
          </p:spPr>
          <p:txBody>
            <a:bodyPr wrap="square" rtlCol="0">
              <a:spAutoFit/>
            </a:bodyPr>
            <a:lstStyle/>
            <a:p>
              <a:r>
                <a:rPr lang="ar-SA" sz="2800" dirty="0">
                  <a:latin typeface="Sakkal Majalla" panose="02000000000000000000" pitchFamily="2" charset="-78"/>
                  <a:cs typeface="Sakkal Majalla" panose="02000000000000000000" pitchFamily="2" charset="-78"/>
                </a:rPr>
                <a:t>ق</a:t>
              </a:r>
              <a:endParaRPr lang="en-US" sz="2800" dirty="0">
                <a:latin typeface="Sakkal Majalla" panose="02000000000000000000" pitchFamily="2" charset="-78"/>
                <a:cs typeface="Sakkal Majalla" panose="02000000000000000000" pitchFamily="2" charset="-78"/>
              </a:endParaRPr>
            </a:p>
          </p:txBody>
        </p:sp>
      </p:grpSp>
      <p:grpSp>
        <p:nvGrpSpPr>
          <p:cNvPr id="32" name="Group 31">
            <a:extLst>
              <a:ext uri="{FF2B5EF4-FFF2-40B4-BE49-F238E27FC236}">
                <a16:creationId xmlns:a16="http://schemas.microsoft.com/office/drawing/2014/main" id="{D603D2E0-C37C-4AD2-ADF4-6B2EE808777C}"/>
              </a:ext>
            </a:extLst>
          </p:cNvPr>
          <p:cNvGrpSpPr/>
          <p:nvPr/>
        </p:nvGrpSpPr>
        <p:grpSpPr>
          <a:xfrm>
            <a:off x="3380712" y="3104207"/>
            <a:ext cx="7515886" cy="1440873"/>
            <a:chOff x="2036190" y="3075521"/>
            <a:chExt cx="7515886" cy="1440873"/>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251596" y="3379571"/>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2</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2036190" y="3075521"/>
              <a:ext cx="6215406" cy="1440873"/>
              <a:chOff x="2036190" y="3075521"/>
              <a:chExt cx="6215406" cy="1440873"/>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036190" y="3075521"/>
                <a:ext cx="5228702"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400" dirty="0" err="1">
                    <a:latin typeface="Sakkal Majalla" panose="02000000000000000000" pitchFamily="2" charset="-78"/>
                    <a:cs typeface="Sakkal Majalla" panose="02000000000000000000" pitchFamily="2" charset="-78"/>
                  </a:rPr>
                  <a:t>وَعَهِدۡنَاۤ</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إِلَىٰۤ</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إِبۡرَا⁠هِـۧمَ</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وَإِسۡمَـٰعِیلَ</a:t>
                </a:r>
                <a:r>
                  <a:rPr lang="ar-SA" sz="2400" dirty="0">
                    <a:latin typeface="Sakkal Majalla" panose="02000000000000000000" pitchFamily="2" charset="-78"/>
                    <a:cs typeface="Sakkal Majalla" panose="02000000000000000000" pitchFamily="2" charset="-78"/>
                  </a:rPr>
                  <a:t> أَن طَهِّرَا </a:t>
                </a:r>
                <a:r>
                  <a:rPr lang="ar-SA" sz="2400" dirty="0" err="1">
                    <a:latin typeface="Sakkal Majalla" panose="02000000000000000000" pitchFamily="2" charset="-78"/>
                    <a:cs typeface="Sakkal Majalla" panose="02000000000000000000" pitchFamily="2" charset="-78"/>
                  </a:rPr>
                  <a:t>بَیۡتِیَ</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لِلطَّاۤىِٕفِینَ</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وَ</a:t>
                </a:r>
                <a:r>
                  <a:rPr lang="ar-SA" sz="2400" dirty="0" err="1">
                    <a:solidFill>
                      <a:schemeClr val="tx1"/>
                    </a:solidFill>
                    <a:latin typeface="Sakkal Majalla" panose="02000000000000000000" pitchFamily="2" charset="-78"/>
                    <a:cs typeface="Sakkal Majalla" panose="02000000000000000000" pitchFamily="2" charset="-78"/>
                  </a:rPr>
                  <a:t>ٱلۡعَـٰكِفِینَ</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وَٱلرُّكَّعِ</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ٱلسُّجُودِ</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2082589" y="3908296"/>
                <a:ext cx="5228703"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400" dirty="0" err="1">
                    <a:latin typeface="Sakkal Majalla" panose="02000000000000000000" pitchFamily="2" charset="-78"/>
                    <a:cs typeface="Sakkal Majalla" panose="02000000000000000000" pitchFamily="2" charset="-78"/>
                  </a:rPr>
                  <a:t>وَإِذۡ</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بَوَّأۡنَا</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لِإِبۡرَا⁠هِیمَ</a:t>
                </a:r>
                <a:r>
                  <a:rPr lang="ar-SA" sz="2400" dirty="0">
                    <a:latin typeface="Sakkal Majalla" panose="02000000000000000000" pitchFamily="2" charset="-78"/>
                    <a:cs typeface="Sakkal Majalla" panose="02000000000000000000" pitchFamily="2" charset="-78"/>
                  </a:rPr>
                  <a:t> مَكَانَ </a:t>
                </a:r>
                <a:r>
                  <a:rPr lang="ar-SA" sz="2400" dirty="0" err="1">
                    <a:latin typeface="Sakkal Majalla" panose="02000000000000000000" pitchFamily="2" charset="-78"/>
                    <a:cs typeface="Sakkal Majalla" panose="02000000000000000000" pitchFamily="2" charset="-78"/>
                  </a:rPr>
                  <a:t>ٱلۡبَیۡتِ</a:t>
                </a:r>
                <a:r>
                  <a:rPr lang="ar-SA" sz="2400" dirty="0">
                    <a:latin typeface="Sakkal Majalla" panose="02000000000000000000" pitchFamily="2" charset="-78"/>
                    <a:cs typeface="Sakkal Majalla" panose="02000000000000000000" pitchFamily="2" charset="-78"/>
                  </a:rPr>
                  <a:t> أَن لَّا </a:t>
                </a:r>
                <a:r>
                  <a:rPr lang="ar-SA" sz="2400" dirty="0" err="1">
                    <a:latin typeface="Sakkal Majalla" panose="02000000000000000000" pitchFamily="2" charset="-78"/>
                    <a:cs typeface="Sakkal Majalla" panose="02000000000000000000" pitchFamily="2" charset="-78"/>
                  </a:rPr>
                  <a:t>تُشۡرِكۡ</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بِی</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شَیۡـࣰٔا</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وَطَهِّرۡ</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بَیۡتِیَ</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لِلطَّاۤىِٕفِینَ</a:t>
                </a:r>
                <a:r>
                  <a:rPr lang="ar-SA" sz="2400" dirty="0">
                    <a:latin typeface="Sakkal Majalla" panose="02000000000000000000" pitchFamily="2" charset="-78"/>
                    <a:cs typeface="Sakkal Majalla" panose="02000000000000000000" pitchFamily="2" charset="-78"/>
                  </a:rPr>
                  <a:t> </a:t>
                </a:r>
                <a:r>
                  <a:rPr lang="ar-SA" sz="2400" dirty="0" err="1">
                    <a:solidFill>
                      <a:schemeClr val="tx1"/>
                    </a:solidFill>
                    <a:latin typeface="Sakkal Majalla" panose="02000000000000000000" pitchFamily="2" charset="-78"/>
                    <a:cs typeface="Sakkal Majalla" panose="02000000000000000000" pitchFamily="2" charset="-78"/>
                  </a:rPr>
                  <a:t>وَٱلۡقَاۤىِٕمِینَ</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وَٱلرُّكَّعِ</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ٱلسُّجُودِ</a:t>
                </a:r>
                <a:endParaRPr lang="en-US" sz="24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264892" y="3379571"/>
                <a:ext cx="986704" cy="294641"/>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7311292" y="3674211"/>
                <a:ext cx="940304" cy="538134"/>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4154439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7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2000" fill="hold"/>
                                        <p:tgtEl>
                                          <p:spTgt spid="18"/>
                                        </p:tgtEl>
                                        <p:attrNameLst>
                                          <p:attrName>ppt_w</p:attrName>
                                        </p:attrNameLst>
                                      </p:cBhvr>
                                      <p:tavLst>
                                        <p:tav tm="0">
                                          <p:val>
                                            <p:fltVal val="0"/>
                                          </p:val>
                                        </p:tav>
                                        <p:tav tm="100000">
                                          <p:val>
                                            <p:strVal val="#ppt_w"/>
                                          </p:val>
                                        </p:tav>
                                      </p:tavLst>
                                    </p:anim>
                                    <p:anim calcmode="lin" valueType="num">
                                      <p:cBhvr>
                                        <p:cTn id="24" dur="2000" fill="hold"/>
                                        <p:tgtEl>
                                          <p:spTgt spid="18"/>
                                        </p:tgtEl>
                                        <p:attrNameLst>
                                          <p:attrName>ppt_h</p:attrName>
                                        </p:attrNameLst>
                                      </p:cBhvr>
                                      <p:tavLst>
                                        <p:tav tm="0">
                                          <p:val>
                                            <p:fltVal val="0"/>
                                          </p:val>
                                        </p:tav>
                                        <p:tav tm="100000">
                                          <p:val>
                                            <p:strVal val="#ppt_h"/>
                                          </p:val>
                                        </p:tav>
                                      </p:tavLst>
                                    </p:anim>
                                    <p:animEffect transition="in" filter="fade">
                                      <p:cBhvr>
                                        <p:cTn id="25" dur="2000"/>
                                        <p:tgtEl>
                                          <p:spTgt spid="18"/>
                                        </p:tgtEl>
                                      </p:cBhvr>
                                    </p:animEffect>
                                  </p:childTnLst>
                                </p:cTn>
                              </p:par>
                              <p:par>
                                <p:cTn id="26" presetID="42" presetClass="path" presetSubtype="0" accel="50000" decel="50000" fill="hold" grpId="1" nodeType="withEffect">
                                  <p:stCondLst>
                                    <p:cond delay="0"/>
                                  </p:stCondLst>
                                  <p:childTnLst>
                                    <p:animMotion origin="layout" path="M 4.16667E-6 2.96296E-6 L 4.16667E-6 0.25 " pathEditMode="relative" rAng="0" ptsTypes="AA">
                                      <p:cBhvr>
                                        <p:cTn id="27" dur="2000" fill="hold"/>
                                        <p:tgtEl>
                                          <p:spTgt spid="18"/>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الباء قبل الميم</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383052" y="3408256"/>
            <a:ext cx="2379003" cy="1671804"/>
            <a:chOff x="430661" y="3313988"/>
            <a:chExt cx="2379003" cy="1671804"/>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987499" y="3313988"/>
              <a:ext cx="822164" cy="318714"/>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1987499" y="4436244"/>
              <a:ext cx="822165" cy="318715"/>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430661"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البقرة(234)</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560956" y="4524127"/>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البقرة(240)</a:t>
              </a:r>
              <a:endParaRPr lang="en-US" dirty="0">
                <a:latin typeface="Sakkal Majalla" panose="02000000000000000000" pitchFamily="2" charset="-78"/>
                <a:cs typeface="Sakkal Majalla" panose="02000000000000000000" pitchFamily="2" charset="-78"/>
              </a:endParaRPr>
            </a:p>
          </p:txBody>
        </p:sp>
      </p:grpSp>
      <p:grpSp>
        <p:nvGrpSpPr>
          <p:cNvPr id="32" name="Group 31">
            <a:extLst>
              <a:ext uri="{FF2B5EF4-FFF2-40B4-BE49-F238E27FC236}">
                <a16:creationId xmlns:a16="http://schemas.microsoft.com/office/drawing/2014/main" id="{D603D2E0-C37C-4AD2-ADF4-6B2EE808777C}"/>
              </a:ext>
            </a:extLst>
          </p:cNvPr>
          <p:cNvGrpSpPr/>
          <p:nvPr/>
        </p:nvGrpSpPr>
        <p:grpSpPr>
          <a:xfrm>
            <a:off x="2762054" y="2931162"/>
            <a:ext cx="8140297" cy="2013681"/>
            <a:chOff x="1417532" y="2902476"/>
            <a:chExt cx="8140297" cy="201368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257349" y="3634476"/>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2</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417532" y="2902476"/>
              <a:ext cx="6839818" cy="2013681"/>
              <a:chOff x="1417532" y="2902476"/>
              <a:chExt cx="6839818" cy="201368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417532" y="2902476"/>
                <a:ext cx="6466018" cy="95418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فَإِذَا </a:t>
                </a:r>
                <a:r>
                  <a:rPr lang="ar-SA" sz="2800" dirty="0" err="1">
                    <a:latin typeface="Sakkal Majalla" panose="02000000000000000000" pitchFamily="2" charset="-78"/>
                    <a:cs typeface="Sakkal Majalla" panose="02000000000000000000" pitchFamily="2" charset="-78"/>
                  </a:rPr>
                  <a:t>بَلَغۡنَ</a:t>
                </a:r>
                <a:r>
                  <a:rPr lang="ar-SA" sz="2800" dirty="0">
                    <a:latin typeface="Sakkal Majalla" panose="02000000000000000000" pitchFamily="2" charset="-78"/>
                    <a:cs typeface="Sakkal Majalla" panose="02000000000000000000" pitchFamily="2" charset="-78"/>
                  </a:rPr>
                  <a:t> أَجَلَهُنَّ فَلَا جُنَاحَ </a:t>
                </a:r>
                <a:r>
                  <a:rPr lang="ar-SA" sz="2800" dirty="0" err="1">
                    <a:latin typeface="Sakkal Majalla" panose="02000000000000000000" pitchFamily="2" charset="-78"/>
                    <a:cs typeface="Sakkal Majalla" panose="02000000000000000000" pitchFamily="2" charset="-78"/>
                  </a:rPr>
                  <a:t>عَلَیۡكُمۡ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فِیمَا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فَعَلۡنَ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أَنفُسِهِنَّ </a:t>
                </a:r>
                <a:r>
                  <a:rPr lang="ar-SA" sz="2800" dirty="0" err="1">
                    <a:solidFill>
                      <a:schemeClr val="tx1"/>
                    </a:solidFill>
                    <a:latin typeface="Sakkal Majalla" panose="02000000000000000000" pitchFamily="2" charset="-78"/>
                    <a:cs typeface="Sakkal Majalla" panose="02000000000000000000" pitchFamily="2" charset="-78"/>
                  </a:rPr>
                  <a:t>بِٱلۡمَعۡرُوفِۗ</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وَٱللَّهُ</a:t>
                </a:r>
                <a:r>
                  <a:rPr lang="ar-SA" sz="2800" dirty="0">
                    <a:latin typeface="Sakkal Majalla" panose="02000000000000000000" pitchFamily="2" charset="-78"/>
                    <a:cs typeface="Sakkal Majalla" panose="02000000000000000000" pitchFamily="2" charset="-78"/>
                  </a:rPr>
                  <a:t> بِمَا </a:t>
                </a:r>
                <a:r>
                  <a:rPr lang="ar-SA" sz="2800" dirty="0" err="1">
                    <a:latin typeface="Sakkal Majalla" panose="02000000000000000000" pitchFamily="2" charset="-78"/>
                    <a:cs typeface="Sakkal Majalla" panose="02000000000000000000" pitchFamily="2" charset="-78"/>
                  </a:rPr>
                  <a:t>تَعۡمَلُونَ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خَبِیر</a:t>
                </a:r>
                <a:r>
                  <a:rPr lang="ar-SA" sz="2800" dirty="0">
                    <a:latin typeface="Sakkal Majalla" panose="02000000000000000000" pitchFamily="2" charset="-78"/>
                    <a:cs typeface="Sakkal Majalla" panose="02000000000000000000" pitchFamily="2" charset="-78"/>
                  </a:rPr>
                  <a:t>ࣱ</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417532" y="4087497"/>
                <a:ext cx="6466018" cy="8286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فَإِنۡ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خَرَجۡنَ</a:t>
                </a:r>
                <a:r>
                  <a:rPr lang="ar-SA" sz="2800" dirty="0">
                    <a:latin typeface="Sakkal Majalla" panose="02000000000000000000" pitchFamily="2" charset="-78"/>
                    <a:cs typeface="Sakkal Majalla" panose="02000000000000000000" pitchFamily="2" charset="-78"/>
                  </a:rPr>
                  <a:t> فَلَا جُنَاحَ </a:t>
                </a:r>
                <a:r>
                  <a:rPr lang="ar-SA" sz="2800" dirty="0" err="1">
                    <a:latin typeface="Sakkal Majalla" panose="02000000000000000000" pitchFamily="2" charset="-78"/>
                    <a:cs typeface="Sakkal Majalla" panose="02000000000000000000" pitchFamily="2" charset="-78"/>
                  </a:rPr>
                  <a:t>عَلَیۡكُمۡ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مَا </a:t>
                </a:r>
                <a:r>
                  <a:rPr lang="ar-SA" sz="2800" dirty="0" err="1">
                    <a:latin typeface="Sakkal Majalla" panose="02000000000000000000" pitchFamily="2" charset="-78"/>
                    <a:cs typeface="Sakkal Majalla" panose="02000000000000000000" pitchFamily="2" charset="-78"/>
                  </a:rPr>
                  <a:t>فَعَلۡنَ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أَنفُسِهِنَّ </a:t>
                </a:r>
                <a:r>
                  <a:rPr lang="ar-SA" sz="2800" dirty="0">
                    <a:solidFill>
                      <a:schemeClr val="tx1"/>
                    </a:solidFill>
                    <a:latin typeface="Sakkal Majalla" panose="02000000000000000000" pitchFamily="2" charset="-78"/>
                    <a:cs typeface="Sakkal Majalla" panose="02000000000000000000" pitchFamily="2" charset="-78"/>
                  </a:rPr>
                  <a:t>مِن</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مَّعۡرُوف</a:t>
                </a:r>
                <a:r>
                  <a:rPr lang="ar-SA" sz="2800" dirty="0" err="1">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وَٱللَّهُ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عَزِیزٌ</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حَكِیم</a:t>
                </a:r>
                <a:r>
                  <a:rPr lang="ar-SA" sz="2800" dirty="0">
                    <a:latin typeface="Sakkal Majalla" panose="02000000000000000000" pitchFamily="2" charset="-78"/>
                    <a:cs typeface="Sakkal Majalla" panose="02000000000000000000" pitchFamily="2" charset="-78"/>
                  </a:rPr>
                  <a:t>ࣱ</a:t>
                </a:r>
                <a:endParaRPr lang="en-US" sz="28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883551" y="3379570"/>
                <a:ext cx="373799" cy="549546"/>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7883551" y="3929115"/>
                <a:ext cx="373799" cy="572711"/>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11688519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الباء قبل الميم</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383052" y="3408256"/>
            <a:ext cx="2379003" cy="1671804"/>
            <a:chOff x="430661" y="3313988"/>
            <a:chExt cx="2379003" cy="1671804"/>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987499" y="3313988"/>
              <a:ext cx="822164" cy="318714"/>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1987499" y="4436244"/>
              <a:ext cx="822165" cy="318715"/>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430661"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النحل(70)</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560956" y="4524127"/>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الحج(5)</a:t>
              </a:r>
              <a:endParaRPr lang="en-US" dirty="0">
                <a:latin typeface="Sakkal Majalla" panose="02000000000000000000" pitchFamily="2" charset="-78"/>
                <a:cs typeface="Sakkal Majalla" panose="02000000000000000000" pitchFamily="2" charset="-78"/>
              </a:endParaRPr>
            </a:p>
          </p:txBody>
        </p:sp>
      </p:grpSp>
      <p:grpSp>
        <p:nvGrpSpPr>
          <p:cNvPr id="32" name="Group 31">
            <a:extLst>
              <a:ext uri="{FF2B5EF4-FFF2-40B4-BE49-F238E27FC236}">
                <a16:creationId xmlns:a16="http://schemas.microsoft.com/office/drawing/2014/main" id="{D603D2E0-C37C-4AD2-ADF4-6B2EE808777C}"/>
              </a:ext>
            </a:extLst>
          </p:cNvPr>
          <p:cNvGrpSpPr/>
          <p:nvPr/>
        </p:nvGrpSpPr>
        <p:grpSpPr>
          <a:xfrm>
            <a:off x="2762054" y="2931162"/>
            <a:ext cx="8134544" cy="2013681"/>
            <a:chOff x="1417532" y="2902476"/>
            <a:chExt cx="8134544" cy="201368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251596" y="3634476"/>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3</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417532" y="2902476"/>
              <a:ext cx="6834064" cy="2013681"/>
              <a:chOff x="1417532" y="2902476"/>
              <a:chExt cx="6834064" cy="201368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417532" y="2902476"/>
                <a:ext cx="6466018" cy="95418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وَٱللَّهُ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خَلَقَكُمۡ</a:t>
                </a:r>
                <a:r>
                  <a:rPr lang="ar-SA" sz="2800" dirty="0">
                    <a:latin typeface="Sakkal Majalla" panose="02000000000000000000" pitchFamily="2" charset="-78"/>
                    <a:cs typeface="Sakkal Majalla" panose="02000000000000000000" pitchFamily="2" charset="-78"/>
                  </a:rPr>
                  <a:t> ثُمَّ </a:t>
                </a:r>
                <a:r>
                  <a:rPr lang="ar-SA" sz="2800" dirty="0" err="1">
                    <a:latin typeface="Sakkal Majalla" panose="02000000000000000000" pitchFamily="2" charset="-78"/>
                    <a:cs typeface="Sakkal Majalla" panose="02000000000000000000" pitchFamily="2" charset="-78"/>
                  </a:rPr>
                  <a:t>یَتَوَفَّىٰكُمۡۚ</a:t>
                </a:r>
                <a:r>
                  <a:rPr lang="ar-SA" sz="2800" dirty="0">
                    <a:latin typeface="Sakkal Majalla" panose="02000000000000000000" pitchFamily="2" charset="-78"/>
                    <a:cs typeface="Sakkal Majalla" panose="02000000000000000000" pitchFamily="2" charset="-78"/>
                  </a:rPr>
                  <a:t> وَمِنكُم مَّن </a:t>
                </a:r>
                <a:r>
                  <a:rPr lang="ar-SA" sz="2800" dirty="0" err="1">
                    <a:latin typeface="Sakkal Majalla" panose="02000000000000000000" pitchFamily="2" charset="-78"/>
                    <a:cs typeface="Sakkal Majalla" panose="02000000000000000000" pitchFamily="2" charset="-78"/>
                  </a:rPr>
                  <a:t>یُرَدُّ</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إِلَىٰۤ</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أَرۡذَلِ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ٱلۡعُمُرِ</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لِكَیۡ</a:t>
                </a:r>
                <a:r>
                  <a:rPr lang="ar-SA" sz="2800" dirty="0">
                    <a:latin typeface="Sakkal Majalla" panose="02000000000000000000" pitchFamily="2" charset="-78"/>
                    <a:cs typeface="Sakkal Majalla" panose="02000000000000000000" pitchFamily="2" charset="-78"/>
                  </a:rPr>
                  <a:t> لَا </a:t>
                </a:r>
                <a:r>
                  <a:rPr lang="ar-SA" sz="2800" dirty="0" err="1">
                    <a:latin typeface="Sakkal Majalla" panose="02000000000000000000" pitchFamily="2" charset="-78"/>
                    <a:cs typeface="Sakkal Majalla" panose="02000000000000000000" pitchFamily="2" charset="-78"/>
                  </a:rPr>
                  <a:t>یَعۡلَمَ</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بَعۡدَ</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عِلۡم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شَیۡـًٔاۚ</a:t>
                </a:r>
                <a:r>
                  <a:rPr lang="ar-SA" sz="2800" dirty="0">
                    <a:latin typeface="Sakkal Majalla" panose="02000000000000000000" pitchFamily="2" charset="-78"/>
                    <a:cs typeface="Sakkal Majalla" panose="02000000000000000000" pitchFamily="2" charset="-78"/>
                  </a:rPr>
                  <a:t> إِنَّ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عَلِیم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قَدِیر</a:t>
                </a:r>
                <a:r>
                  <a:rPr lang="ar-SA" sz="2800" dirty="0">
                    <a:latin typeface="Sakkal Majalla" panose="02000000000000000000" pitchFamily="2" charset="-78"/>
                    <a:cs typeface="Sakkal Majalla" panose="02000000000000000000" pitchFamily="2" charset="-78"/>
                  </a:rPr>
                  <a:t>ࣱ</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417532" y="4087497"/>
                <a:ext cx="6466018" cy="8286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وَمِنكُم مَّن </a:t>
                </a:r>
                <a:r>
                  <a:rPr lang="ar-SA" sz="2400" dirty="0" err="1">
                    <a:latin typeface="Sakkal Majalla" panose="02000000000000000000" pitchFamily="2" charset="-78"/>
                    <a:cs typeface="Sakkal Majalla" panose="02000000000000000000" pitchFamily="2" charset="-78"/>
                  </a:rPr>
                  <a:t>یُرَدُّ</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إِلَىٰۤ</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أَرۡذَلِ</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ٱلۡعُمُرِ</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لِكَیۡلَا</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یَعۡلَمَ</a:t>
                </a:r>
                <a:r>
                  <a:rPr lang="ar-SA" sz="2400" dirty="0">
                    <a:latin typeface="Sakkal Majalla" panose="02000000000000000000" pitchFamily="2" charset="-78"/>
                    <a:cs typeface="Sakkal Majalla" panose="02000000000000000000" pitchFamily="2" charset="-78"/>
                  </a:rPr>
                  <a:t> </a:t>
                </a:r>
                <a:r>
                  <a:rPr lang="ar-SA" sz="2400" dirty="0" err="1">
                    <a:solidFill>
                      <a:schemeClr val="tx1"/>
                    </a:solidFill>
                    <a:latin typeface="Sakkal Majalla" panose="02000000000000000000" pitchFamily="2" charset="-78"/>
                    <a:cs typeface="Sakkal Majalla" panose="02000000000000000000" pitchFamily="2" charset="-78"/>
                  </a:rPr>
                  <a:t>مِنۢ</a:t>
                </a:r>
                <a:r>
                  <a:rPr lang="ar-SA" sz="2400" dirty="0">
                    <a:latin typeface="Sakkal Majalla" panose="02000000000000000000" pitchFamily="2" charset="-78"/>
                    <a:cs typeface="Sakkal Majalla" panose="02000000000000000000" pitchFamily="2" charset="-78"/>
                  </a:rPr>
                  <a:t> </a:t>
                </a:r>
                <a:r>
                  <a:rPr lang="ar-SA" sz="2400" dirty="0" err="1">
                    <a:solidFill>
                      <a:schemeClr val="tx1"/>
                    </a:solidFill>
                    <a:latin typeface="Sakkal Majalla" panose="02000000000000000000" pitchFamily="2" charset="-78"/>
                    <a:cs typeface="Sakkal Majalla" panose="02000000000000000000" pitchFamily="2" charset="-78"/>
                  </a:rPr>
                  <a:t>بَعۡدِ</a:t>
                </a:r>
                <a:r>
                  <a:rPr lang="ar-SA" sz="2400" dirty="0">
                    <a:latin typeface="Sakkal Majalla" panose="02000000000000000000" pitchFamily="2" charset="-78"/>
                    <a:cs typeface="Sakkal Majalla" panose="02000000000000000000" pitchFamily="2" charset="-78"/>
                  </a:rPr>
                  <a:t> </a:t>
                </a:r>
                <a:r>
                  <a:rPr lang="ar-SA" sz="2400" dirty="0" err="1">
                    <a:solidFill>
                      <a:schemeClr val="tx1"/>
                    </a:solidFill>
                    <a:latin typeface="Sakkal Majalla" panose="02000000000000000000" pitchFamily="2" charset="-78"/>
                    <a:cs typeface="Sakkal Majalla" panose="02000000000000000000" pitchFamily="2" charset="-78"/>
                  </a:rPr>
                  <a:t>عِلۡم</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شَیۡـࣰٔاۚ</a:t>
                </a:r>
                <a:r>
                  <a:rPr lang="ar-SA" sz="2400" dirty="0">
                    <a:latin typeface="Sakkal Majalla" panose="02000000000000000000" pitchFamily="2" charset="-78"/>
                    <a:cs typeface="Sakkal Majalla" panose="02000000000000000000" pitchFamily="2" charset="-78"/>
                  </a:rPr>
                  <a:t> وَتَرَى </a:t>
                </a:r>
                <a:r>
                  <a:rPr lang="ar-SA" sz="2400" dirty="0" err="1">
                    <a:latin typeface="Sakkal Majalla" panose="02000000000000000000" pitchFamily="2" charset="-78"/>
                    <a:cs typeface="Sakkal Majalla" panose="02000000000000000000" pitchFamily="2" charset="-78"/>
                  </a:rPr>
                  <a:t>ٱلۡأَرۡضَ</a:t>
                </a:r>
                <a:r>
                  <a:rPr lang="ar-SA" sz="2400" dirty="0">
                    <a:latin typeface="Sakkal Majalla" panose="02000000000000000000" pitchFamily="2" charset="-78"/>
                    <a:cs typeface="Sakkal Majalla" panose="02000000000000000000" pitchFamily="2" charset="-78"/>
                  </a:rPr>
                  <a:t> هَامِدَةࣰ </a:t>
                </a:r>
                <a:r>
                  <a:rPr lang="ar-SA" sz="2400" dirty="0" err="1">
                    <a:latin typeface="Sakkal Majalla" panose="02000000000000000000" pitchFamily="2" charset="-78"/>
                    <a:cs typeface="Sakkal Majalla" panose="02000000000000000000" pitchFamily="2" charset="-78"/>
                  </a:rPr>
                  <a:t>فَإِذَاۤ</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أَنزَلۡنَا</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عَلَیۡهَا</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ٱلۡمَاۤءَ</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ٱهۡتَزَّتۡ</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وَرَبَتۡ</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وَأَنۢبَتَتۡ</a:t>
                </a:r>
                <a:r>
                  <a:rPr lang="ar-SA" sz="2400" dirty="0">
                    <a:latin typeface="Sakkal Majalla" panose="02000000000000000000" pitchFamily="2" charset="-78"/>
                    <a:cs typeface="Sakkal Majalla" panose="02000000000000000000" pitchFamily="2" charset="-78"/>
                  </a:rPr>
                  <a:t> مِن كُلِّ </a:t>
                </a:r>
                <a:r>
                  <a:rPr lang="ar-SA" sz="2400" dirty="0" err="1">
                    <a:latin typeface="Sakkal Majalla" panose="02000000000000000000" pitchFamily="2" charset="-78"/>
                    <a:cs typeface="Sakkal Majalla" panose="02000000000000000000" pitchFamily="2" charset="-78"/>
                  </a:rPr>
                  <a:t>زَوۡجِۭ</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بَهِیج</a:t>
                </a:r>
                <a:r>
                  <a:rPr lang="ar-SA" sz="2400" dirty="0">
                    <a:latin typeface="Sakkal Majalla" panose="02000000000000000000" pitchFamily="2" charset="-78"/>
                    <a:cs typeface="Sakkal Majalla" panose="02000000000000000000" pitchFamily="2" charset="-78"/>
                  </a:rPr>
                  <a:t>ࣲ</a:t>
                </a:r>
                <a:endParaRPr lang="en-US" sz="24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883550" y="3379570"/>
                <a:ext cx="368046" cy="549546"/>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7883550" y="3929115"/>
                <a:ext cx="368046" cy="572711"/>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605230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الباء قبل الميم</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383052" y="3408256"/>
            <a:ext cx="2379003" cy="1671804"/>
            <a:chOff x="430661" y="3313988"/>
            <a:chExt cx="2379003" cy="1671804"/>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987499" y="3313988"/>
              <a:ext cx="822164" cy="318714"/>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1987499" y="4436244"/>
              <a:ext cx="822165" cy="318715"/>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430661"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القصص(37)</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560956" y="4524127"/>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القصص(85)</a:t>
              </a:r>
              <a:endParaRPr lang="en-US" dirty="0">
                <a:latin typeface="Sakkal Majalla" panose="02000000000000000000" pitchFamily="2" charset="-78"/>
                <a:cs typeface="Sakkal Majalla" panose="02000000000000000000" pitchFamily="2" charset="-78"/>
              </a:endParaRPr>
            </a:p>
          </p:txBody>
        </p:sp>
      </p:grpSp>
      <p:grpSp>
        <p:nvGrpSpPr>
          <p:cNvPr id="32" name="Group 31">
            <a:extLst>
              <a:ext uri="{FF2B5EF4-FFF2-40B4-BE49-F238E27FC236}">
                <a16:creationId xmlns:a16="http://schemas.microsoft.com/office/drawing/2014/main" id="{D603D2E0-C37C-4AD2-ADF4-6B2EE808777C}"/>
              </a:ext>
            </a:extLst>
          </p:cNvPr>
          <p:cNvGrpSpPr/>
          <p:nvPr/>
        </p:nvGrpSpPr>
        <p:grpSpPr>
          <a:xfrm>
            <a:off x="2762054" y="2931162"/>
            <a:ext cx="8140297" cy="2013681"/>
            <a:chOff x="1417532" y="2902476"/>
            <a:chExt cx="8140297" cy="201368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257349" y="3634476"/>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4</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417532" y="2902476"/>
              <a:ext cx="6839818" cy="2013681"/>
              <a:chOff x="1417532" y="2902476"/>
              <a:chExt cx="6839818" cy="201368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417532" y="2902476"/>
                <a:ext cx="6466018" cy="95418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وَقَالَ </a:t>
                </a:r>
                <a:r>
                  <a:rPr lang="ar-SA" sz="2800" dirty="0" err="1">
                    <a:latin typeface="Sakkal Majalla" panose="02000000000000000000" pitchFamily="2" charset="-78"/>
                    <a:cs typeface="Sakkal Majalla" panose="02000000000000000000" pitchFamily="2" charset="-78"/>
                  </a:rPr>
                  <a:t>مُوسَىٰ</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رَبِّیۤ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أَعۡلَمُ</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بِمَن</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جَاۤءَ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بِٱلۡهُدَىٰ</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عِندِهِۦ</a:t>
                </a:r>
                <a:r>
                  <a:rPr lang="ar-SA" sz="2800" dirty="0">
                    <a:latin typeface="Sakkal Majalla" panose="02000000000000000000" pitchFamily="2" charset="-78"/>
                    <a:cs typeface="Sakkal Majalla" panose="02000000000000000000" pitchFamily="2" charset="-78"/>
                  </a:rPr>
                  <a:t> وَمَن تَكُونُ </a:t>
                </a:r>
                <a:r>
                  <a:rPr lang="ar-SA" sz="2800" dirty="0" err="1">
                    <a:latin typeface="Sakkal Majalla" panose="02000000000000000000" pitchFamily="2" charset="-78"/>
                    <a:cs typeface="Sakkal Majalla" panose="02000000000000000000" pitchFamily="2" charset="-78"/>
                  </a:rPr>
                  <a:t>لَهُۥ</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عَـٰقِبَةُ</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ٱلدَّارِۚ</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إِنَّهُۥ</a:t>
                </a:r>
                <a:r>
                  <a:rPr lang="ar-SA" sz="2800" dirty="0">
                    <a:latin typeface="Sakkal Majalla" panose="02000000000000000000" pitchFamily="2" charset="-78"/>
                    <a:cs typeface="Sakkal Majalla" panose="02000000000000000000" pitchFamily="2" charset="-78"/>
                  </a:rPr>
                  <a:t> لَا </a:t>
                </a:r>
                <a:r>
                  <a:rPr lang="ar-SA" sz="2800" dirty="0" err="1">
                    <a:latin typeface="Sakkal Majalla" panose="02000000000000000000" pitchFamily="2" charset="-78"/>
                    <a:cs typeface="Sakkal Majalla" panose="02000000000000000000" pitchFamily="2" charset="-78"/>
                  </a:rPr>
                  <a:t>یُفۡلِحُ</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ٱلظَّـٰلِمُونَ</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417532" y="4087497"/>
                <a:ext cx="6466018" cy="8286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إِنَّ </a:t>
                </a:r>
                <a:r>
                  <a:rPr lang="ar-SA" sz="2800" dirty="0" err="1">
                    <a:latin typeface="Sakkal Majalla" panose="02000000000000000000" pitchFamily="2" charset="-78"/>
                    <a:cs typeface="Sakkal Majalla" panose="02000000000000000000" pitchFamily="2" charset="-78"/>
                  </a:rPr>
                  <a:t>ٱلَّذِی</a:t>
                </a:r>
                <a:r>
                  <a:rPr lang="ar-SA" sz="2800" dirty="0">
                    <a:latin typeface="Sakkal Majalla" panose="02000000000000000000" pitchFamily="2" charset="-78"/>
                    <a:cs typeface="Sakkal Majalla" panose="02000000000000000000" pitchFamily="2" charset="-78"/>
                  </a:rPr>
                  <a:t> فَرَضَ </a:t>
                </a:r>
                <a:r>
                  <a:rPr lang="ar-SA" sz="2800" dirty="0" err="1">
                    <a:latin typeface="Sakkal Majalla" panose="02000000000000000000" pitchFamily="2" charset="-78"/>
                    <a:cs typeface="Sakkal Majalla" panose="02000000000000000000" pitchFamily="2" charset="-78"/>
                  </a:rPr>
                  <a:t>عَلَیۡكَ</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ٱلۡقُرۡءَانَ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لَرَاۤدُّكَ</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إِلَىٰ</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مَعَادࣲۚ</a:t>
                </a:r>
                <a:r>
                  <a:rPr lang="ar-SA" sz="2800" dirty="0">
                    <a:latin typeface="Sakkal Majalla" panose="02000000000000000000" pitchFamily="2" charset="-78"/>
                    <a:cs typeface="Sakkal Majalla" panose="02000000000000000000" pitchFamily="2" charset="-78"/>
                  </a:rPr>
                  <a:t> قُل </a:t>
                </a:r>
                <a:r>
                  <a:rPr lang="ar-SA" sz="2800" dirty="0" err="1">
                    <a:latin typeface="Sakkal Majalla" panose="02000000000000000000" pitchFamily="2" charset="-78"/>
                    <a:cs typeface="Sakkal Majalla" panose="02000000000000000000" pitchFamily="2" charset="-78"/>
                  </a:rPr>
                  <a:t>رَّبِّیۤ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أَعۡلَمُ</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مَن</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جَاۤءَ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بِٱلۡهُدَىٰ</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وَمَنۡ</a:t>
                </a:r>
                <a:r>
                  <a:rPr lang="ar-SA" sz="2800" dirty="0">
                    <a:latin typeface="Sakkal Majalla" panose="02000000000000000000" pitchFamily="2" charset="-78"/>
                    <a:cs typeface="Sakkal Majalla" panose="02000000000000000000" pitchFamily="2" charset="-78"/>
                  </a:rPr>
                  <a:t> هُوَ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ضَلَـٰل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مُّبِین</a:t>
                </a:r>
                <a:r>
                  <a:rPr lang="ar-SA" sz="2800" dirty="0">
                    <a:latin typeface="Sakkal Majalla" panose="02000000000000000000" pitchFamily="2" charset="-78"/>
                    <a:cs typeface="Sakkal Majalla" panose="02000000000000000000" pitchFamily="2" charset="-78"/>
                  </a:rPr>
                  <a:t>ࣲ</a:t>
                </a:r>
                <a:endParaRPr lang="en-US" sz="28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883551" y="3379570"/>
                <a:ext cx="373799" cy="549546"/>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7883551" y="3929115"/>
                <a:ext cx="373799" cy="572711"/>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3304881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72BC5-4FD9-4F30-BB86-4083E4AC799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القاعدة الرابعة</a:t>
            </a:r>
            <a:endParaRPr lang="en-US" dirty="0">
              <a:latin typeface="Sakkal Majalla" panose="02000000000000000000" pitchFamily="2" charset="-78"/>
              <a:cs typeface="Sakkal Majalla" panose="02000000000000000000" pitchFamily="2" charset="-78"/>
            </a:endParaRPr>
          </a:p>
        </p:txBody>
      </p:sp>
      <p:sp>
        <p:nvSpPr>
          <p:cNvPr id="5" name="Oval 4">
            <a:extLst>
              <a:ext uri="{FF2B5EF4-FFF2-40B4-BE49-F238E27FC236}">
                <a16:creationId xmlns:a16="http://schemas.microsoft.com/office/drawing/2014/main" id="{9AFF4CB3-4E7A-4755-B198-16B36F33D9B2}"/>
              </a:ext>
            </a:extLst>
          </p:cNvPr>
          <p:cNvSpPr/>
          <p:nvPr/>
        </p:nvSpPr>
        <p:spPr>
          <a:xfrm>
            <a:off x="4193135" y="2205873"/>
            <a:ext cx="5136259" cy="390990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هناك علاقة في الغالب بين الموضع المتشابه واسم السورة، إما بحرف مشترك أو معنى ظاهر أو غير ذلك </a:t>
            </a:r>
            <a:endParaRPr lang="en-US" sz="2800" dirty="0">
              <a:latin typeface="Sakkal Majalla" panose="02000000000000000000" pitchFamily="2" charset="-78"/>
              <a:cs typeface="Sakkal Majalla" panose="02000000000000000000" pitchFamily="2" charset="-78"/>
            </a:endParaRPr>
          </a:p>
        </p:txBody>
      </p:sp>
      <p:sp>
        <p:nvSpPr>
          <p:cNvPr id="4" name="Oval 3">
            <a:extLst>
              <a:ext uri="{FF2B5EF4-FFF2-40B4-BE49-F238E27FC236}">
                <a16:creationId xmlns:a16="http://schemas.microsoft.com/office/drawing/2014/main" id="{1D1ADCBE-31C3-42DB-8ED9-10267165CEAB}"/>
              </a:ext>
            </a:extLst>
          </p:cNvPr>
          <p:cNvSpPr/>
          <p:nvPr/>
        </p:nvSpPr>
        <p:spPr>
          <a:xfrm>
            <a:off x="2809188" y="4618415"/>
            <a:ext cx="1977067" cy="169423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الربط بين الموضع المتشابه واسم السورة</a:t>
            </a:r>
            <a:endParaRPr 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69416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300" fill="hold"/>
                                        <p:tgtEl>
                                          <p:spTgt spid="4"/>
                                        </p:tgtEl>
                                        <p:attrNameLst>
                                          <p:attrName>ppt_w</p:attrName>
                                        </p:attrNameLst>
                                      </p:cBhvr>
                                      <p:tavLst>
                                        <p:tav tm="0">
                                          <p:val>
                                            <p:fltVal val="0"/>
                                          </p:val>
                                        </p:tav>
                                        <p:tav tm="100000">
                                          <p:val>
                                            <p:strVal val="#ppt_w"/>
                                          </p:val>
                                        </p:tav>
                                      </p:tavLst>
                                    </p:anim>
                                    <p:anim calcmode="lin" valueType="num">
                                      <p:cBhvr>
                                        <p:cTn id="8" dur="1300" fill="hold"/>
                                        <p:tgtEl>
                                          <p:spTgt spid="4"/>
                                        </p:tgtEl>
                                        <p:attrNameLst>
                                          <p:attrName>ppt_h</p:attrName>
                                        </p:attrNameLst>
                                      </p:cBhvr>
                                      <p:tavLst>
                                        <p:tav tm="0">
                                          <p:val>
                                            <p:fltVal val="0"/>
                                          </p:val>
                                        </p:tav>
                                        <p:tav tm="100000">
                                          <p:val>
                                            <p:strVal val="#ppt_h"/>
                                          </p:val>
                                        </p:tav>
                                      </p:tavLst>
                                    </p:anim>
                                    <p:animEffect transition="in" filter="fade">
                                      <p:cBhvr>
                                        <p:cTn id="9" dur="1300"/>
                                        <p:tgtEl>
                                          <p:spTgt spid="4"/>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600" fill="hold"/>
                                        <p:tgtEl>
                                          <p:spTgt spid="5"/>
                                        </p:tgtEl>
                                        <p:attrNameLst>
                                          <p:attrName>ppt_w</p:attrName>
                                        </p:attrNameLst>
                                      </p:cBhvr>
                                      <p:tavLst>
                                        <p:tav tm="0">
                                          <p:val>
                                            <p:fltVal val="0"/>
                                          </p:val>
                                        </p:tav>
                                        <p:tav tm="100000">
                                          <p:val>
                                            <p:strVal val="#ppt_w"/>
                                          </p:val>
                                        </p:tav>
                                      </p:tavLst>
                                    </p:anim>
                                    <p:anim calcmode="lin" valueType="num">
                                      <p:cBhvr>
                                        <p:cTn id="13" dur="1600" fill="hold"/>
                                        <p:tgtEl>
                                          <p:spTgt spid="5"/>
                                        </p:tgtEl>
                                        <p:attrNameLst>
                                          <p:attrName>ppt_h</p:attrName>
                                        </p:attrNameLst>
                                      </p:cBhvr>
                                      <p:tavLst>
                                        <p:tav tm="0">
                                          <p:val>
                                            <p:fltVal val="0"/>
                                          </p:val>
                                        </p:tav>
                                        <p:tav tm="100000">
                                          <p:val>
                                            <p:strVal val="#ppt_h"/>
                                          </p:val>
                                        </p:tav>
                                      </p:tavLst>
                                    </p:anim>
                                    <p:animEffect transition="in" filter="fade">
                                      <p:cBhvr>
                                        <p:cTn id="14" dur="1600"/>
                                        <p:tgtEl>
                                          <p:spTgt spid="5"/>
                                        </p:tgtEl>
                                      </p:cBhvr>
                                    </p:animEffect>
                                  </p:childTnLst>
                                </p:cTn>
                              </p:par>
                              <p:par>
                                <p:cTn id="15" presetID="1" presetClass="path" presetSubtype="0" accel="50000" decel="50000" fill="hold" grpId="0" nodeType="withEffect">
                                  <p:stCondLst>
                                    <p:cond delay="0"/>
                                  </p:stCondLst>
                                  <p:childTnLst>
                                    <p:animMotion origin="layout" path="M 0 0 C 0.069 0 0.125 0.056 0.125 0.125 C 0.125 0.194 0.069 0.25 0 0.25 C -0.069 0.25 -0.125 0.194 -0.125 0.125 C -0.125 0.056 -0.069 0 0 0 Z" pathEditMode="relative" ptsTypes="">
                                      <p:cBhvr>
                                        <p:cTn id="1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الربط بين الموضع المتشابه واسم السورة</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552797" y="3429000"/>
            <a:ext cx="2481974" cy="1669078"/>
            <a:chOff x="600406" y="3334732"/>
            <a:chExt cx="2481974" cy="1669078"/>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157245" y="3334732"/>
              <a:ext cx="925135" cy="297970"/>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157245" y="4456988"/>
              <a:ext cx="925135" cy="315989"/>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00406"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البقرة(80)</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730702" y="4542145"/>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آل عمران(24)</a:t>
              </a:r>
              <a:endParaRPr lang="en-US" dirty="0">
                <a:latin typeface="Sakkal Majalla" panose="02000000000000000000" pitchFamily="2" charset="-78"/>
                <a:cs typeface="Sakkal Majalla" panose="02000000000000000000" pitchFamily="2" charset="-78"/>
              </a:endParaRPr>
            </a:p>
          </p:txBody>
        </p:sp>
      </p:grpSp>
      <p:sp>
        <p:nvSpPr>
          <p:cNvPr id="15" name="Rectangle: Rounded Corners 14">
            <a:extLst>
              <a:ext uri="{FF2B5EF4-FFF2-40B4-BE49-F238E27FC236}">
                <a16:creationId xmlns:a16="http://schemas.microsoft.com/office/drawing/2014/main" id="{1416CFC9-94A8-44B7-8D56-935B1DBE4CC8}"/>
              </a:ext>
            </a:extLst>
          </p:cNvPr>
          <p:cNvSpPr/>
          <p:nvPr/>
        </p:nvSpPr>
        <p:spPr>
          <a:xfrm>
            <a:off x="3058749" y="3279189"/>
            <a:ext cx="6468057" cy="135722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ربط كلمة </a:t>
            </a:r>
            <a:r>
              <a:rPr lang="ar-SA" sz="2800" dirty="0">
                <a:solidFill>
                  <a:sysClr val="windowText" lastClr="000000"/>
                </a:solidFill>
                <a:latin typeface="Sakkal Majalla" panose="02000000000000000000" pitchFamily="2" charset="-78"/>
                <a:cs typeface="Sakkal Majalla" panose="02000000000000000000" pitchFamily="2" charset="-78"/>
              </a:rPr>
              <a:t>(معدود</a:t>
            </a:r>
            <a:r>
              <a:rPr lang="ar-SA" sz="2800" dirty="0">
                <a:latin typeface="Sakkal Majalla" panose="02000000000000000000" pitchFamily="2" charset="-78"/>
                <a:cs typeface="Sakkal Majalla" panose="02000000000000000000" pitchFamily="2" charset="-78"/>
              </a:rPr>
              <a:t>ة</a:t>
            </a:r>
            <a:r>
              <a:rPr lang="ar-SA" sz="2800" dirty="0">
                <a:solidFill>
                  <a:sysClr val="windowText" lastClr="000000"/>
                </a:solidFill>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 باسم السورة وهي </a:t>
            </a:r>
            <a:r>
              <a:rPr lang="ar-SA" sz="2800" dirty="0">
                <a:solidFill>
                  <a:sysClr val="windowText" lastClr="000000"/>
                </a:solidFill>
                <a:latin typeface="Sakkal Majalla" panose="02000000000000000000" pitchFamily="2" charset="-78"/>
                <a:cs typeface="Sakkal Majalla" panose="02000000000000000000" pitchFamily="2" charset="-78"/>
              </a:rPr>
              <a:t>(البقر</a:t>
            </a:r>
            <a:r>
              <a:rPr lang="ar-SA" sz="2800" dirty="0">
                <a:latin typeface="Sakkal Majalla" panose="02000000000000000000" pitchFamily="2" charset="-78"/>
                <a:cs typeface="Sakkal Majalla" panose="02000000000000000000" pitchFamily="2" charset="-78"/>
              </a:rPr>
              <a:t>ة</a:t>
            </a:r>
            <a:r>
              <a:rPr lang="ar-SA" sz="2800" dirty="0">
                <a:solidFill>
                  <a:sysClr val="windowText" lastClr="000000"/>
                </a:solidFill>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 حيث جاءت في كلتيهما التاء المربوطة، إضافة إلى أن </a:t>
            </a:r>
            <a:r>
              <a:rPr lang="ar-SA" sz="2800" dirty="0">
                <a:solidFill>
                  <a:sysClr val="windowText" lastClr="000000"/>
                </a:solidFill>
                <a:latin typeface="Sakkal Majalla" panose="02000000000000000000" pitchFamily="2" charset="-78"/>
                <a:cs typeface="Sakkal Majalla" panose="02000000000000000000" pitchFamily="2" charset="-78"/>
              </a:rPr>
              <a:t>(البقرة)</a:t>
            </a:r>
            <a:r>
              <a:rPr lang="ar-SA" sz="2800" dirty="0">
                <a:latin typeface="Sakkal Majalla" panose="02000000000000000000" pitchFamily="2" charset="-78"/>
                <a:cs typeface="Sakkal Majalla" panose="02000000000000000000" pitchFamily="2" charset="-78"/>
              </a:rPr>
              <a:t> اسم مفرد و </a:t>
            </a:r>
            <a:r>
              <a:rPr lang="ar-SA" sz="2800" dirty="0">
                <a:solidFill>
                  <a:sysClr val="windowText" lastClr="000000"/>
                </a:solidFill>
                <a:latin typeface="Sakkal Majalla" panose="02000000000000000000" pitchFamily="2" charset="-78"/>
                <a:cs typeface="Sakkal Majalla" panose="02000000000000000000" pitchFamily="2" charset="-78"/>
              </a:rPr>
              <a:t>(معدودة)</a:t>
            </a:r>
            <a:r>
              <a:rPr lang="ar-SA" sz="2800" dirty="0">
                <a:latin typeface="Sakkal Majalla" panose="02000000000000000000" pitchFamily="2" charset="-78"/>
                <a:cs typeface="Sakkal Majalla" panose="02000000000000000000" pitchFamily="2" charset="-78"/>
              </a:rPr>
              <a:t>كذلك، و</a:t>
            </a:r>
            <a:r>
              <a:rPr lang="ar-SA" sz="2800" dirty="0">
                <a:solidFill>
                  <a:sysClr val="windowText" lastClr="000000"/>
                </a:solidFill>
                <a:latin typeface="Sakkal Majalla" panose="02000000000000000000" pitchFamily="2" charset="-78"/>
                <a:cs typeface="Sakkal Majalla" panose="02000000000000000000" pitchFamily="2" charset="-78"/>
              </a:rPr>
              <a:t>(آل عمران)</a:t>
            </a:r>
            <a:r>
              <a:rPr lang="ar-SA" sz="2800" dirty="0">
                <a:latin typeface="Sakkal Majalla" panose="02000000000000000000" pitchFamily="2" charset="-78"/>
                <a:cs typeface="Sakkal Majalla" panose="02000000000000000000" pitchFamily="2" charset="-78"/>
              </a:rPr>
              <a:t> جمع </a:t>
            </a:r>
            <a:r>
              <a:rPr lang="ar-SA" sz="2800" dirty="0">
                <a:solidFill>
                  <a:sysClr val="windowText" lastClr="000000"/>
                </a:solidFill>
                <a:latin typeface="Sakkal Majalla" panose="02000000000000000000" pitchFamily="2" charset="-78"/>
                <a:cs typeface="Sakkal Majalla" panose="02000000000000000000" pitchFamily="2" charset="-78"/>
              </a:rPr>
              <a:t>وكذلك (معدودات)</a:t>
            </a:r>
            <a:endParaRPr lang="en-US" sz="2800" dirty="0">
              <a:solidFill>
                <a:sysClr val="windowText" lastClr="000000"/>
              </a:solidFill>
              <a:latin typeface="Sakkal Majalla" panose="02000000000000000000" pitchFamily="2" charset="-78"/>
              <a:cs typeface="Sakkal Majalla" panose="02000000000000000000" pitchFamily="2" charset="-78"/>
            </a:endParaRPr>
          </a:p>
        </p:txBody>
      </p:sp>
      <p:grpSp>
        <p:nvGrpSpPr>
          <p:cNvPr id="32" name="Group 31">
            <a:extLst>
              <a:ext uri="{FF2B5EF4-FFF2-40B4-BE49-F238E27FC236}">
                <a16:creationId xmlns:a16="http://schemas.microsoft.com/office/drawing/2014/main" id="{D603D2E0-C37C-4AD2-ADF4-6B2EE808777C}"/>
              </a:ext>
            </a:extLst>
          </p:cNvPr>
          <p:cNvGrpSpPr/>
          <p:nvPr/>
        </p:nvGrpSpPr>
        <p:grpSpPr>
          <a:xfrm>
            <a:off x="3034770" y="2951906"/>
            <a:ext cx="8315946" cy="2013681"/>
            <a:chOff x="1690248" y="2923220"/>
            <a:chExt cx="8315946" cy="201368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705714" y="3634476"/>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1</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690248" y="2923220"/>
              <a:ext cx="7015466" cy="2013681"/>
              <a:chOff x="1690248" y="2923220"/>
              <a:chExt cx="7015466" cy="201368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690248" y="2923220"/>
                <a:ext cx="6466018" cy="95418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وَقَالُوا۟ لَن تَمَسَّنَا </a:t>
                </a:r>
                <a:r>
                  <a:rPr lang="ar-SA" sz="2800" dirty="0" err="1">
                    <a:latin typeface="Sakkal Majalla" panose="02000000000000000000" pitchFamily="2" charset="-78"/>
                    <a:cs typeface="Sakkal Majalla" panose="02000000000000000000" pitchFamily="2" charset="-78"/>
                  </a:rPr>
                  <a:t>ٱلنَّارُ</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إِلَّاۤ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أَیَّامࣰا</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مَّعۡدُودَة</a:t>
                </a:r>
                <a:r>
                  <a:rPr lang="ar-SA" sz="2800" dirty="0" err="1">
                    <a:latin typeface="Sakkal Majalla" panose="02000000000000000000" pitchFamily="2" charset="-78"/>
                    <a:cs typeface="Sakkal Majalla" panose="02000000000000000000" pitchFamily="2" charset="-78"/>
                  </a:rPr>
                  <a:t>ࣰۚ</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690248" y="4108241"/>
                <a:ext cx="6492036" cy="8286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ذَ ⁠لِكَ </a:t>
                </a:r>
                <a:r>
                  <a:rPr lang="ar-SA" sz="2800" dirty="0" err="1">
                    <a:latin typeface="Sakkal Majalla" panose="02000000000000000000" pitchFamily="2" charset="-78"/>
                    <a:cs typeface="Sakkal Majalla" panose="02000000000000000000" pitchFamily="2" charset="-78"/>
                  </a:rPr>
                  <a:t>بِأَنَّهُمۡ</a:t>
                </a:r>
                <a:r>
                  <a:rPr lang="ar-SA" sz="2800" dirty="0">
                    <a:latin typeface="Sakkal Majalla" panose="02000000000000000000" pitchFamily="2" charset="-78"/>
                    <a:cs typeface="Sakkal Majalla" panose="02000000000000000000" pitchFamily="2" charset="-78"/>
                  </a:rPr>
                  <a:t> قَالُوا۟ لَن تَمَسَّنَا </a:t>
                </a:r>
                <a:r>
                  <a:rPr lang="ar-SA" sz="2800" dirty="0" err="1">
                    <a:latin typeface="Sakkal Majalla" panose="02000000000000000000" pitchFamily="2" charset="-78"/>
                    <a:cs typeface="Sakkal Majalla" panose="02000000000000000000" pitchFamily="2" charset="-78"/>
                  </a:rPr>
                  <a:t>ٱلنَّارُ</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إِلَّاۤ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أَیَّامࣰا</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مَّعۡدُودَ</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اتࣲ</a:t>
                </a:r>
                <a:r>
                  <a:rPr lang="ar-SA" sz="2800" dirty="0" err="1">
                    <a:latin typeface="Sakkal Majalla" panose="02000000000000000000" pitchFamily="2" charset="-78"/>
                    <a:cs typeface="Sakkal Majalla" panose="02000000000000000000" pitchFamily="2" charset="-78"/>
                  </a:rPr>
                  <a:t>ۖ</a:t>
                </a:r>
                <a:endParaRPr lang="en-US" sz="28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156266" y="3400314"/>
                <a:ext cx="549448" cy="52880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182284" y="3929115"/>
                <a:ext cx="523430" cy="59345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3005811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2000" fill="hold"/>
                                        <p:tgtEl>
                                          <p:spTgt spid="15"/>
                                        </p:tgtEl>
                                        <p:attrNameLst>
                                          <p:attrName>ppt_w</p:attrName>
                                        </p:attrNameLst>
                                      </p:cBhvr>
                                      <p:tavLst>
                                        <p:tav tm="0">
                                          <p:val>
                                            <p:fltVal val="0"/>
                                          </p:val>
                                        </p:tav>
                                        <p:tav tm="100000">
                                          <p:val>
                                            <p:strVal val="#ppt_w"/>
                                          </p:val>
                                        </p:tav>
                                      </p:tavLst>
                                    </p:anim>
                                    <p:anim calcmode="lin" valueType="num">
                                      <p:cBhvr>
                                        <p:cTn id="19" dur="2000" fill="hold"/>
                                        <p:tgtEl>
                                          <p:spTgt spid="15"/>
                                        </p:tgtEl>
                                        <p:attrNameLst>
                                          <p:attrName>ppt_h</p:attrName>
                                        </p:attrNameLst>
                                      </p:cBhvr>
                                      <p:tavLst>
                                        <p:tav tm="0">
                                          <p:val>
                                            <p:fltVal val="0"/>
                                          </p:val>
                                        </p:tav>
                                        <p:tav tm="100000">
                                          <p:val>
                                            <p:strVal val="#ppt_h"/>
                                          </p:val>
                                        </p:tav>
                                      </p:tavLst>
                                    </p:anim>
                                    <p:animEffect transition="in" filter="fade">
                                      <p:cBhvr>
                                        <p:cTn id="20" dur="2000"/>
                                        <p:tgtEl>
                                          <p:spTgt spid="15"/>
                                        </p:tgtEl>
                                      </p:cBhvr>
                                    </p:animEffect>
                                  </p:childTnLst>
                                </p:cTn>
                              </p:par>
                              <p:par>
                                <p:cTn id="21" presetID="42" presetClass="path" presetSubtype="0" accel="50000" decel="50000" fill="hold" grpId="1" nodeType="withEffect">
                                  <p:stCondLst>
                                    <p:cond delay="0"/>
                                  </p:stCondLst>
                                  <p:childTnLst>
                                    <p:animMotion origin="layout" path="M 0 -1.48148E-6 L 0 0.25 " pathEditMode="relative" rAng="0" ptsTypes="AA">
                                      <p:cBhvr>
                                        <p:cTn id="22" dur="2000" fill="hold"/>
                                        <p:tgtEl>
                                          <p:spTgt spid="1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الربط بين الموضع المتشابه واسم السورة</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552797" y="3429000"/>
            <a:ext cx="2481974" cy="1595263"/>
            <a:chOff x="600406" y="3334732"/>
            <a:chExt cx="2481974" cy="1595263"/>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157245" y="3334732"/>
              <a:ext cx="925135" cy="297970"/>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157245" y="4456989"/>
              <a:ext cx="925135" cy="242174"/>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00406"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الأنبياء(16)</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730702" y="4468330"/>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الدخان(38)</a:t>
              </a:r>
              <a:endParaRPr lang="en-US" dirty="0">
                <a:latin typeface="Sakkal Majalla" panose="02000000000000000000" pitchFamily="2" charset="-78"/>
                <a:cs typeface="Sakkal Majalla" panose="02000000000000000000" pitchFamily="2" charset="-78"/>
              </a:endParaRPr>
            </a:p>
          </p:txBody>
        </p:sp>
      </p:grpSp>
      <p:sp>
        <p:nvSpPr>
          <p:cNvPr id="15" name="Rectangle: Rounded Corners 14">
            <a:extLst>
              <a:ext uri="{FF2B5EF4-FFF2-40B4-BE49-F238E27FC236}">
                <a16:creationId xmlns:a16="http://schemas.microsoft.com/office/drawing/2014/main" id="{1416CFC9-94A8-44B7-8D56-935B1DBE4CC8}"/>
              </a:ext>
            </a:extLst>
          </p:cNvPr>
          <p:cNvSpPr/>
          <p:nvPr/>
        </p:nvSpPr>
        <p:spPr>
          <a:xfrm>
            <a:off x="3058749" y="3279189"/>
            <a:ext cx="6468057" cy="135722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والضابط أن </a:t>
            </a:r>
            <a:r>
              <a:rPr lang="ar-SA" sz="2800" dirty="0">
                <a:solidFill>
                  <a:sysClr val="windowText" lastClr="000000"/>
                </a:solidFill>
                <a:latin typeface="Sakkal Majalla" panose="02000000000000000000" pitchFamily="2" charset="-78"/>
                <a:cs typeface="Sakkal Majalla" panose="02000000000000000000" pitchFamily="2" charset="-78"/>
              </a:rPr>
              <a:t>(السم</a:t>
            </a:r>
            <a:r>
              <a:rPr lang="ar-SA" sz="2800" dirty="0">
                <a:latin typeface="Sakkal Majalla" panose="02000000000000000000" pitchFamily="2" charset="-78"/>
                <a:cs typeface="Sakkal Majalla" panose="02000000000000000000" pitchFamily="2" charset="-78"/>
              </a:rPr>
              <a:t>اء</a:t>
            </a:r>
            <a:r>
              <a:rPr lang="ar-SA" sz="2800" dirty="0">
                <a:solidFill>
                  <a:sysClr val="windowText" lastClr="000000"/>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آخرها ألف وهمزة، وكذلك اسم السورة </a:t>
            </a:r>
            <a:r>
              <a:rPr lang="ar-SA" sz="2800" dirty="0">
                <a:solidFill>
                  <a:sysClr val="windowText" lastClr="000000"/>
                </a:solidFill>
                <a:latin typeface="Sakkal Majalla" panose="02000000000000000000" pitchFamily="2" charset="-78"/>
                <a:cs typeface="Sakkal Majalla" panose="02000000000000000000" pitchFamily="2" charset="-78"/>
              </a:rPr>
              <a:t>(الأنبي</a:t>
            </a:r>
            <a:r>
              <a:rPr lang="ar-SA" sz="2800" dirty="0">
                <a:latin typeface="Sakkal Majalla" panose="02000000000000000000" pitchFamily="2" charset="-78"/>
                <a:cs typeface="Sakkal Majalla" panose="02000000000000000000" pitchFamily="2" charset="-78"/>
              </a:rPr>
              <a:t>اء</a:t>
            </a:r>
            <a:r>
              <a:rPr lang="ar-SA" sz="2800" dirty="0">
                <a:solidFill>
                  <a:sysClr val="windowText" lastClr="000000"/>
                </a:solidFill>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 ألف وهمزة، وبضبط الموضع الأول يعرف الثاني</a:t>
            </a:r>
            <a:endParaRPr lang="en-US" sz="2800" dirty="0">
              <a:solidFill>
                <a:sysClr val="windowText" lastClr="000000"/>
              </a:solidFill>
              <a:latin typeface="Sakkal Majalla" panose="02000000000000000000" pitchFamily="2" charset="-78"/>
              <a:cs typeface="Sakkal Majalla" panose="02000000000000000000" pitchFamily="2" charset="-78"/>
            </a:endParaRPr>
          </a:p>
        </p:txBody>
      </p:sp>
      <p:grpSp>
        <p:nvGrpSpPr>
          <p:cNvPr id="32" name="Group 31">
            <a:extLst>
              <a:ext uri="{FF2B5EF4-FFF2-40B4-BE49-F238E27FC236}">
                <a16:creationId xmlns:a16="http://schemas.microsoft.com/office/drawing/2014/main" id="{D603D2E0-C37C-4AD2-ADF4-6B2EE808777C}"/>
              </a:ext>
            </a:extLst>
          </p:cNvPr>
          <p:cNvGrpSpPr/>
          <p:nvPr/>
        </p:nvGrpSpPr>
        <p:grpSpPr>
          <a:xfrm>
            <a:off x="3034770" y="2951906"/>
            <a:ext cx="8315946" cy="2013681"/>
            <a:chOff x="1690248" y="2923220"/>
            <a:chExt cx="8315946" cy="201368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705714" y="3634476"/>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2</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690248" y="2923220"/>
              <a:ext cx="7015466" cy="2013681"/>
              <a:chOff x="1690248" y="2923220"/>
              <a:chExt cx="7015466" cy="201368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690248" y="2923220"/>
                <a:ext cx="6466018" cy="95418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وَمَا </a:t>
                </a:r>
                <a:r>
                  <a:rPr lang="ar-SA" sz="2800" dirty="0" err="1">
                    <a:latin typeface="Sakkal Majalla" panose="02000000000000000000" pitchFamily="2" charset="-78"/>
                    <a:cs typeface="Sakkal Majalla" panose="02000000000000000000" pitchFamily="2" charset="-78"/>
                  </a:rPr>
                  <a:t>خَلَقۡنَا</a:t>
                </a:r>
                <a:r>
                  <a:rPr lang="ar-SA" sz="2800" dirty="0">
                    <a:latin typeface="Sakkal Majalla" panose="02000000000000000000" pitchFamily="2" charset="-78"/>
                    <a:cs typeface="Sakkal Majalla" panose="02000000000000000000" pitchFamily="2" charset="-78"/>
                  </a:rPr>
                  <a:t> </a:t>
                </a:r>
                <a:r>
                  <a:rPr lang="ar-SA" sz="2800" dirty="0" err="1">
                    <a:solidFill>
                      <a:sysClr val="windowText" lastClr="000000"/>
                    </a:solidFill>
                    <a:latin typeface="Sakkal Majalla" panose="02000000000000000000" pitchFamily="2" charset="-78"/>
                    <a:cs typeface="Sakkal Majalla" panose="02000000000000000000" pitchFamily="2" charset="-78"/>
                  </a:rPr>
                  <a:t>ٱلسَّمَاۤءَ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وَٱلۡأَرۡضَ</a:t>
                </a:r>
                <a:r>
                  <a:rPr lang="ar-SA" sz="2800" dirty="0">
                    <a:latin typeface="Sakkal Majalla" panose="02000000000000000000" pitchFamily="2" charset="-78"/>
                    <a:cs typeface="Sakkal Majalla" panose="02000000000000000000" pitchFamily="2" charset="-78"/>
                  </a:rPr>
                  <a:t> وَمَا </a:t>
                </a:r>
                <a:r>
                  <a:rPr lang="ar-SA" sz="2800" dirty="0" err="1">
                    <a:latin typeface="Sakkal Majalla" panose="02000000000000000000" pitchFamily="2" charset="-78"/>
                    <a:cs typeface="Sakkal Majalla" panose="02000000000000000000" pitchFamily="2" charset="-78"/>
                  </a:rPr>
                  <a:t>بَیۡنَهُمَا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لَـٰعِبِینَ</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690248" y="4108241"/>
                <a:ext cx="6492036" cy="8286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وَمَا </a:t>
                </a:r>
                <a:r>
                  <a:rPr lang="ar-SA" sz="2800" dirty="0" err="1">
                    <a:latin typeface="Sakkal Majalla" panose="02000000000000000000" pitchFamily="2" charset="-78"/>
                    <a:cs typeface="Sakkal Majalla" panose="02000000000000000000" pitchFamily="2" charset="-78"/>
                  </a:rPr>
                  <a:t>خَلَقۡنَا</a:t>
                </a:r>
                <a:r>
                  <a:rPr lang="ar-SA" sz="2800" dirty="0">
                    <a:latin typeface="Sakkal Majalla" panose="02000000000000000000" pitchFamily="2" charset="-78"/>
                    <a:cs typeface="Sakkal Majalla" panose="02000000000000000000" pitchFamily="2" charset="-78"/>
                  </a:rPr>
                  <a:t> </a:t>
                </a:r>
                <a:r>
                  <a:rPr lang="ar-SA" sz="2800" dirty="0" err="1">
                    <a:solidFill>
                      <a:sysClr val="windowText" lastClr="000000"/>
                    </a:solidFill>
                    <a:latin typeface="Sakkal Majalla" panose="02000000000000000000" pitchFamily="2" charset="-78"/>
                    <a:cs typeface="Sakkal Majalla" panose="02000000000000000000" pitchFamily="2" charset="-78"/>
                  </a:rPr>
                  <a:t>ٱلسَّمَـٰوَ</a:t>
                </a:r>
                <a:r>
                  <a:rPr lang="ar-SA" sz="2800" dirty="0">
                    <a:latin typeface="Sakkal Majalla" panose="02000000000000000000" pitchFamily="2" charset="-78"/>
                    <a:cs typeface="Sakkal Majalla" panose="02000000000000000000" pitchFamily="2" charset="-78"/>
                  </a:rPr>
                  <a:t> </a:t>
                </a:r>
                <a:r>
                  <a:rPr lang="ar-SA" sz="2800" dirty="0" err="1">
                    <a:solidFill>
                      <a:sysClr val="windowText" lastClr="000000"/>
                    </a:solidFill>
                    <a:latin typeface="Sakkal Majalla" panose="02000000000000000000" pitchFamily="2" charset="-78"/>
                    <a:cs typeface="Sakkal Majalla" panose="02000000000000000000" pitchFamily="2" charset="-78"/>
                  </a:rPr>
                  <a:t>ا⁠تِ</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وَٱلۡأَرۡضَ</a:t>
                </a:r>
                <a:r>
                  <a:rPr lang="ar-SA" sz="2800" dirty="0">
                    <a:latin typeface="Sakkal Majalla" panose="02000000000000000000" pitchFamily="2" charset="-78"/>
                    <a:cs typeface="Sakkal Majalla" panose="02000000000000000000" pitchFamily="2" charset="-78"/>
                  </a:rPr>
                  <a:t> وَمَا </a:t>
                </a:r>
                <a:r>
                  <a:rPr lang="ar-SA" sz="2800" dirty="0" err="1">
                    <a:latin typeface="Sakkal Majalla" panose="02000000000000000000" pitchFamily="2" charset="-78"/>
                    <a:cs typeface="Sakkal Majalla" panose="02000000000000000000" pitchFamily="2" charset="-78"/>
                  </a:rPr>
                  <a:t>بَیۡنَهُمَا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لَـٰعِبِینَ</a:t>
                </a:r>
                <a:endParaRPr lang="en-US" sz="28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156266" y="3400314"/>
                <a:ext cx="549448" cy="52880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182284" y="3929115"/>
                <a:ext cx="523430" cy="59345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3171309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2000" fill="hold"/>
                                        <p:tgtEl>
                                          <p:spTgt spid="15"/>
                                        </p:tgtEl>
                                        <p:attrNameLst>
                                          <p:attrName>ppt_w</p:attrName>
                                        </p:attrNameLst>
                                      </p:cBhvr>
                                      <p:tavLst>
                                        <p:tav tm="0">
                                          <p:val>
                                            <p:fltVal val="0"/>
                                          </p:val>
                                        </p:tav>
                                        <p:tav tm="100000">
                                          <p:val>
                                            <p:strVal val="#ppt_w"/>
                                          </p:val>
                                        </p:tav>
                                      </p:tavLst>
                                    </p:anim>
                                    <p:anim calcmode="lin" valueType="num">
                                      <p:cBhvr>
                                        <p:cTn id="19" dur="2000" fill="hold"/>
                                        <p:tgtEl>
                                          <p:spTgt spid="15"/>
                                        </p:tgtEl>
                                        <p:attrNameLst>
                                          <p:attrName>ppt_h</p:attrName>
                                        </p:attrNameLst>
                                      </p:cBhvr>
                                      <p:tavLst>
                                        <p:tav tm="0">
                                          <p:val>
                                            <p:fltVal val="0"/>
                                          </p:val>
                                        </p:tav>
                                        <p:tav tm="100000">
                                          <p:val>
                                            <p:strVal val="#ppt_h"/>
                                          </p:val>
                                        </p:tav>
                                      </p:tavLst>
                                    </p:anim>
                                    <p:animEffect transition="in" filter="fade">
                                      <p:cBhvr>
                                        <p:cTn id="20" dur="2000"/>
                                        <p:tgtEl>
                                          <p:spTgt spid="15"/>
                                        </p:tgtEl>
                                      </p:cBhvr>
                                    </p:animEffect>
                                  </p:childTnLst>
                                </p:cTn>
                              </p:par>
                              <p:par>
                                <p:cTn id="21" presetID="42" presetClass="path" presetSubtype="0" accel="50000" decel="50000" fill="hold" grpId="1" nodeType="withEffect">
                                  <p:stCondLst>
                                    <p:cond delay="0"/>
                                  </p:stCondLst>
                                  <p:childTnLst>
                                    <p:animMotion origin="layout" path="M 0 -1.48148E-6 L 0 0.25 " pathEditMode="relative" rAng="0" ptsTypes="AA">
                                      <p:cBhvr>
                                        <p:cTn id="22" dur="2000" fill="hold"/>
                                        <p:tgtEl>
                                          <p:spTgt spid="1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الربط بين الموضع المتشابه واسم السورة</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552797" y="3429000"/>
            <a:ext cx="2481974" cy="1595263"/>
            <a:chOff x="600406" y="3334732"/>
            <a:chExt cx="2481974" cy="1595263"/>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157245" y="3334732"/>
              <a:ext cx="925135" cy="297970"/>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157245" y="4456989"/>
              <a:ext cx="925135" cy="242174"/>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00406"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يونس(33)</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730702" y="4468330"/>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غافر(6)</a:t>
              </a:r>
              <a:endParaRPr lang="en-US" dirty="0">
                <a:latin typeface="Sakkal Majalla" panose="02000000000000000000" pitchFamily="2" charset="-78"/>
                <a:cs typeface="Sakkal Majalla" panose="02000000000000000000" pitchFamily="2" charset="-78"/>
              </a:endParaRPr>
            </a:p>
          </p:txBody>
        </p:sp>
      </p:grpSp>
      <p:sp>
        <p:nvSpPr>
          <p:cNvPr id="15" name="Rectangle: Rounded Corners 14">
            <a:extLst>
              <a:ext uri="{FF2B5EF4-FFF2-40B4-BE49-F238E27FC236}">
                <a16:creationId xmlns:a16="http://schemas.microsoft.com/office/drawing/2014/main" id="{1416CFC9-94A8-44B7-8D56-935B1DBE4CC8}"/>
              </a:ext>
            </a:extLst>
          </p:cNvPr>
          <p:cNvSpPr/>
          <p:nvPr/>
        </p:nvSpPr>
        <p:spPr>
          <a:xfrm>
            <a:off x="3058749" y="3279189"/>
            <a:ext cx="6468057" cy="135722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والضابط ربط سين </a:t>
            </a:r>
            <a:r>
              <a:rPr lang="ar-SA" sz="2800" dirty="0">
                <a:solidFill>
                  <a:sysClr val="windowText" lastClr="000000"/>
                </a:solidFill>
                <a:latin typeface="Sakkal Majalla" panose="02000000000000000000" pitchFamily="2" charset="-78"/>
                <a:cs typeface="Sakkal Majalla" panose="02000000000000000000" pitchFamily="2" charset="-78"/>
              </a:rPr>
              <a:t>(ف</a:t>
            </a:r>
            <a:r>
              <a:rPr lang="ar-SA" sz="2800" dirty="0">
                <a:latin typeface="Sakkal Majalla" panose="02000000000000000000" pitchFamily="2" charset="-78"/>
                <a:cs typeface="Sakkal Majalla" panose="02000000000000000000" pitchFamily="2" charset="-78"/>
              </a:rPr>
              <a:t>س</a:t>
            </a:r>
            <a:r>
              <a:rPr lang="ar-SA" sz="2800" dirty="0">
                <a:solidFill>
                  <a:sysClr val="windowText" lastClr="000000"/>
                </a:solidFill>
                <a:latin typeface="Sakkal Majalla" panose="02000000000000000000" pitchFamily="2" charset="-78"/>
                <a:cs typeface="Sakkal Majalla" panose="02000000000000000000" pitchFamily="2" charset="-78"/>
              </a:rPr>
              <a:t>قوا)</a:t>
            </a:r>
            <a:r>
              <a:rPr lang="ar-SA" sz="2800" dirty="0">
                <a:latin typeface="Sakkal Majalla" panose="02000000000000000000" pitchFamily="2" charset="-78"/>
                <a:cs typeface="Sakkal Majalla" panose="02000000000000000000" pitchFamily="2" charset="-78"/>
              </a:rPr>
              <a:t> بسين </a:t>
            </a:r>
            <a:r>
              <a:rPr lang="ar-SA" sz="2800" dirty="0">
                <a:solidFill>
                  <a:sysClr val="windowText" lastClr="000000"/>
                </a:solidFill>
                <a:latin typeface="Sakkal Majalla" panose="02000000000000000000" pitchFamily="2" charset="-78"/>
                <a:cs typeface="Sakkal Majalla" panose="02000000000000000000" pitchFamily="2" charset="-78"/>
              </a:rPr>
              <a:t>(يون</a:t>
            </a:r>
            <a:r>
              <a:rPr lang="ar-SA" sz="2800" dirty="0">
                <a:latin typeface="Sakkal Majalla" panose="02000000000000000000" pitchFamily="2" charset="-78"/>
                <a:cs typeface="Sakkal Majalla" panose="02000000000000000000" pitchFamily="2" charset="-78"/>
              </a:rPr>
              <a:t>س</a:t>
            </a:r>
            <a:r>
              <a:rPr lang="ar-SA" sz="2800" dirty="0">
                <a:solidFill>
                  <a:sysClr val="windowText" lastClr="000000"/>
                </a:solidFill>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 وراء </a:t>
            </a:r>
            <a:r>
              <a:rPr lang="ar-SA" sz="2800" dirty="0">
                <a:solidFill>
                  <a:sysClr val="windowText" lastClr="000000"/>
                </a:solidFill>
                <a:latin typeface="Sakkal Majalla" panose="02000000000000000000" pitchFamily="2" charset="-78"/>
                <a:cs typeface="Sakkal Majalla" panose="02000000000000000000" pitchFamily="2" charset="-78"/>
              </a:rPr>
              <a:t>(كف</a:t>
            </a:r>
            <a:r>
              <a:rPr lang="ar-SA" sz="2800" dirty="0">
                <a:latin typeface="Sakkal Majalla" panose="02000000000000000000" pitchFamily="2" charset="-78"/>
                <a:cs typeface="Sakkal Majalla" panose="02000000000000000000" pitchFamily="2" charset="-78"/>
              </a:rPr>
              <a:t>ر</a:t>
            </a:r>
            <a:r>
              <a:rPr lang="ar-SA" sz="2800" dirty="0">
                <a:solidFill>
                  <a:sysClr val="windowText" lastClr="000000"/>
                </a:solidFill>
                <a:latin typeface="Sakkal Majalla" panose="02000000000000000000" pitchFamily="2" charset="-78"/>
                <a:cs typeface="Sakkal Majalla" panose="02000000000000000000" pitchFamily="2" charset="-78"/>
              </a:rPr>
              <a:t>وا)</a:t>
            </a:r>
            <a:r>
              <a:rPr lang="ar-SA" sz="2800" dirty="0">
                <a:latin typeface="Sakkal Majalla" panose="02000000000000000000" pitchFamily="2" charset="-78"/>
                <a:cs typeface="Sakkal Majalla" panose="02000000000000000000" pitchFamily="2" charset="-78"/>
              </a:rPr>
              <a:t> براء </a:t>
            </a:r>
            <a:r>
              <a:rPr lang="ar-SA" sz="2800" dirty="0">
                <a:solidFill>
                  <a:sysClr val="windowText" lastClr="000000"/>
                </a:solidFill>
                <a:latin typeface="Sakkal Majalla" panose="02000000000000000000" pitchFamily="2" charset="-78"/>
                <a:cs typeface="Sakkal Majalla" panose="02000000000000000000" pitchFamily="2" charset="-78"/>
              </a:rPr>
              <a:t>(غاف</a:t>
            </a:r>
            <a:r>
              <a:rPr lang="ar-SA" sz="2800" dirty="0">
                <a:latin typeface="Sakkal Majalla" panose="02000000000000000000" pitchFamily="2" charset="-78"/>
                <a:cs typeface="Sakkal Majalla" panose="02000000000000000000" pitchFamily="2" charset="-78"/>
              </a:rPr>
              <a:t>ر</a:t>
            </a:r>
            <a:r>
              <a:rPr lang="ar-SA" sz="2800" dirty="0">
                <a:solidFill>
                  <a:sysClr val="windowText" lastClr="000000"/>
                </a:solidFill>
                <a:latin typeface="Sakkal Majalla" panose="02000000000000000000" pitchFamily="2" charset="-78"/>
                <a:cs typeface="Sakkal Majalla" panose="02000000000000000000" pitchFamily="2" charset="-78"/>
              </a:rPr>
              <a:t>)</a:t>
            </a:r>
            <a:endParaRPr lang="en-US" sz="2800" dirty="0">
              <a:solidFill>
                <a:sysClr val="windowText" lastClr="000000"/>
              </a:solidFill>
              <a:latin typeface="Sakkal Majalla" panose="02000000000000000000" pitchFamily="2" charset="-78"/>
              <a:cs typeface="Sakkal Majalla" panose="02000000000000000000" pitchFamily="2" charset="-78"/>
            </a:endParaRPr>
          </a:p>
        </p:txBody>
      </p:sp>
      <p:grpSp>
        <p:nvGrpSpPr>
          <p:cNvPr id="32" name="Group 31">
            <a:extLst>
              <a:ext uri="{FF2B5EF4-FFF2-40B4-BE49-F238E27FC236}">
                <a16:creationId xmlns:a16="http://schemas.microsoft.com/office/drawing/2014/main" id="{D603D2E0-C37C-4AD2-ADF4-6B2EE808777C}"/>
              </a:ext>
            </a:extLst>
          </p:cNvPr>
          <p:cNvGrpSpPr/>
          <p:nvPr/>
        </p:nvGrpSpPr>
        <p:grpSpPr>
          <a:xfrm>
            <a:off x="3034770" y="2951906"/>
            <a:ext cx="8315946" cy="2013681"/>
            <a:chOff x="1690248" y="2923220"/>
            <a:chExt cx="8315946" cy="201368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705714" y="3634476"/>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3</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690248" y="2923220"/>
              <a:ext cx="7015466" cy="2013681"/>
              <a:chOff x="1690248" y="2923220"/>
              <a:chExt cx="7015466" cy="201368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690248" y="2923220"/>
                <a:ext cx="6466018" cy="95418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كَذَ</a:t>
                </a:r>
                <a:r>
                  <a:rPr lang="ar-SA" sz="2800" dirty="0">
                    <a:latin typeface="Sakkal Majalla" panose="02000000000000000000" pitchFamily="2" charset="-78"/>
                    <a:cs typeface="Sakkal Majalla" panose="02000000000000000000" pitchFamily="2" charset="-78"/>
                  </a:rPr>
                  <a:t> ⁠لِكَ </a:t>
                </a:r>
                <a:r>
                  <a:rPr lang="ar-SA" sz="2800" dirty="0" err="1">
                    <a:latin typeface="Sakkal Majalla" panose="02000000000000000000" pitchFamily="2" charset="-78"/>
                    <a:cs typeface="Sakkal Majalla" panose="02000000000000000000" pitchFamily="2" charset="-78"/>
                  </a:rPr>
                  <a:t>حَقَّتۡ</a:t>
                </a:r>
                <a:r>
                  <a:rPr lang="ar-SA" sz="2800" dirty="0">
                    <a:latin typeface="Sakkal Majalla" panose="02000000000000000000" pitchFamily="2" charset="-78"/>
                    <a:cs typeface="Sakkal Majalla" panose="02000000000000000000" pitchFamily="2" charset="-78"/>
                  </a:rPr>
                  <a:t> كَلِمَتُ رَبِّكَ عَلَى </a:t>
                </a:r>
                <a:r>
                  <a:rPr lang="ar-SA" sz="2800" dirty="0" err="1">
                    <a:latin typeface="Sakkal Majalla" panose="02000000000000000000" pitchFamily="2" charset="-78"/>
                    <a:cs typeface="Sakkal Majalla" panose="02000000000000000000" pitchFamily="2" charset="-78"/>
                  </a:rPr>
                  <a:t>ٱلَّذِینَ</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فَسَقُوۤا</a:t>
                </a:r>
                <a:r>
                  <a:rPr lang="ar-SA" sz="2800" dirty="0">
                    <a:solidFill>
                      <a:schemeClr val="tx1"/>
                    </a:solidFill>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أَنَّهُمۡ</a:t>
                </a:r>
                <a:r>
                  <a:rPr lang="ar-SA" sz="2800" dirty="0">
                    <a:latin typeface="Sakkal Majalla" panose="02000000000000000000" pitchFamily="2" charset="-78"/>
                    <a:cs typeface="Sakkal Majalla" panose="02000000000000000000" pitchFamily="2" charset="-78"/>
                  </a:rPr>
                  <a:t> لَا </a:t>
                </a:r>
                <a:r>
                  <a:rPr lang="ar-SA" sz="2800" dirty="0" err="1">
                    <a:latin typeface="Sakkal Majalla" panose="02000000000000000000" pitchFamily="2" charset="-78"/>
                    <a:cs typeface="Sakkal Majalla" panose="02000000000000000000" pitchFamily="2" charset="-78"/>
                  </a:rPr>
                  <a:t>یُؤۡمِنُونَ</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690248" y="4108241"/>
                <a:ext cx="6492036" cy="8286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وَكَذَ</a:t>
                </a:r>
                <a:r>
                  <a:rPr lang="ar-SA" sz="2800" dirty="0">
                    <a:latin typeface="Sakkal Majalla" panose="02000000000000000000" pitchFamily="2" charset="-78"/>
                    <a:cs typeface="Sakkal Majalla" panose="02000000000000000000" pitchFamily="2" charset="-78"/>
                  </a:rPr>
                  <a:t> ⁠لِكَ </a:t>
                </a:r>
                <a:r>
                  <a:rPr lang="ar-SA" sz="2800" dirty="0" err="1">
                    <a:latin typeface="Sakkal Majalla" panose="02000000000000000000" pitchFamily="2" charset="-78"/>
                    <a:cs typeface="Sakkal Majalla" panose="02000000000000000000" pitchFamily="2" charset="-78"/>
                  </a:rPr>
                  <a:t>حَقَّتۡ</a:t>
                </a:r>
                <a:r>
                  <a:rPr lang="ar-SA" sz="2800" dirty="0">
                    <a:latin typeface="Sakkal Majalla" panose="02000000000000000000" pitchFamily="2" charset="-78"/>
                    <a:cs typeface="Sakkal Majalla" panose="02000000000000000000" pitchFamily="2" charset="-78"/>
                  </a:rPr>
                  <a:t> كَلِمَتُ رَبِّكَ عَلَى </a:t>
                </a:r>
                <a:r>
                  <a:rPr lang="ar-SA" sz="2800" dirty="0" err="1">
                    <a:latin typeface="Sakkal Majalla" panose="02000000000000000000" pitchFamily="2" charset="-78"/>
                    <a:cs typeface="Sakkal Majalla" panose="02000000000000000000" pitchFamily="2" charset="-78"/>
                  </a:rPr>
                  <a:t>ٱلَّذِینَ</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كَفَرُوۤا</a:t>
                </a:r>
                <a:r>
                  <a:rPr lang="ar-SA" sz="2800" dirty="0">
                    <a:solidFill>
                      <a:schemeClr val="tx1"/>
                    </a:solidFill>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أَنَّهُمۡ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أَصۡحَـٰبُ</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ٱلنَّارِ</a:t>
                </a:r>
                <a:endParaRPr lang="en-US" sz="28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156266" y="3400314"/>
                <a:ext cx="549448" cy="52880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182284" y="3929115"/>
                <a:ext cx="523430" cy="59345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1292724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2000" fill="hold"/>
                                        <p:tgtEl>
                                          <p:spTgt spid="15"/>
                                        </p:tgtEl>
                                        <p:attrNameLst>
                                          <p:attrName>ppt_w</p:attrName>
                                        </p:attrNameLst>
                                      </p:cBhvr>
                                      <p:tavLst>
                                        <p:tav tm="0">
                                          <p:val>
                                            <p:fltVal val="0"/>
                                          </p:val>
                                        </p:tav>
                                        <p:tav tm="100000">
                                          <p:val>
                                            <p:strVal val="#ppt_w"/>
                                          </p:val>
                                        </p:tav>
                                      </p:tavLst>
                                    </p:anim>
                                    <p:anim calcmode="lin" valueType="num">
                                      <p:cBhvr>
                                        <p:cTn id="19" dur="2000" fill="hold"/>
                                        <p:tgtEl>
                                          <p:spTgt spid="15"/>
                                        </p:tgtEl>
                                        <p:attrNameLst>
                                          <p:attrName>ppt_h</p:attrName>
                                        </p:attrNameLst>
                                      </p:cBhvr>
                                      <p:tavLst>
                                        <p:tav tm="0">
                                          <p:val>
                                            <p:fltVal val="0"/>
                                          </p:val>
                                        </p:tav>
                                        <p:tav tm="100000">
                                          <p:val>
                                            <p:strVal val="#ppt_h"/>
                                          </p:val>
                                        </p:tav>
                                      </p:tavLst>
                                    </p:anim>
                                    <p:animEffect transition="in" filter="fade">
                                      <p:cBhvr>
                                        <p:cTn id="20" dur="2000"/>
                                        <p:tgtEl>
                                          <p:spTgt spid="15"/>
                                        </p:tgtEl>
                                      </p:cBhvr>
                                    </p:animEffect>
                                  </p:childTnLst>
                                </p:cTn>
                              </p:par>
                              <p:par>
                                <p:cTn id="21" presetID="42" presetClass="path" presetSubtype="0" accel="50000" decel="50000" fill="hold" grpId="1" nodeType="withEffect">
                                  <p:stCondLst>
                                    <p:cond delay="0"/>
                                  </p:stCondLst>
                                  <p:childTnLst>
                                    <p:animMotion origin="layout" path="M 0 -1.48148E-6 L 0 0.25 " pathEditMode="relative" rAng="0" ptsTypes="AA">
                                      <p:cBhvr>
                                        <p:cTn id="22" dur="2000" fill="hold"/>
                                        <p:tgtEl>
                                          <p:spTgt spid="1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الربط بين الموضع المتشابه واسم السورة</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552797" y="3429000"/>
            <a:ext cx="2481974" cy="1595263"/>
            <a:chOff x="600406" y="3334732"/>
            <a:chExt cx="2481974" cy="1595263"/>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157245" y="3334732"/>
              <a:ext cx="925135" cy="297970"/>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157245" y="4456989"/>
              <a:ext cx="925135" cy="242174"/>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00406"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الأنعام(102)</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730702" y="4468330"/>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غافر(62)</a:t>
              </a:r>
              <a:endParaRPr lang="en-US" dirty="0">
                <a:latin typeface="Sakkal Majalla" panose="02000000000000000000" pitchFamily="2" charset="-78"/>
                <a:cs typeface="Sakkal Majalla" panose="02000000000000000000" pitchFamily="2" charset="-78"/>
              </a:endParaRPr>
            </a:p>
          </p:txBody>
        </p:sp>
      </p:grpSp>
      <p:sp>
        <p:nvSpPr>
          <p:cNvPr id="15" name="Rectangle: Rounded Corners 14">
            <a:extLst>
              <a:ext uri="{FF2B5EF4-FFF2-40B4-BE49-F238E27FC236}">
                <a16:creationId xmlns:a16="http://schemas.microsoft.com/office/drawing/2014/main" id="{1416CFC9-94A8-44B7-8D56-935B1DBE4CC8}"/>
              </a:ext>
            </a:extLst>
          </p:cNvPr>
          <p:cNvSpPr/>
          <p:nvPr/>
        </p:nvSpPr>
        <p:spPr>
          <a:xfrm>
            <a:off x="3058749" y="3279189"/>
            <a:ext cx="6468057" cy="135722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والضابط أن كلمة </a:t>
            </a:r>
            <a:r>
              <a:rPr lang="ar-SA" sz="2800" dirty="0">
                <a:solidFill>
                  <a:sysClr val="windowText" lastClr="000000"/>
                </a:solidFill>
                <a:latin typeface="Sakkal Majalla" panose="02000000000000000000" pitchFamily="2" charset="-78"/>
                <a:cs typeface="Sakkal Majalla" panose="02000000000000000000" pitchFamily="2" charset="-78"/>
              </a:rPr>
              <a:t>(خالق)</a:t>
            </a:r>
            <a:r>
              <a:rPr lang="ar-SA" sz="2800" dirty="0">
                <a:latin typeface="Sakkal Majalla" panose="02000000000000000000" pitchFamily="2" charset="-78"/>
                <a:cs typeface="Sakkal Majalla" panose="02000000000000000000" pitchFamily="2" charset="-78"/>
              </a:rPr>
              <a:t> على وزن </a:t>
            </a:r>
            <a:r>
              <a:rPr lang="ar-SA" sz="2800" dirty="0">
                <a:solidFill>
                  <a:sysClr val="windowText" lastClr="000000"/>
                </a:solidFill>
                <a:latin typeface="Sakkal Majalla" panose="02000000000000000000" pitchFamily="2" charset="-78"/>
                <a:cs typeface="Sakkal Majalla" panose="02000000000000000000" pitchFamily="2" charset="-78"/>
              </a:rPr>
              <a:t>(فاعل)</a:t>
            </a:r>
            <a:r>
              <a:rPr lang="ar-SA" sz="2800" dirty="0">
                <a:latin typeface="Sakkal Majalla" panose="02000000000000000000" pitchFamily="2" charset="-78"/>
                <a:cs typeface="Sakkal Majalla" panose="02000000000000000000" pitchFamily="2" charset="-78"/>
              </a:rPr>
              <a:t>، وكذا اسم السورة </a:t>
            </a:r>
            <a:r>
              <a:rPr lang="ar-SA" sz="2800" dirty="0">
                <a:solidFill>
                  <a:sysClr val="windowText" lastClr="000000"/>
                </a:solidFill>
                <a:latin typeface="Sakkal Majalla" panose="02000000000000000000" pitchFamily="2" charset="-78"/>
                <a:cs typeface="Sakkal Majalla" panose="02000000000000000000" pitchFamily="2" charset="-78"/>
              </a:rPr>
              <a:t>(غافر)</a:t>
            </a:r>
            <a:r>
              <a:rPr lang="ar-SA" sz="2800" dirty="0">
                <a:latin typeface="Sakkal Majalla" panose="02000000000000000000" pitchFamily="2" charset="-78"/>
                <a:cs typeface="Sakkal Majalla" panose="02000000000000000000" pitchFamily="2" charset="-78"/>
              </a:rPr>
              <a:t> على وزن</a:t>
            </a:r>
            <a:r>
              <a:rPr lang="ar-SA" sz="2800" dirty="0">
                <a:solidFill>
                  <a:sysClr val="windowText" lastClr="000000"/>
                </a:solidFill>
                <a:latin typeface="Sakkal Majalla" panose="02000000000000000000" pitchFamily="2" charset="-78"/>
                <a:cs typeface="Sakkal Majalla" panose="02000000000000000000" pitchFamily="2" charset="-78"/>
              </a:rPr>
              <a:t> (فاعل) </a:t>
            </a:r>
            <a:r>
              <a:rPr lang="ar-SA" sz="2800" dirty="0">
                <a:latin typeface="Sakkal Majalla" panose="02000000000000000000" pitchFamily="2" charset="-78"/>
                <a:cs typeface="Sakkal Majalla" panose="02000000000000000000" pitchFamily="2" charset="-78"/>
              </a:rPr>
              <a:t>فتتقدم هناك، وفي الأنعام يكثر الحديث حول التوحيد ودلائله، فناسب تقديم كلمة التوحيد </a:t>
            </a:r>
            <a:endParaRPr lang="en-US" sz="2800" dirty="0">
              <a:solidFill>
                <a:sysClr val="windowText" lastClr="000000"/>
              </a:solidFill>
              <a:latin typeface="Sakkal Majalla" panose="02000000000000000000" pitchFamily="2" charset="-78"/>
              <a:cs typeface="Sakkal Majalla" panose="02000000000000000000" pitchFamily="2" charset="-78"/>
            </a:endParaRPr>
          </a:p>
        </p:txBody>
      </p:sp>
      <p:grpSp>
        <p:nvGrpSpPr>
          <p:cNvPr id="32" name="Group 31">
            <a:extLst>
              <a:ext uri="{FF2B5EF4-FFF2-40B4-BE49-F238E27FC236}">
                <a16:creationId xmlns:a16="http://schemas.microsoft.com/office/drawing/2014/main" id="{D603D2E0-C37C-4AD2-ADF4-6B2EE808777C}"/>
              </a:ext>
            </a:extLst>
          </p:cNvPr>
          <p:cNvGrpSpPr/>
          <p:nvPr/>
        </p:nvGrpSpPr>
        <p:grpSpPr>
          <a:xfrm>
            <a:off x="3034770" y="2951906"/>
            <a:ext cx="8315946" cy="2013681"/>
            <a:chOff x="1690248" y="2923220"/>
            <a:chExt cx="8315946" cy="201368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705714" y="3634476"/>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4</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690248" y="2923220"/>
              <a:ext cx="7015466" cy="2013681"/>
              <a:chOff x="1690248" y="2923220"/>
              <a:chExt cx="7015466" cy="201368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690248" y="2923220"/>
                <a:ext cx="6466018" cy="95418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ذَ ⁠لِكُمُ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رَبُّكُمۡۖ</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لَاۤ</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إِلَـٰهَ</a:t>
                </a:r>
                <a:r>
                  <a:rPr lang="ar-SA" sz="2800" dirty="0">
                    <a:solidFill>
                      <a:schemeClr val="tx1"/>
                    </a:solidFill>
                    <a:latin typeface="Sakkal Majalla" panose="02000000000000000000" pitchFamily="2" charset="-78"/>
                    <a:cs typeface="Sakkal Majalla" panose="02000000000000000000" pitchFamily="2" charset="-78"/>
                  </a:rPr>
                  <a:t> إِلَّا </a:t>
                </a:r>
                <a:r>
                  <a:rPr lang="ar-SA" sz="2800" dirty="0" err="1">
                    <a:solidFill>
                      <a:schemeClr val="tx1"/>
                    </a:solidFill>
                    <a:latin typeface="Sakkal Majalla" panose="02000000000000000000" pitchFamily="2" charset="-78"/>
                    <a:cs typeface="Sakkal Majalla" panose="02000000000000000000" pitchFamily="2" charset="-78"/>
                  </a:rPr>
                  <a:t>هُو</a:t>
                </a:r>
                <a:r>
                  <a:rPr lang="ar-SA" sz="2800" dirty="0" err="1">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خَـٰلِقُ</a:t>
                </a:r>
                <a:r>
                  <a:rPr lang="ar-SA" sz="2800" dirty="0">
                    <a:latin typeface="Sakkal Majalla" panose="02000000000000000000" pitchFamily="2" charset="-78"/>
                    <a:cs typeface="Sakkal Majalla" panose="02000000000000000000" pitchFamily="2" charset="-78"/>
                  </a:rPr>
                  <a:t> كُلِّ </a:t>
                </a:r>
                <a:r>
                  <a:rPr lang="ar-SA" sz="2800" dirty="0" err="1">
                    <a:latin typeface="Sakkal Majalla" panose="02000000000000000000" pitchFamily="2" charset="-78"/>
                    <a:cs typeface="Sakkal Majalla" panose="02000000000000000000" pitchFamily="2" charset="-78"/>
                  </a:rPr>
                  <a:t>شَیۡء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فَٱعۡبُدُوهُۚ</a:t>
                </a:r>
                <a:r>
                  <a:rPr lang="ar-SA" sz="2800" dirty="0">
                    <a:latin typeface="Sakkal Majalla" panose="02000000000000000000" pitchFamily="2" charset="-78"/>
                    <a:cs typeface="Sakkal Majalla" panose="02000000000000000000" pitchFamily="2" charset="-78"/>
                  </a:rPr>
                  <a:t> وَهُوَ </a:t>
                </a:r>
                <a:r>
                  <a:rPr lang="ar-SA" sz="2800" dirty="0" err="1">
                    <a:latin typeface="Sakkal Majalla" panose="02000000000000000000" pitchFamily="2" charset="-78"/>
                    <a:cs typeface="Sakkal Majalla" panose="02000000000000000000" pitchFamily="2" charset="-78"/>
                  </a:rPr>
                  <a:t>عَلَىٰ</a:t>
                </a:r>
                <a:r>
                  <a:rPr lang="ar-SA" sz="2800" dirty="0">
                    <a:latin typeface="Sakkal Majalla" panose="02000000000000000000" pitchFamily="2" charset="-78"/>
                    <a:cs typeface="Sakkal Majalla" panose="02000000000000000000" pitchFamily="2" charset="-78"/>
                  </a:rPr>
                  <a:t> كُلِّ </a:t>
                </a:r>
                <a:r>
                  <a:rPr lang="ar-SA" sz="2800" dirty="0" err="1">
                    <a:latin typeface="Sakkal Majalla" panose="02000000000000000000" pitchFamily="2" charset="-78"/>
                    <a:cs typeface="Sakkal Majalla" panose="02000000000000000000" pitchFamily="2" charset="-78"/>
                  </a:rPr>
                  <a:t>شَیۡء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وَكِیل</a:t>
                </a:r>
                <a:r>
                  <a:rPr lang="ar-SA" sz="2800" dirty="0">
                    <a:latin typeface="Sakkal Majalla" panose="02000000000000000000" pitchFamily="2" charset="-78"/>
                    <a:cs typeface="Sakkal Majalla" panose="02000000000000000000" pitchFamily="2" charset="-78"/>
                  </a:rPr>
                  <a:t>ࣱ</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690248" y="4108241"/>
                <a:ext cx="6492036" cy="8286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ذَ ⁠لِكُمُ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رَبُّكُمۡ</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خَـٰلِقُ</a:t>
                </a:r>
                <a:r>
                  <a:rPr lang="ar-SA" sz="2800" dirty="0">
                    <a:latin typeface="Sakkal Majalla" panose="02000000000000000000" pitchFamily="2" charset="-78"/>
                    <a:cs typeface="Sakkal Majalla" panose="02000000000000000000" pitchFamily="2" charset="-78"/>
                  </a:rPr>
                  <a:t> كُلِّ </a:t>
                </a:r>
                <a:r>
                  <a:rPr lang="ar-SA" sz="2800" dirty="0" err="1">
                    <a:latin typeface="Sakkal Majalla" panose="02000000000000000000" pitchFamily="2" charset="-78"/>
                    <a:cs typeface="Sakkal Majalla" panose="02000000000000000000" pitchFamily="2" charset="-78"/>
                  </a:rPr>
                  <a:t>شَیۡء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إِلَـٰهَ</a:t>
                </a:r>
                <a:r>
                  <a:rPr lang="ar-SA" sz="2800" dirty="0">
                    <a:latin typeface="Sakkal Majalla" panose="02000000000000000000" pitchFamily="2" charset="-78"/>
                    <a:cs typeface="Sakkal Majalla" panose="02000000000000000000" pitchFamily="2" charset="-78"/>
                  </a:rPr>
                  <a:t> إِلَّا </a:t>
                </a:r>
                <a:r>
                  <a:rPr lang="ar-SA" sz="2800" dirty="0" err="1">
                    <a:latin typeface="Sakkal Majalla" panose="02000000000000000000" pitchFamily="2" charset="-78"/>
                    <a:cs typeface="Sakkal Majalla" panose="02000000000000000000" pitchFamily="2" charset="-78"/>
                  </a:rPr>
                  <a:t>هُوَۖ</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فَأَنَّىٰ</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تُؤۡفَكُونَ</a:t>
                </a:r>
                <a:endParaRPr lang="en-US" sz="28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156266" y="3400314"/>
                <a:ext cx="549448" cy="52880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182284" y="3929115"/>
                <a:ext cx="523430" cy="59345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302818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2000" fill="hold"/>
                                        <p:tgtEl>
                                          <p:spTgt spid="15"/>
                                        </p:tgtEl>
                                        <p:attrNameLst>
                                          <p:attrName>ppt_w</p:attrName>
                                        </p:attrNameLst>
                                      </p:cBhvr>
                                      <p:tavLst>
                                        <p:tav tm="0">
                                          <p:val>
                                            <p:fltVal val="0"/>
                                          </p:val>
                                        </p:tav>
                                        <p:tav tm="100000">
                                          <p:val>
                                            <p:strVal val="#ppt_w"/>
                                          </p:val>
                                        </p:tav>
                                      </p:tavLst>
                                    </p:anim>
                                    <p:anim calcmode="lin" valueType="num">
                                      <p:cBhvr>
                                        <p:cTn id="19" dur="2000" fill="hold"/>
                                        <p:tgtEl>
                                          <p:spTgt spid="15"/>
                                        </p:tgtEl>
                                        <p:attrNameLst>
                                          <p:attrName>ppt_h</p:attrName>
                                        </p:attrNameLst>
                                      </p:cBhvr>
                                      <p:tavLst>
                                        <p:tav tm="0">
                                          <p:val>
                                            <p:fltVal val="0"/>
                                          </p:val>
                                        </p:tav>
                                        <p:tav tm="100000">
                                          <p:val>
                                            <p:strVal val="#ppt_h"/>
                                          </p:val>
                                        </p:tav>
                                      </p:tavLst>
                                    </p:anim>
                                    <p:animEffect transition="in" filter="fade">
                                      <p:cBhvr>
                                        <p:cTn id="20" dur="2000"/>
                                        <p:tgtEl>
                                          <p:spTgt spid="15"/>
                                        </p:tgtEl>
                                      </p:cBhvr>
                                    </p:animEffect>
                                  </p:childTnLst>
                                </p:cTn>
                              </p:par>
                              <p:par>
                                <p:cTn id="21" presetID="42" presetClass="path" presetSubtype="0" accel="50000" decel="50000" fill="hold" grpId="1" nodeType="withEffect">
                                  <p:stCondLst>
                                    <p:cond delay="0"/>
                                  </p:stCondLst>
                                  <p:childTnLst>
                                    <p:animMotion origin="layout" path="M 0 -1.48148E-6 L 0 0.25 " pathEditMode="relative" rAng="0" ptsTypes="AA">
                                      <p:cBhvr>
                                        <p:cTn id="22" dur="2000" fill="hold"/>
                                        <p:tgtEl>
                                          <p:spTgt spid="1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الربط بين الموضع المتشابه واسم السورة</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552797" y="3429000"/>
            <a:ext cx="2481974" cy="1595263"/>
            <a:chOff x="600406" y="3334732"/>
            <a:chExt cx="2481974" cy="1595263"/>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157245" y="3334732"/>
              <a:ext cx="925135" cy="297970"/>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157245" y="4456989"/>
              <a:ext cx="925135" cy="242174"/>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00406"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الشعراء(200)</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730702" y="4468330"/>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الحجر(12)</a:t>
              </a:r>
              <a:endParaRPr lang="en-US" dirty="0">
                <a:latin typeface="Sakkal Majalla" panose="02000000000000000000" pitchFamily="2" charset="-78"/>
                <a:cs typeface="Sakkal Majalla" panose="02000000000000000000" pitchFamily="2" charset="-78"/>
              </a:endParaRPr>
            </a:p>
          </p:txBody>
        </p:sp>
      </p:grpSp>
      <p:sp>
        <p:nvSpPr>
          <p:cNvPr id="15" name="Rectangle: Rounded Corners 14">
            <a:extLst>
              <a:ext uri="{FF2B5EF4-FFF2-40B4-BE49-F238E27FC236}">
                <a16:creationId xmlns:a16="http://schemas.microsoft.com/office/drawing/2014/main" id="{1416CFC9-94A8-44B7-8D56-935B1DBE4CC8}"/>
              </a:ext>
            </a:extLst>
          </p:cNvPr>
          <p:cNvSpPr/>
          <p:nvPr/>
        </p:nvSpPr>
        <p:spPr>
          <a:xfrm>
            <a:off x="3058749" y="3279189"/>
            <a:ext cx="6468057" cy="135722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والضابط ربط سين </a:t>
            </a:r>
            <a:r>
              <a:rPr lang="ar-SA" sz="2800" dirty="0">
                <a:solidFill>
                  <a:sysClr val="windowText" lastClr="000000"/>
                </a:solidFill>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س</a:t>
            </a:r>
            <a:r>
              <a:rPr lang="ar-SA" sz="2800" dirty="0">
                <a:solidFill>
                  <a:sysClr val="windowText" lastClr="000000"/>
                </a:solidFill>
                <a:latin typeface="Sakkal Majalla" panose="02000000000000000000" pitchFamily="2" charset="-78"/>
                <a:cs typeface="Sakkal Majalla" panose="02000000000000000000" pitchFamily="2" charset="-78"/>
              </a:rPr>
              <a:t>لكناه) </a:t>
            </a:r>
            <a:r>
              <a:rPr lang="ar-SA" sz="2800" dirty="0">
                <a:latin typeface="Sakkal Majalla" panose="02000000000000000000" pitchFamily="2" charset="-78"/>
                <a:cs typeface="Sakkal Majalla" panose="02000000000000000000" pitchFamily="2" charset="-78"/>
              </a:rPr>
              <a:t>بشين </a:t>
            </a:r>
            <a:r>
              <a:rPr lang="ar-SA" sz="2800" dirty="0">
                <a:solidFill>
                  <a:sysClr val="windowText" lastClr="000000"/>
                </a:solidFill>
                <a:latin typeface="Sakkal Majalla" panose="02000000000000000000" pitchFamily="2" charset="-78"/>
                <a:cs typeface="Sakkal Majalla" panose="02000000000000000000" pitchFamily="2" charset="-78"/>
              </a:rPr>
              <a:t>(ال</a:t>
            </a:r>
            <a:r>
              <a:rPr lang="ar-SA" sz="2800" dirty="0">
                <a:latin typeface="Sakkal Majalla" panose="02000000000000000000" pitchFamily="2" charset="-78"/>
                <a:cs typeface="Sakkal Majalla" panose="02000000000000000000" pitchFamily="2" charset="-78"/>
              </a:rPr>
              <a:t>ش</a:t>
            </a:r>
            <a:r>
              <a:rPr lang="ar-SA" sz="2800" dirty="0">
                <a:solidFill>
                  <a:sysClr val="windowText" lastClr="000000"/>
                </a:solidFill>
                <a:latin typeface="Sakkal Majalla" panose="02000000000000000000" pitchFamily="2" charset="-78"/>
                <a:cs typeface="Sakkal Majalla" panose="02000000000000000000" pitchFamily="2" charset="-78"/>
              </a:rPr>
              <a:t>عراء)</a:t>
            </a:r>
            <a:r>
              <a:rPr lang="ar-SA" sz="2800" dirty="0">
                <a:latin typeface="Sakkal Majalla" panose="02000000000000000000" pitchFamily="2" charset="-78"/>
                <a:cs typeface="Sakkal Majalla" panose="02000000000000000000" pitchFamily="2" charset="-78"/>
              </a:rPr>
              <a:t> حيث ‘ن السين أخت الشين</a:t>
            </a:r>
            <a:endParaRPr lang="en-US" sz="2800" dirty="0">
              <a:solidFill>
                <a:sysClr val="windowText" lastClr="000000"/>
              </a:solidFill>
              <a:latin typeface="Sakkal Majalla" panose="02000000000000000000" pitchFamily="2" charset="-78"/>
              <a:cs typeface="Sakkal Majalla" panose="02000000000000000000" pitchFamily="2" charset="-78"/>
            </a:endParaRPr>
          </a:p>
        </p:txBody>
      </p:sp>
      <p:grpSp>
        <p:nvGrpSpPr>
          <p:cNvPr id="32" name="Group 31">
            <a:extLst>
              <a:ext uri="{FF2B5EF4-FFF2-40B4-BE49-F238E27FC236}">
                <a16:creationId xmlns:a16="http://schemas.microsoft.com/office/drawing/2014/main" id="{D603D2E0-C37C-4AD2-ADF4-6B2EE808777C}"/>
              </a:ext>
            </a:extLst>
          </p:cNvPr>
          <p:cNvGrpSpPr/>
          <p:nvPr/>
        </p:nvGrpSpPr>
        <p:grpSpPr>
          <a:xfrm>
            <a:off x="3034770" y="2951906"/>
            <a:ext cx="8315946" cy="2013681"/>
            <a:chOff x="1690248" y="2923220"/>
            <a:chExt cx="8315946" cy="201368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705714" y="3634476"/>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5</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690248" y="2923220"/>
              <a:ext cx="7015466" cy="2013681"/>
              <a:chOff x="1690248" y="2923220"/>
              <a:chExt cx="7015466" cy="201368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690248" y="2923220"/>
                <a:ext cx="6466018" cy="95418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كَذَ</a:t>
                </a:r>
                <a:r>
                  <a:rPr lang="ar-SA" sz="2800" dirty="0">
                    <a:latin typeface="Sakkal Majalla" panose="02000000000000000000" pitchFamily="2" charset="-78"/>
                    <a:cs typeface="Sakkal Majalla" panose="02000000000000000000" pitchFamily="2" charset="-78"/>
                  </a:rPr>
                  <a:t> ⁠لِكَ </a:t>
                </a:r>
                <a:r>
                  <a:rPr lang="ar-SA" sz="2800" dirty="0" err="1">
                    <a:solidFill>
                      <a:schemeClr val="tx1"/>
                    </a:solidFill>
                    <a:latin typeface="Sakkal Majalla" panose="02000000000000000000" pitchFamily="2" charset="-78"/>
                    <a:cs typeface="Sakkal Majalla" panose="02000000000000000000" pitchFamily="2" charset="-78"/>
                  </a:rPr>
                  <a:t>سَلَكۡنَـٰهُ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قُلُوبِ </a:t>
                </a:r>
                <a:r>
                  <a:rPr lang="ar-SA" sz="2800" dirty="0" err="1">
                    <a:latin typeface="Sakkal Majalla" panose="02000000000000000000" pitchFamily="2" charset="-78"/>
                    <a:cs typeface="Sakkal Majalla" panose="02000000000000000000" pitchFamily="2" charset="-78"/>
                  </a:rPr>
                  <a:t>ٱلۡمُجۡرِمِینَ</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690248" y="4108241"/>
                <a:ext cx="6492036" cy="8286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كَذَ</a:t>
                </a:r>
                <a:r>
                  <a:rPr lang="ar-SA" sz="2800" dirty="0">
                    <a:latin typeface="Sakkal Majalla" panose="02000000000000000000" pitchFamily="2" charset="-78"/>
                    <a:cs typeface="Sakkal Majalla" panose="02000000000000000000" pitchFamily="2" charset="-78"/>
                  </a:rPr>
                  <a:t> ⁠لِكَ </a:t>
                </a:r>
                <a:r>
                  <a:rPr lang="ar-SA" sz="2800" dirty="0" err="1">
                    <a:solidFill>
                      <a:schemeClr val="tx1"/>
                    </a:solidFill>
                    <a:latin typeface="Sakkal Majalla" panose="02000000000000000000" pitchFamily="2" charset="-78"/>
                    <a:cs typeface="Sakkal Majalla" panose="02000000000000000000" pitchFamily="2" charset="-78"/>
                  </a:rPr>
                  <a:t>نَسۡلُكُهُۥ</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قُلُوبِ </a:t>
                </a:r>
                <a:r>
                  <a:rPr lang="ar-SA" sz="2800" dirty="0" err="1">
                    <a:latin typeface="Sakkal Majalla" panose="02000000000000000000" pitchFamily="2" charset="-78"/>
                    <a:cs typeface="Sakkal Majalla" panose="02000000000000000000" pitchFamily="2" charset="-78"/>
                  </a:rPr>
                  <a:t>ٱلۡمُجۡرِمِینَ</a:t>
                </a:r>
                <a:endParaRPr lang="en-US" sz="28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156266" y="3400314"/>
                <a:ext cx="549448" cy="52880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182284" y="3929115"/>
                <a:ext cx="523430" cy="59345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3666749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2000" fill="hold"/>
                                        <p:tgtEl>
                                          <p:spTgt spid="15"/>
                                        </p:tgtEl>
                                        <p:attrNameLst>
                                          <p:attrName>ppt_w</p:attrName>
                                        </p:attrNameLst>
                                      </p:cBhvr>
                                      <p:tavLst>
                                        <p:tav tm="0">
                                          <p:val>
                                            <p:fltVal val="0"/>
                                          </p:val>
                                        </p:tav>
                                        <p:tav tm="100000">
                                          <p:val>
                                            <p:strVal val="#ppt_w"/>
                                          </p:val>
                                        </p:tav>
                                      </p:tavLst>
                                    </p:anim>
                                    <p:anim calcmode="lin" valueType="num">
                                      <p:cBhvr>
                                        <p:cTn id="19" dur="2000" fill="hold"/>
                                        <p:tgtEl>
                                          <p:spTgt spid="15"/>
                                        </p:tgtEl>
                                        <p:attrNameLst>
                                          <p:attrName>ppt_h</p:attrName>
                                        </p:attrNameLst>
                                      </p:cBhvr>
                                      <p:tavLst>
                                        <p:tav tm="0">
                                          <p:val>
                                            <p:fltVal val="0"/>
                                          </p:val>
                                        </p:tav>
                                        <p:tav tm="100000">
                                          <p:val>
                                            <p:strVal val="#ppt_h"/>
                                          </p:val>
                                        </p:tav>
                                      </p:tavLst>
                                    </p:anim>
                                    <p:animEffect transition="in" filter="fade">
                                      <p:cBhvr>
                                        <p:cTn id="20" dur="2000"/>
                                        <p:tgtEl>
                                          <p:spTgt spid="15"/>
                                        </p:tgtEl>
                                      </p:cBhvr>
                                    </p:animEffect>
                                  </p:childTnLst>
                                </p:cTn>
                              </p:par>
                              <p:par>
                                <p:cTn id="21" presetID="42" presetClass="path" presetSubtype="0" accel="50000" decel="50000" fill="hold" grpId="1" nodeType="withEffect">
                                  <p:stCondLst>
                                    <p:cond delay="0"/>
                                  </p:stCondLst>
                                  <p:childTnLst>
                                    <p:animMotion origin="layout" path="M 0 -1.48148E-6 L 0 0.25 " pathEditMode="relative" rAng="0" ptsTypes="AA">
                                      <p:cBhvr>
                                        <p:cTn id="22" dur="2000" fill="hold"/>
                                        <p:tgtEl>
                                          <p:spTgt spid="1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الربط بين الموضع المتشابه واسم السورة</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552797" y="3429000"/>
            <a:ext cx="2481974" cy="1728707"/>
            <a:chOff x="600406" y="3334732"/>
            <a:chExt cx="2481974" cy="1728707"/>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157245" y="3334732"/>
              <a:ext cx="925135" cy="297970"/>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157245" y="4456989"/>
              <a:ext cx="925135" cy="375618"/>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00406"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النحل(61)</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730702" y="4601774"/>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فاطر(45)</a:t>
              </a:r>
              <a:endParaRPr lang="en-US" dirty="0">
                <a:latin typeface="Sakkal Majalla" panose="02000000000000000000" pitchFamily="2" charset="-78"/>
                <a:cs typeface="Sakkal Majalla" panose="02000000000000000000" pitchFamily="2" charset="-78"/>
              </a:endParaRPr>
            </a:p>
          </p:txBody>
        </p:sp>
      </p:grpSp>
      <p:sp>
        <p:nvSpPr>
          <p:cNvPr id="15" name="Rectangle: Rounded Corners 14">
            <a:extLst>
              <a:ext uri="{FF2B5EF4-FFF2-40B4-BE49-F238E27FC236}">
                <a16:creationId xmlns:a16="http://schemas.microsoft.com/office/drawing/2014/main" id="{1416CFC9-94A8-44B7-8D56-935B1DBE4CC8}"/>
              </a:ext>
            </a:extLst>
          </p:cNvPr>
          <p:cNvSpPr/>
          <p:nvPr/>
        </p:nvSpPr>
        <p:spPr>
          <a:xfrm>
            <a:off x="3058749" y="3279189"/>
            <a:ext cx="6468057" cy="135722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والضابط أن كلمة</a:t>
            </a:r>
            <a:r>
              <a:rPr lang="ar-SA" sz="2800" dirty="0">
                <a:solidFill>
                  <a:sysClr val="windowText" lastClr="000000"/>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ظ</a:t>
            </a:r>
            <a:r>
              <a:rPr lang="ar-SA" sz="2800" dirty="0">
                <a:solidFill>
                  <a:sysClr val="windowText" lastClr="000000"/>
                </a:solidFill>
                <a:latin typeface="Sakkal Majalla" panose="02000000000000000000" pitchFamily="2" charset="-78"/>
                <a:cs typeface="Sakkal Majalla" panose="02000000000000000000" pitchFamily="2" charset="-78"/>
              </a:rPr>
              <a:t>هرها) </a:t>
            </a:r>
            <a:r>
              <a:rPr lang="ar-SA" sz="2800" dirty="0">
                <a:latin typeface="Sakkal Majalla" panose="02000000000000000000" pitchFamily="2" charset="-78"/>
                <a:cs typeface="Sakkal Majalla" panose="02000000000000000000" pitchFamily="2" charset="-78"/>
              </a:rPr>
              <a:t>بدأت بالظاء، واسم السورة </a:t>
            </a:r>
            <a:r>
              <a:rPr lang="ar-SA" sz="2800" dirty="0">
                <a:solidFill>
                  <a:sysClr val="windowText" lastClr="000000"/>
                </a:solidFill>
                <a:latin typeface="Sakkal Majalla" panose="02000000000000000000" pitchFamily="2" charset="-78"/>
                <a:cs typeface="Sakkal Majalla" panose="02000000000000000000" pitchFamily="2" charset="-78"/>
              </a:rPr>
              <a:t>(فا</a:t>
            </a:r>
            <a:r>
              <a:rPr lang="ar-SA" sz="2800" dirty="0">
                <a:latin typeface="Sakkal Majalla" panose="02000000000000000000" pitchFamily="2" charset="-78"/>
                <a:cs typeface="Sakkal Majalla" panose="02000000000000000000" pitchFamily="2" charset="-78"/>
              </a:rPr>
              <a:t>ط</a:t>
            </a:r>
            <a:r>
              <a:rPr lang="ar-SA" sz="2800" dirty="0">
                <a:solidFill>
                  <a:sysClr val="windowText" lastClr="000000"/>
                </a:solidFill>
                <a:latin typeface="Sakkal Majalla" panose="02000000000000000000" pitchFamily="2" charset="-78"/>
                <a:cs typeface="Sakkal Majalla" panose="02000000000000000000" pitchFamily="2" charset="-78"/>
              </a:rPr>
              <a:t>ر)</a:t>
            </a:r>
            <a:r>
              <a:rPr lang="ar-SA" sz="2800" dirty="0">
                <a:latin typeface="Sakkal Majalla" panose="02000000000000000000" pitchFamily="2" charset="-78"/>
                <a:cs typeface="Sakkal Majalla" panose="02000000000000000000" pitchFamily="2" charset="-78"/>
              </a:rPr>
              <a:t> فيها الطاء وهي اختها فتكون هناك</a:t>
            </a:r>
          </a:p>
        </p:txBody>
      </p:sp>
      <p:grpSp>
        <p:nvGrpSpPr>
          <p:cNvPr id="32" name="Group 31">
            <a:extLst>
              <a:ext uri="{FF2B5EF4-FFF2-40B4-BE49-F238E27FC236}">
                <a16:creationId xmlns:a16="http://schemas.microsoft.com/office/drawing/2014/main" id="{D603D2E0-C37C-4AD2-ADF4-6B2EE808777C}"/>
              </a:ext>
            </a:extLst>
          </p:cNvPr>
          <p:cNvGrpSpPr/>
          <p:nvPr/>
        </p:nvGrpSpPr>
        <p:grpSpPr>
          <a:xfrm>
            <a:off x="3034770" y="2951906"/>
            <a:ext cx="8315946" cy="2013681"/>
            <a:chOff x="1690248" y="2923220"/>
            <a:chExt cx="8315946" cy="201368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705714" y="3634476"/>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6</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690248" y="2923220"/>
              <a:ext cx="7015466" cy="2013681"/>
              <a:chOff x="1690248" y="2923220"/>
              <a:chExt cx="7015466" cy="201368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690248" y="2923220"/>
                <a:ext cx="6466018" cy="95418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وَلَوۡ</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یُؤَاخِذُ</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ٱلنَّاسَ</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بِظُلۡمِهِم</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مَّا</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تَرَكَ</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عَلَیۡهَا</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دَاۤبَّة</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وَلَـٰكِن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یُؤَخِّرُهُمۡ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إِلَىٰۤ</a:t>
                </a:r>
                <a:r>
                  <a:rPr lang="ar-SA" sz="2800" dirty="0">
                    <a:latin typeface="Sakkal Majalla" panose="02000000000000000000" pitchFamily="2" charset="-78"/>
                    <a:cs typeface="Sakkal Majalla" panose="02000000000000000000" pitchFamily="2" charset="-78"/>
                  </a:rPr>
                  <a:t> أَجَلࣲ </a:t>
                </a:r>
                <a:r>
                  <a:rPr lang="ar-SA" sz="2800" dirty="0" err="1">
                    <a:latin typeface="Sakkal Majalla" panose="02000000000000000000" pitchFamily="2" charset="-78"/>
                    <a:cs typeface="Sakkal Majalla" panose="02000000000000000000" pitchFamily="2" charset="-78"/>
                  </a:rPr>
                  <a:t>مُّسَمࣰّىۖ</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690248" y="4108241"/>
                <a:ext cx="6492036" cy="8286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وَلَوۡ</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یُؤَاخِذُ</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ٱلنَّاسَ</a:t>
                </a:r>
                <a:r>
                  <a:rPr lang="ar-SA" sz="2800" dirty="0">
                    <a:latin typeface="Sakkal Majalla" panose="02000000000000000000" pitchFamily="2" charset="-78"/>
                    <a:cs typeface="Sakkal Majalla" panose="02000000000000000000" pitchFamily="2" charset="-78"/>
                  </a:rPr>
                  <a:t> بِمَا كَسَبُوا۟ </a:t>
                </a:r>
                <a:r>
                  <a:rPr lang="ar-SA" sz="2800" dirty="0">
                    <a:solidFill>
                      <a:schemeClr val="tx1"/>
                    </a:solidFill>
                    <a:latin typeface="Sakkal Majalla" panose="02000000000000000000" pitchFamily="2" charset="-78"/>
                    <a:cs typeface="Sakkal Majalla" panose="02000000000000000000" pitchFamily="2" charset="-78"/>
                  </a:rPr>
                  <a:t>مَا</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تَرَكَ</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عَلَىٰ</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ظَهۡرِهَا</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دَاۤبَّة</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وَلَـٰكِن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یُؤَخِّرُهُمۡ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إِلَىٰۤ</a:t>
                </a:r>
                <a:r>
                  <a:rPr lang="ar-SA" sz="2800" dirty="0">
                    <a:latin typeface="Sakkal Majalla" panose="02000000000000000000" pitchFamily="2" charset="-78"/>
                    <a:cs typeface="Sakkal Majalla" panose="02000000000000000000" pitchFamily="2" charset="-78"/>
                  </a:rPr>
                  <a:t> أَجَلࣲ </a:t>
                </a:r>
                <a:r>
                  <a:rPr lang="ar-SA" sz="2800" dirty="0" err="1">
                    <a:latin typeface="Sakkal Majalla" panose="02000000000000000000" pitchFamily="2" charset="-78"/>
                    <a:cs typeface="Sakkal Majalla" panose="02000000000000000000" pitchFamily="2" charset="-78"/>
                  </a:rPr>
                  <a:t>مُّسَمࣰّىۖ</a:t>
                </a:r>
                <a:endParaRPr lang="en-US" sz="28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156266" y="3400314"/>
                <a:ext cx="549448" cy="52880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182284" y="3929115"/>
                <a:ext cx="523430" cy="59345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6649425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2000" fill="hold"/>
                                        <p:tgtEl>
                                          <p:spTgt spid="15"/>
                                        </p:tgtEl>
                                        <p:attrNameLst>
                                          <p:attrName>ppt_w</p:attrName>
                                        </p:attrNameLst>
                                      </p:cBhvr>
                                      <p:tavLst>
                                        <p:tav tm="0">
                                          <p:val>
                                            <p:fltVal val="0"/>
                                          </p:val>
                                        </p:tav>
                                        <p:tav tm="100000">
                                          <p:val>
                                            <p:strVal val="#ppt_w"/>
                                          </p:val>
                                        </p:tav>
                                      </p:tavLst>
                                    </p:anim>
                                    <p:anim calcmode="lin" valueType="num">
                                      <p:cBhvr>
                                        <p:cTn id="19" dur="2000" fill="hold"/>
                                        <p:tgtEl>
                                          <p:spTgt spid="15"/>
                                        </p:tgtEl>
                                        <p:attrNameLst>
                                          <p:attrName>ppt_h</p:attrName>
                                        </p:attrNameLst>
                                      </p:cBhvr>
                                      <p:tavLst>
                                        <p:tav tm="0">
                                          <p:val>
                                            <p:fltVal val="0"/>
                                          </p:val>
                                        </p:tav>
                                        <p:tav tm="100000">
                                          <p:val>
                                            <p:strVal val="#ppt_h"/>
                                          </p:val>
                                        </p:tav>
                                      </p:tavLst>
                                    </p:anim>
                                    <p:animEffect transition="in" filter="fade">
                                      <p:cBhvr>
                                        <p:cTn id="20" dur="2000"/>
                                        <p:tgtEl>
                                          <p:spTgt spid="15"/>
                                        </p:tgtEl>
                                      </p:cBhvr>
                                    </p:animEffect>
                                  </p:childTnLst>
                                </p:cTn>
                              </p:par>
                              <p:par>
                                <p:cTn id="21" presetID="42" presetClass="path" presetSubtype="0" accel="50000" decel="50000" fill="hold" grpId="1" nodeType="withEffect">
                                  <p:stCondLst>
                                    <p:cond delay="0"/>
                                  </p:stCondLst>
                                  <p:childTnLst>
                                    <p:animMotion origin="layout" path="M 0 -1.48148E-6 L 0 0.25 " pathEditMode="relative" rAng="0" ptsTypes="AA">
                                      <p:cBhvr>
                                        <p:cTn id="22" dur="2000" fill="hold"/>
                                        <p:tgtEl>
                                          <p:spTgt spid="1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الترتيب الهجائي</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837170" y="3408256"/>
            <a:ext cx="2589942" cy="1367656"/>
            <a:chOff x="884779" y="3313988"/>
            <a:chExt cx="2589942" cy="1367656"/>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441617" y="3313988"/>
              <a:ext cx="986704" cy="321092"/>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468880" y="4146762"/>
              <a:ext cx="1005841" cy="304049"/>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884779" y="3404247"/>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آل عمران (167)</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1168399" y="4219979"/>
              <a:ext cx="1300480"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الفتح (11)</a:t>
              </a:r>
              <a:endParaRPr lang="en-US" dirty="0">
                <a:latin typeface="Sakkal Majalla" panose="02000000000000000000" pitchFamily="2" charset="-78"/>
                <a:cs typeface="Sakkal Majalla" panose="02000000000000000000" pitchFamily="2" charset="-78"/>
              </a:endParaRPr>
            </a:p>
          </p:txBody>
        </p:sp>
      </p:grpSp>
      <p:grpSp>
        <p:nvGrpSpPr>
          <p:cNvPr id="34" name="Group 33">
            <a:extLst>
              <a:ext uri="{FF2B5EF4-FFF2-40B4-BE49-F238E27FC236}">
                <a16:creationId xmlns:a16="http://schemas.microsoft.com/office/drawing/2014/main" id="{740483B0-684E-40D2-A59F-33A0CED993F0}"/>
              </a:ext>
            </a:extLst>
          </p:cNvPr>
          <p:cNvGrpSpPr/>
          <p:nvPr/>
        </p:nvGrpSpPr>
        <p:grpSpPr>
          <a:xfrm>
            <a:off x="2966530" y="2973523"/>
            <a:ext cx="506982" cy="1360043"/>
            <a:chOff x="2932367" y="2871624"/>
            <a:chExt cx="506982" cy="1360043"/>
          </a:xfrm>
        </p:grpSpPr>
        <p:sp>
          <p:nvSpPr>
            <p:cNvPr id="15" name="TextBox 14">
              <a:extLst>
                <a:ext uri="{FF2B5EF4-FFF2-40B4-BE49-F238E27FC236}">
                  <a16:creationId xmlns:a16="http://schemas.microsoft.com/office/drawing/2014/main" id="{8C1E1771-5E48-48F9-849B-DC6BE76DFF8C}"/>
                </a:ext>
              </a:extLst>
            </p:cNvPr>
            <p:cNvSpPr txBox="1"/>
            <p:nvPr/>
          </p:nvSpPr>
          <p:spPr>
            <a:xfrm>
              <a:off x="2932367" y="2871624"/>
              <a:ext cx="433132" cy="523220"/>
            </a:xfrm>
            <a:prstGeom prst="rect">
              <a:avLst/>
            </a:prstGeom>
            <a:noFill/>
          </p:spPr>
          <p:txBody>
            <a:bodyPr wrap="none" rtlCol="0">
              <a:spAutoFit/>
            </a:bodyPr>
            <a:lstStyle/>
            <a:p>
              <a:r>
                <a:rPr lang="ar-SA" sz="2800" dirty="0">
                  <a:latin typeface="Sakkal Majalla" panose="02000000000000000000" pitchFamily="2" charset="-78"/>
                  <a:cs typeface="Sakkal Majalla" panose="02000000000000000000" pitchFamily="2" charset="-78"/>
                </a:rPr>
                <a:t>ف</a:t>
              </a:r>
              <a:endParaRPr lang="en-US" sz="2000" dirty="0">
                <a:latin typeface="Sakkal Majalla" panose="02000000000000000000" pitchFamily="2" charset="-78"/>
                <a:cs typeface="Sakkal Majalla" panose="02000000000000000000" pitchFamily="2" charset="-78"/>
              </a:endParaRPr>
            </a:p>
          </p:txBody>
        </p:sp>
        <p:sp>
          <p:nvSpPr>
            <p:cNvPr id="17" name="TextBox 16">
              <a:extLst>
                <a:ext uri="{FF2B5EF4-FFF2-40B4-BE49-F238E27FC236}">
                  <a16:creationId xmlns:a16="http://schemas.microsoft.com/office/drawing/2014/main" id="{B06CDE74-2A51-4F06-ACDA-35D1343272ED}"/>
                </a:ext>
              </a:extLst>
            </p:cNvPr>
            <p:cNvSpPr txBox="1"/>
            <p:nvPr/>
          </p:nvSpPr>
          <p:spPr>
            <a:xfrm>
              <a:off x="2932367" y="3708447"/>
              <a:ext cx="506982" cy="523220"/>
            </a:xfrm>
            <a:prstGeom prst="rect">
              <a:avLst/>
            </a:prstGeom>
            <a:noFill/>
          </p:spPr>
          <p:txBody>
            <a:bodyPr wrap="square" rtlCol="0">
              <a:spAutoFit/>
            </a:bodyPr>
            <a:lstStyle/>
            <a:p>
              <a:r>
                <a:rPr lang="ar-SA" sz="2800" dirty="0">
                  <a:latin typeface="Sakkal Majalla" panose="02000000000000000000" pitchFamily="2" charset="-78"/>
                  <a:cs typeface="Sakkal Majalla" panose="02000000000000000000" pitchFamily="2" charset="-78"/>
                </a:rPr>
                <a:t>ل</a:t>
              </a:r>
              <a:endParaRPr lang="en-US" sz="2800" dirty="0">
                <a:latin typeface="Sakkal Majalla" panose="02000000000000000000" pitchFamily="2" charset="-78"/>
                <a:cs typeface="Sakkal Majalla" panose="02000000000000000000" pitchFamily="2" charset="-78"/>
              </a:endParaRPr>
            </a:p>
          </p:txBody>
        </p:sp>
      </p:grpSp>
      <p:sp>
        <p:nvSpPr>
          <p:cNvPr id="18" name="Rectangle: Rounded Corners 17">
            <a:extLst>
              <a:ext uri="{FF2B5EF4-FFF2-40B4-BE49-F238E27FC236}">
                <a16:creationId xmlns:a16="http://schemas.microsoft.com/office/drawing/2014/main" id="{D0659782-C19E-46D6-9974-0F6E35CA9B99}"/>
              </a:ext>
            </a:extLst>
          </p:cNvPr>
          <p:cNvSpPr/>
          <p:nvPr/>
        </p:nvSpPr>
        <p:spPr>
          <a:xfrm>
            <a:off x="3317908" y="3537625"/>
            <a:ext cx="5749542" cy="77662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بداية الإشكال عندنا بين </a:t>
            </a:r>
            <a:r>
              <a:rPr lang="ar-SA" sz="2800" dirty="0">
                <a:solidFill>
                  <a:schemeClr val="tx1"/>
                </a:solidFill>
                <a:latin typeface="Sakkal Majalla" panose="02000000000000000000" pitchFamily="2" charset="-78"/>
                <a:cs typeface="Sakkal Majalla" panose="02000000000000000000" pitchFamily="2" charset="-78"/>
              </a:rPr>
              <a:t>الفاء</a:t>
            </a:r>
            <a:r>
              <a:rPr lang="ar-SA" sz="2800" dirty="0">
                <a:latin typeface="Sakkal Majalla" panose="02000000000000000000" pitchFamily="2" charset="-78"/>
                <a:cs typeface="Sakkal Majalla" panose="02000000000000000000" pitchFamily="2" charset="-78"/>
              </a:rPr>
              <a:t> في </a:t>
            </a:r>
            <a:r>
              <a:rPr lang="ar-SA" sz="2800" dirty="0">
                <a:solidFill>
                  <a:schemeClr val="tx1"/>
                </a:solidFill>
                <a:latin typeface="Sakkal Majalla" panose="02000000000000000000" pitchFamily="2" charset="-78"/>
                <a:cs typeface="Sakkal Majalla" panose="02000000000000000000" pitchFamily="2" charset="-78"/>
              </a:rPr>
              <a:t>(أ</a:t>
            </a:r>
            <a:r>
              <a:rPr lang="ar-SA" sz="2800" u="sng" dirty="0">
                <a:solidFill>
                  <a:schemeClr val="tx1"/>
                </a:solidFill>
                <a:latin typeface="Sakkal Majalla" panose="02000000000000000000" pitchFamily="2" charset="-78"/>
                <a:cs typeface="Sakkal Majalla" panose="02000000000000000000" pitchFamily="2" charset="-78"/>
              </a:rPr>
              <a:t>ف</a:t>
            </a:r>
            <a:r>
              <a:rPr lang="ar-SA" sz="2800" dirty="0">
                <a:solidFill>
                  <a:schemeClr val="tx1"/>
                </a:solidFill>
                <a:latin typeface="Sakkal Majalla" panose="02000000000000000000" pitchFamily="2" charset="-78"/>
                <a:cs typeface="Sakkal Majalla" panose="02000000000000000000" pitchFamily="2" charset="-78"/>
              </a:rPr>
              <a:t>واههم)</a:t>
            </a:r>
            <a:r>
              <a:rPr lang="ar-SA" sz="2800" dirty="0">
                <a:latin typeface="Sakkal Majalla" panose="02000000000000000000" pitchFamily="2" charset="-78"/>
                <a:cs typeface="Sakkal Majalla" panose="02000000000000000000" pitchFamily="2" charset="-78"/>
              </a:rPr>
              <a:t> مع </a:t>
            </a:r>
            <a:r>
              <a:rPr lang="ar-SA" sz="2800" dirty="0">
                <a:solidFill>
                  <a:schemeClr val="tx1"/>
                </a:solidFill>
                <a:latin typeface="Sakkal Majalla" panose="02000000000000000000" pitchFamily="2" charset="-78"/>
                <a:cs typeface="Sakkal Majalla" panose="02000000000000000000" pitchFamily="2" charset="-78"/>
              </a:rPr>
              <a:t>اللام</a:t>
            </a:r>
            <a:r>
              <a:rPr lang="ar-SA" sz="2800" dirty="0">
                <a:latin typeface="Sakkal Majalla" panose="02000000000000000000" pitchFamily="2" charset="-78"/>
                <a:cs typeface="Sakkal Majalla" panose="02000000000000000000" pitchFamily="2" charset="-78"/>
              </a:rPr>
              <a:t> في </a:t>
            </a:r>
            <a:r>
              <a:rPr lang="ar-SA" sz="2800" dirty="0">
                <a:solidFill>
                  <a:schemeClr val="tx1"/>
                </a:solidFill>
                <a:latin typeface="Sakkal Majalla" panose="02000000000000000000" pitchFamily="2" charset="-78"/>
                <a:cs typeface="Sakkal Majalla" panose="02000000000000000000" pitchFamily="2" charset="-78"/>
              </a:rPr>
              <a:t>(أ</a:t>
            </a:r>
            <a:r>
              <a:rPr lang="ar-SA" sz="2800" u="sng" dirty="0">
                <a:solidFill>
                  <a:schemeClr val="tx1"/>
                </a:solidFill>
                <a:latin typeface="Sakkal Majalla" panose="02000000000000000000" pitchFamily="2" charset="-78"/>
                <a:cs typeface="Sakkal Majalla" panose="02000000000000000000" pitchFamily="2" charset="-78"/>
              </a:rPr>
              <a:t>ل</a:t>
            </a:r>
            <a:r>
              <a:rPr lang="ar-SA" sz="2800" dirty="0">
                <a:solidFill>
                  <a:schemeClr val="tx1"/>
                </a:solidFill>
                <a:latin typeface="Sakkal Majalla" panose="02000000000000000000" pitchFamily="2" charset="-78"/>
                <a:cs typeface="Sakkal Majalla" panose="02000000000000000000" pitchFamily="2" charset="-78"/>
              </a:rPr>
              <a:t>سنتهم)</a:t>
            </a:r>
            <a:r>
              <a:rPr lang="ar-SA" sz="2800" dirty="0">
                <a:latin typeface="Sakkal Majalla" panose="02000000000000000000" pitchFamily="2" charset="-78"/>
                <a:cs typeface="Sakkal Majalla" panose="02000000000000000000" pitchFamily="2" charset="-78"/>
              </a:rPr>
              <a:t>، والفاء سابقة للام هجائيًا</a:t>
            </a:r>
            <a:endParaRPr lang="en-US" sz="2800" dirty="0">
              <a:latin typeface="Sakkal Majalla" panose="02000000000000000000" pitchFamily="2" charset="-78"/>
              <a:cs typeface="Sakkal Majalla" panose="02000000000000000000" pitchFamily="2" charset="-78"/>
            </a:endParaRPr>
          </a:p>
        </p:txBody>
      </p:sp>
      <p:grpSp>
        <p:nvGrpSpPr>
          <p:cNvPr id="32" name="Group 31">
            <a:extLst>
              <a:ext uri="{FF2B5EF4-FFF2-40B4-BE49-F238E27FC236}">
                <a16:creationId xmlns:a16="http://schemas.microsoft.com/office/drawing/2014/main" id="{D603D2E0-C37C-4AD2-ADF4-6B2EE808777C}"/>
              </a:ext>
            </a:extLst>
          </p:cNvPr>
          <p:cNvGrpSpPr/>
          <p:nvPr/>
        </p:nvGrpSpPr>
        <p:grpSpPr>
          <a:xfrm>
            <a:off x="3380712" y="3104207"/>
            <a:ext cx="7515886" cy="1440873"/>
            <a:chOff x="2036190" y="3075521"/>
            <a:chExt cx="7515886" cy="1440873"/>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251596" y="3379571"/>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3</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2036190" y="3075521"/>
              <a:ext cx="6215406" cy="1440873"/>
              <a:chOff x="2036190" y="3075521"/>
              <a:chExt cx="6215406" cy="1440873"/>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036190" y="3075521"/>
                <a:ext cx="5228702"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یَقُولُونَ</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بِأَفۡوَا⁠هِهِم</a:t>
                </a:r>
                <a:r>
                  <a:rPr lang="ar-SA" sz="2800" dirty="0">
                    <a:latin typeface="Sakkal Majalla" panose="02000000000000000000" pitchFamily="2" charset="-78"/>
                    <a:cs typeface="Sakkal Majalla" panose="02000000000000000000" pitchFamily="2" charset="-78"/>
                  </a:rPr>
                  <a:t> مَّا </a:t>
                </a:r>
                <a:r>
                  <a:rPr lang="ar-SA" sz="2800" dirty="0" err="1">
                    <a:latin typeface="Sakkal Majalla" panose="02000000000000000000" pitchFamily="2" charset="-78"/>
                    <a:cs typeface="Sakkal Majalla" panose="02000000000000000000" pitchFamily="2" charset="-78"/>
                  </a:rPr>
                  <a:t>لَیۡسَ</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قُلُوبِهِمۡۚ</a:t>
                </a:r>
                <a:endParaRPr lang="en-US" sz="2800" dirty="0">
                  <a:solidFill>
                    <a:schemeClr val="tx1"/>
                  </a:solidFill>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2082589" y="3908296"/>
                <a:ext cx="5228703"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یَقُولُونَ</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بِأَلۡسِنَتِهِم</a:t>
                </a:r>
                <a:r>
                  <a:rPr lang="ar-SA" sz="2800" dirty="0">
                    <a:latin typeface="Sakkal Majalla" panose="02000000000000000000" pitchFamily="2" charset="-78"/>
                    <a:cs typeface="Sakkal Majalla" panose="02000000000000000000" pitchFamily="2" charset="-78"/>
                  </a:rPr>
                  <a:t> مَّا </a:t>
                </a:r>
                <a:r>
                  <a:rPr lang="ar-SA" sz="2800" dirty="0" err="1">
                    <a:latin typeface="Sakkal Majalla" panose="02000000000000000000" pitchFamily="2" charset="-78"/>
                    <a:cs typeface="Sakkal Majalla" panose="02000000000000000000" pitchFamily="2" charset="-78"/>
                  </a:rPr>
                  <a:t>لَیۡسَ</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قُلُوبِهِمۡۚ</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264892" y="3379571"/>
                <a:ext cx="986704" cy="294641"/>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7311292" y="3674211"/>
                <a:ext cx="940304" cy="538134"/>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18037030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7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2000" fill="hold"/>
                                        <p:tgtEl>
                                          <p:spTgt spid="18"/>
                                        </p:tgtEl>
                                        <p:attrNameLst>
                                          <p:attrName>ppt_w</p:attrName>
                                        </p:attrNameLst>
                                      </p:cBhvr>
                                      <p:tavLst>
                                        <p:tav tm="0">
                                          <p:val>
                                            <p:fltVal val="0"/>
                                          </p:val>
                                        </p:tav>
                                        <p:tav tm="100000">
                                          <p:val>
                                            <p:strVal val="#ppt_w"/>
                                          </p:val>
                                        </p:tav>
                                      </p:tavLst>
                                    </p:anim>
                                    <p:anim calcmode="lin" valueType="num">
                                      <p:cBhvr>
                                        <p:cTn id="24" dur="2000" fill="hold"/>
                                        <p:tgtEl>
                                          <p:spTgt spid="18"/>
                                        </p:tgtEl>
                                        <p:attrNameLst>
                                          <p:attrName>ppt_h</p:attrName>
                                        </p:attrNameLst>
                                      </p:cBhvr>
                                      <p:tavLst>
                                        <p:tav tm="0">
                                          <p:val>
                                            <p:fltVal val="0"/>
                                          </p:val>
                                        </p:tav>
                                        <p:tav tm="100000">
                                          <p:val>
                                            <p:strVal val="#ppt_h"/>
                                          </p:val>
                                        </p:tav>
                                      </p:tavLst>
                                    </p:anim>
                                    <p:animEffect transition="in" filter="fade">
                                      <p:cBhvr>
                                        <p:cTn id="25" dur="2000"/>
                                        <p:tgtEl>
                                          <p:spTgt spid="18"/>
                                        </p:tgtEl>
                                      </p:cBhvr>
                                    </p:animEffect>
                                  </p:childTnLst>
                                </p:cTn>
                              </p:par>
                              <p:par>
                                <p:cTn id="26" presetID="42" presetClass="path" presetSubtype="0" accel="50000" decel="50000" fill="hold" grpId="1" nodeType="withEffect">
                                  <p:stCondLst>
                                    <p:cond delay="0"/>
                                  </p:stCondLst>
                                  <p:childTnLst>
                                    <p:animMotion origin="layout" path="M -2.70833E-6 -3.7037E-6 L -2.70833E-6 0.25 " pathEditMode="relative" rAng="0" ptsTypes="AA">
                                      <p:cBhvr>
                                        <p:cTn id="27" dur="2000" fill="hold"/>
                                        <p:tgtEl>
                                          <p:spTgt spid="18"/>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الربط بين الموضع المتشابه واسم السورة</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552797" y="3429000"/>
            <a:ext cx="2481974" cy="1671804"/>
            <a:chOff x="600406" y="3334732"/>
            <a:chExt cx="2481974" cy="1671804"/>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157245" y="3334732"/>
              <a:ext cx="925135" cy="297970"/>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157245" y="4456988"/>
              <a:ext cx="925135" cy="318715"/>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00406"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الأنعام(122)</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730702" y="4544871"/>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يونس(12)</a:t>
              </a:r>
              <a:endParaRPr lang="en-US" dirty="0">
                <a:latin typeface="Sakkal Majalla" panose="02000000000000000000" pitchFamily="2" charset="-78"/>
                <a:cs typeface="Sakkal Majalla" panose="02000000000000000000" pitchFamily="2" charset="-78"/>
              </a:endParaRPr>
            </a:p>
          </p:txBody>
        </p:sp>
      </p:grpSp>
      <p:sp>
        <p:nvSpPr>
          <p:cNvPr id="15" name="Rectangle: Rounded Corners 14">
            <a:extLst>
              <a:ext uri="{FF2B5EF4-FFF2-40B4-BE49-F238E27FC236}">
                <a16:creationId xmlns:a16="http://schemas.microsoft.com/office/drawing/2014/main" id="{1416CFC9-94A8-44B7-8D56-935B1DBE4CC8}"/>
              </a:ext>
            </a:extLst>
          </p:cNvPr>
          <p:cNvSpPr/>
          <p:nvPr/>
        </p:nvSpPr>
        <p:spPr>
          <a:xfrm>
            <a:off x="3058749" y="3279189"/>
            <a:ext cx="6468057" cy="135722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والضابط ربط السين في </a:t>
            </a:r>
            <a:r>
              <a:rPr lang="ar-SA" sz="2800" dirty="0">
                <a:solidFill>
                  <a:sysClr val="windowText" lastClr="000000"/>
                </a:solidFill>
                <a:latin typeface="Sakkal Majalla" panose="02000000000000000000" pitchFamily="2" charset="-78"/>
                <a:cs typeface="Sakkal Majalla" panose="02000000000000000000" pitchFamily="2" charset="-78"/>
              </a:rPr>
              <a:t>الم</a:t>
            </a:r>
            <a:r>
              <a:rPr lang="ar-SA" sz="2800" dirty="0">
                <a:latin typeface="Sakkal Majalla" panose="02000000000000000000" pitchFamily="2" charset="-78"/>
                <a:cs typeface="Sakkal Majalla" panose="02000000000000000000" pitchFamily="2" charset="-78"/>
              </a:rPr>
              <a:t>س</a:t>
            </a:r>
            <a:r>
              <a:rPr lang="ar-SA" sz="2800" dirty="0">
                <a:solidFill>
                  <a:sysClr val="windowText" lastClr="000000"/>
                </a:solidFill>
                <a:latin typeface="Sakkal Majalla" panose="02000000000000000000" pitchFamily="2" charset="-78"/>
                <a:cs typeface="Sakkal Majalla" panose="02000000000000000000" pitchFamily="2" charset="-78"/>
              </a:rPr>
              <a:t>رفين</a:t>
            </a:r>
            <a:r>
              <a:rPr lang="ar-SA" sz="2800" dirty="0">
                <a:latin typeface="Sakkal Majalla" panose="02000000000000000000" pitchFamily="2" charset="-78"/>
                <a:cs typeface="Sakkal Majalla" panose="02000000000000000000" pitchFamily="2" charset="-78"/>
              </a:rPr>
              <a:t> بالسين في </a:t>
            </a:r>
            <a:r>
              <a:rPr lang="ar-SA" sz="2800" dirty="0">
                <a:solidFill>
                  <a:sysClr val="windowText" lastClr="000000"/>
                </a:solidFill>
                <a:latin typeface="Sakkal Majalla" panose="02000000000000000000" pitchFamily="2" charset="-78"/>
                <a:cs typeface="Sakkal Majalla" panose="02000000000000000000" pitchFamily="2" charset="-78"/>
              </a:rPr>
              <a:t>يون</a:t>
            </a:r>
            <a:r>
              <a:rPr lang="ar-SA" sz="2800" dirty="0">
                <a:latin typeface="Sakkal Majalla" panose="02000000000000000000" pitchFamily="2" charset="-78"/>
                <a:cs typeface="Sakkal Majalla" panose="02000000000000000000" pitchFamily="2" charset="-78"/>
              </a:rPr>
              <a:t>س</a:t>
            </a:r>
          </a:p>
        </p:txBody>
      </p:sp>
      <p:grpSp>
        <p:nvGrpSpPr>
          <p:cNvPr id="32" name="Group 31">
            <a:extLst>
              <a:ext uri="{FF2B5EF4-FFF2-40B4-BE49-F238E27FC236}">
                <a16:creationId xmlns:a16="http://schemas.microsoft.com/office/drawing/2014/main" id="{D603D2E0-C37C-4AD2-ADF4-6B2EE808777C}"/>
              </a:ext>
            </a:extLst>
          </p:cNvPr>
          <p:cNvGrpSpPr/>
          <p:nvPr/>
        </p:nvGrpSpPr>
        <p:grpSpPr>
          <a:xfrm>
            <a:off x="3034770" y="2951906"/>
            <a:ext cx="8315946" cy="2013681"/>
            <a:chOff x="1690248" y="2923220"/>
            <a:chExt cx="8315946" cy="201368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705714" y="3634476"/>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7</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690248" y="2923220"/>
              <a:ext cx="7015466" cy="2013681"/>
              <a:chOff x="1690248" y="2923220"/>
              <a:chExt cx="7015466" cy="201368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690248" y="2923220"/>
                <a:ext cx="6466018" cy="95418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كَذَ</a:t>
                </a:r>
                <a:r>
                  <a:rPr lang="ar-SA" sz="2800" dirty="0">
                    <a:latin typeface="Sakkal Majalla" panose="02000000000000000000" pitchFamily="2" charset="-78"/>
                    <a:cs typeface="Sakkal Majalla" panose="02000000000000000000" pitchFamily="2" charset="-78"/>
                  </a:rPr>
                  <a:t> ⁠لِكَ </a:t>
                </a:r>
                <a:r>
                  <a:rPr lang="ar-SA" sz="2800" dirty="0" err="1">
                    <a:latin typeface="Sakkal Majalla" panose="02000000000000000000" pitchFamily="2" charset="-78"/>
                    <a:cs typeface="Sakkal Majalla" panose="02000000000000000000" pitchFamily="2" charset="-78"/>
                  </a:rPr>
                  <a:t>زُیِّنَ</a:t>
                </a:r>
                <a:r>
                  <a:rPr lang="ar-SA" sz="2800" dirty="0">
                    <a:latin typeface="Sakkal Majalla" panose="02000000000000000000" pitchFamily="2" charset="-78"/>
                    <a:cs typeface="Sakkal Majalla" panose="02000000000000000000" pitchFamily="2" charset="-78"/>
                  </a:rPr>
                  <a:t> </a:t>
                </a:r>
                <a:r>
                  <a:rPr lang="ar-SA" sz="2800" dirty="0" err="1">
                    <a:solidFill>
                      <a:sysClr val="windowText" lastClr="000000"/>
                    </a:solidFill>
                    <a:latin typeface="Sakkal Majalla" panose="02000000000000000000" pitchFamily="2" charset="-78"/>
                    <a:cs typeface="Sakkal Majalla" panose="02000000000000000000" pitchFamily="2" charset="-78"/>
                  </a:rPr>
                  <a:t>لِلۡكَـٰفِرِینَ</a:t>
                </a:r>
                <a:r>
                  <a:rPr lang="ar-SA" sz="2800" dirty="0">
                    <a:latin typeface="Sakkal Majalla" panose="02000000000000000000" pitchFamily="2" charset="-78"/>
                    <a:cs typeface="Sakkal Majalla" panose="02000000000000000000" pitchFamily="2" charset="-78"/>
                  </a:rPr>
                  <a:t> مَا كَانُوا۟ </a:t>
                </a:r>
                <a:r>
                  <a:rPr lang="ar-SA" sz="2800" dirty="0" err="1">
                    <a:latin typeface="Sakkal Majalla" panose="02000000000000000000" pitchFamily="2" charset="-78"/>
                    <a:cs typeface="Sakkal Majalla" panose="02000000000000000000" pitchFamily="2" charset="-78"/>
                  </a:rPr>
                  <a:t>یَعۡمَلُونَ</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690248" y="4108241"/>
                <a:ext cx="6492036" cy="8286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كَذَ</a:t>
                </a:r>
                <a:r>
                  <a:rPr lang="ar-SA" sz="2800" dirty="0">
                    <a:latin typeface="Sakkal Majalla" panose="02000000000000000000" pitchFamily="2" charset="-78"/>
                    <a:cs typeface="Sakkal Majalla" panose="02000000000000000000" pitchFamily="2" charset="-78"/>
                  </a:rPr>
                  <a:t> ⁠لِكَ </a:t>
                </a:r>
                <a:r>
                  <a:rPr lang="ar-SA" sz="2800" dirty="0" err="1">
                    <a:latin typeface="Sakkal Majalla" panose="02000000000000000000" pitchFamily="2" charset="-78"/>
                    <a:cs typeface="Sakkal Majalla" panose="02000000000000000000" pitchFamily="2" charset="-78"/>
                  </a:rPr>
                  <a:t>زُیِّنَ</a:t>
                </a:r>
                <a:r>
                  <a:rPr lang="ar-SA" sz="2800" dirty="0">
                    <a:latin typeface="Sakkal Majalla" panose="02000000000000000000" pitchFamily="2" charset="-78"/>
                    <a:cs typeface="Sakkal Majalla" panose="02000000000000000000" pitchFamily="2" charset="-78"/>
                  </a:rPr>
                  <a:t> </a:t>
                </a:r>
                <a:r>
                  <a:rPr lang="ar-SA" sz="2800" dirty="0" err="1">
                    <a:solidFill>
                      <a:sysClr val="windowText" lastClr="000000"/>
                    </a:solidFill>
                    <a:latin typeface="Sakkal Majalla" panose="02000000000000000000" pitchFamily="2" charset="-78"/>
                    <a:cs typeface="Sakkal Majalla" panose="02000000000000000000" pitchFamily="2" charset="-78"/>
                  </a:rPr>
                  <a:t>لِلۡمُسۡرِفِینَ</a:t>
                </a:r>
                <a:r>
                  <a:rPr lang="ar-SA" sz="2800" dirty="0">
                    <a:latin typeface="Sakkal Majalla" panose="02000000000000000000" pitchFamily="2" charset="-78"/>
                    <a:cs typeface="Sakkal Majalla" panose="02000000000000000000" pitchFamily="2" charset="-78"/>
                  </a:rPr>
                  <a:t> مَا كَانُوا۟ </a:t>
                </a:r>
                <a:r>
                  <a:rPr lang="ar-SA" sz="2800" dirty="0" err="1">
                    <a:latin typeface="Sakkal Majalla" panose="02000000000000000000" pitchFamily="2" charset="-78"/>
                    <a:cs typeface="Sakkal Majalla" panose="02000000000000000000" pitchFamily="2" charset="-78"/>
                  </a:rPr>
                  <a:t>یَعۡمَلُونَ</a:t>
                </a:r>
                <a:endParaRPr lang="en-US" sz="28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156266" y="3400314"/>
                <a:ext cx="549448" cy="52880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182284" y="3929115"/>
                <a:ext cx="523430" cy="59345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3716919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2000" fill="hold"/>
                                        <p:tgtEl>
                                          <p:spTgt spid="15"/>
                                        </p:tgtEl>
                                        <p:attrNameLst>
                                          <p:attrName>ppt_w</p:attrName>
                                        </p:attrNameLst>
                                      </p:cBhvr>
                                      <p:tavLst>
                                        <p:tav tm="0">
                                          <p:val>
                                            <p:fltVal val="0"/>
                                          </p:val>
                                        </p:tav>
                                        <p:tav tm="100000">
                                          <p:val>
                                            <p:strVal val="#ppt_w"/>
                                          </p:val>
                                        </p:tav>
                                      </p:tavLst>
                                    </p:anim>
                                    <p:anim calcmode="lin" valueType="num">
                                      <p:cBhvr>
                                        <p:cTn id="19" dur="2000" fill="hold"/>
                                        <p:tgtEl>
                                          <p:spTgt spid="15"/>
                                        </p:tgtEl>
                                        <p:attrNameLst>
                                          <p:attrName>ppt_h</p:attrName>
                                        </p:attrNameLst>
                                      </p:cBhvr>
                                      <p:tavLst>
                                        <p:tav tm="0">
                                          <p:val>
                                            <p:fltVal val="0"/>
                                          </p:val>
                                        </p:tav>
                                        <p:tav tm="100000">
                                          <p:val>
                                            <p:strVal val="#ppt_h"/>
                                          </p:val>
                                        </p:tav>
                                      </p:tavLst>
                                    </p:anim>
                                    <p:animEffect transition="in" filter="fade">
                                      <p:cBhvr>
                                        <p:cTn id="20" dur="2000"/>
                                        <p:tgtEl>
                                          <p:spTgt spid="15"/>
                                        </p:tgtEl>
                                      </p:cBhvr>
                                    </p:animEffect>
                                  </p:childTnLst>
                                </p:cTn>
                              </p:par>
                              <p:par>
                                <p:cTn id="21" presetID="42" presetClass="path" presetSubtype="0" accel="50000" decel="50000" fill="hold" grpId="1" nodeType="withEffect">
                                  <p:stCondLst>
                                    <p:cond delay="0"/>
                                  </p:stCondLst>
                                  <p:childTnLst>
                                    <p:animMotion origin="layout" path="M 0 -1.48148E-6 L 0 0.25 " pathEditMode="relative" rAng="0" ptsTypes="AA">
                                      <p:cBhvr>
                                        <p:cTn id="22" dur="2000" fill="hold"/>
                                        <p:tgtEl>
                                          <p:spTgt spid="1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الربط بين الموضع المتشابه واسم السورة</a:t>
            </a:r>
            <a:endParaRPr lang="en-US" dirty="0">
              <a:latin typeface="Sakkal Majalla" panose="02000000000000000000" pitchFamily="2" charset="-78"/>
              <a:cs typeface="Sakkal Majalla" panose="02000000000000000000" pitchFamily="2" charset="-78"/>
            </a:endParaRPr>
          </a:p>
        </p:txBody>
      </p:sp>
      <p:grpSp>
        <p:nvGrpSpPr>
          <p:cNvPr id="35" name="Group 34">
            <a:extLst>
              <a:ext uri="{FF2B5EF4-FFF2-40B4-BE49-F238E27FC236}">
                <a16:creationId xmlns:a16="http://schemas.microsoft.com/office/drawing/2014/main" id="{F70C3B78-A169-44D8-8C11-06B25067270E}"/>
              </a:ext>
            </a:extLst>
          </p:cNvPr>
          <p:cNvGrpSpPr/>
          <p:nvPr/>
        </p:nvGrpSpPr>
        <p:grpSpPr>
          <a:xfrm>
            <a:off x="3034770" y="2951906"/>
            <a:ext cx="8474137" cy="3095085"/>
            <a:chOff x="3034770" y="2951906"/>
            <a:chExt cx="8474137" cy="3095085"/>
          </a:xfrm>
        </p:grpSpPr>
        <p:grpSp>
          <p:nvGrpSpPr>
            <p:cNvPr id="34" name="Group 33">
              <a:extLst>
                <a:ext uri="{FF2B5EF4-FFF2-40B4-BE49-F238E27FC236}">
                  <a16:creationId xmlns:a16="http://schemas.microsoft.com/office/drawing/2014/main" id="{8B87DB3B-5FA7-4D24-88B7-3ABBC1C60EEB}"/>
                </a:ext>
              </a:extLst>
            </p:cNvPr>
            <p:cNvGrpSpPr/>
            <p:nvPr/>
          </p:nvGrpSpPr>
          <p:grpSpPr>
            <a:xfrm>
              <a:off x="3034770" y="2951906"/>
              <a:ext cx="8474137" cy="3095085"/>
              <a:chOff x="3034770" y="2951906"/>
              <a:chExt cx="8474137" cy="3095085"/>
            </a:xfrm>
          </p:grpSpPr>
          <p:grpSp>
            <p:nvGrpSpPr>
              <p:cNvPr id="32" name="Group 31">
                <a:extLst>
                  <a:ext uri="{FF2B5EF4-FFF2-40B4-BE49-F238E27FC236}">
                    <a16:creationId xmlns:a16="http://schemas.microsoft.com/office/drawing/2014/main" id="{D603D2E0-C37C-4AD2-ADF4-6B2EE808777C}"/>
                  </a:ext>
                </a:extLst>
              </p:cNvPr>
              <p:cNvGrpSpPr/>
              <p:nvPr/>
            </p:nvGrpSpPr>
            <p:grpSpPr>
              <a:xfrm>
                <a:off x="3034770" y="2951906"/>
                <a:ext cx="8474137" cy="2013681"/>
                <a:chOff x="1690248" y="2923220"/>
                <a:chExt cx="8474137" cy="201368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863905" y="4227931"/>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8</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690248" y="2923220"/>
                  <a:ext cx="7173658" cy="2013681"/>
                  <a:chOff x="1690248" y="2923220"/>
                  <a:chExt cx="7173658" cy="201368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690248" y="2923220"/>
                    <a:ext cx="6466018" cy="95418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وَلَا تَمَسُّوهَا </a:t>
                    </a:r>
                    <a:r>
                      <a:rPr lang="ar-SA" sz="2800" dirty="0" err="1">
                        <a:latin typeface="Sakkal Majalla" panose="02000000000000000000" pitchFamily="2" charset="-78"/>
                        <a:cs typeface="Sakkal Majalla" panose="02000000000000000000" pitchFamily="2" charset="-78"/>
                      </a:rPr>
                      <a:t>بِسُوۤء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فَیَأۡخُذَكُمۡ</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عَذَابٌ </a:t>
                    </a:r>
                    <a:r>
                      <a:rPr lang="ar-SA" sz="2800" dirty="0" err="1">
                        <a:solidFill>
                          <a:schemeClr val="tx1"/>
                        </a:solidFill>
                        <a:latin typeface="Sakkal Majalla" panose="02000000000000000000" pitchFamily="2" charset="-78"/>
                        <a:cs typeface="Sakkal Majalla" panose="02000000000000000000" pitchFamily="2" charset="-78"/>
                      </a:rPr>
                      <a:t>أَلِیم</a:t>
                    </a:r>
                    <a:r>
                      <a:rPr lang="ar-SA" sz="2800" dirty="0">
                        <a:latin typeface="Sakkal Majalla" panose="02000000000000000000" pitchFamily="2" charset="-78"/>
                        <a:cs typeface="Sakkal Majalla" panose="02000000000000000000" pitchFamily="2" charset="-78"/>
                      </a:rPr>
                      <a:t>ࣱ</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690248" y="4108241"/>
                    <a:ext cx="6533768" cy="8286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وَلَا تَمَسُّوهَا </a:t>
                    </a:r>
                    <a:r>
                      <a:rPr lang="ar-SA" sz="2800" dirty="0" err="1">
                        <a:latin typeface="Sakkal Majalla" panose="02000000000000000000" pitchFamily="2" charset="-78"/>
                        <a:cs typeface="Sakkal Majalla" panose="02000000000000000000" pitchFamily="2" charset="-78"/>
                      </a:rPr>
                      <a:t>بِسُوۤء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فَیَأۡخُذَكُمۡ</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عَذَابࣱ </a:t>
                    </a:r>
                    <a:r>
                      <a:rPr lang="ar-SA" sz="2800" dirty="0" err="1">
                        <a:solidFill>
                          <a:schemeClr val="tx1"/>
                        </a:solidFill>
                        <a:latin typeface="Sakkal Majalla" panose="02000000000000000000" pitchFamily="2" charset="-78"/>
                        <a:cs typeface="Sakkal Majalla" panose="02000000000000000000" pitchFamily="2" charset="-78"/>
                      </a:rPr>
                      <a:t>قَرِیب</a:t>
                    </a:r>
                    <a:r>
                      <a:rPr lang="ar-SA" sz="2800" dirty="0">
                        <a:solidFill>
                          <a:schemeClr val="tx1"/>
                        </a:solidFill>
                        <a:latin typeface="Sakkal Majalla" panose="02000000000000000000" pitchFamily="2" charset="-78"/>
                        <a:cs typeface="Sakkal Majalla" panose="02000000000000000000" pitchFamily="2" charset="-78"/>
                      </a:rPr>
                      <a:t>ࣱ</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156267" y="3400315"/>
                    <a:ext cx="707639" cy="1122257"/>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a:off x="8224017" y="4522571"/>
                    <a:ext cx="639889" cy="12700"/>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
            <p:nvSpPr>
              <p:cNvPr id="16" name="Rectangle: Rounded Corners 15">
                <a:extLst>
                  <a:ext uri="{FF2B5EF4-FFF2-40B4-BE49-F238E27FC236}">
                    <a16:creationId xmlns:a16="http://schemas.microsoft.com/office/drawing/2014/main" id="{F1807495-A1EC-46F2-AED6-352C1C56FBDC}"/>
                  </a:ext>
                </a:extLst>
              </p:cNvPr>
              <p:cNvSpPr/>
              <p:nvPr/>
            </p:nvSpPr>
            <p:spPr>
              <a:xfrm>
                <a:off x="3058749" y="5218331"/>
                <a:ext cx="6509789" cy="8286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وَلَا تَمَسُّوهَا </a:t>
                </a:r>
                <a:r>
                  <a:rPr lang="ar-SA" sz="2800" dirty="0" err="1">
                    <a:latin typeface="Sakkal Majalla" panose="02000000000000000000" pitchFamily="2" charset="-78"/>
                    <a:cs typeface="Sakkal Majalla" panose="02000000000000000000" pitchFamily="2" charset="-78"/>
                  </a:rPr>
                  <a:t>بِسُوۤء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فَیَأۡخُذَكُمۡ</a:t>
                </a:r>
                <a:r>
                  <a:rPr lang="ar-SA" sz="2800" dirty="0">
                    <a:latin typeface="Sakkal Majalla" panose="02000000000000000000" pitchFamily="2" charset="-78"/>
                    <a:cs typeface="Sakkal Majalla" panose="02000000000000000000" pitchFamily="2" charset="-78"/>
                  </a:rPr>
                  <a:t> عَذَابُ </a:t>
                </a:r>
                <a:r>
                  <a:rPr lang="ar-SA" sz="2800" dirty="0" err="1">
                    <a:solidFill>
                      <a:schemeClr val="tx1"/>
                    </a:solidFill>
                    <a:latin typeface="Sakkal Majalla" panose="02000000000000000000" pitchFamily="2" charset="-78"/>
                    <a:cs typeface="Sakkal Majalla" panose="02000000000000000000" pitchFamily="2" charset="-78"/>
                  </a:rPr>
                  <a:t>یَوۡمٍ</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عَظِیم</a:t>
                </a:r>
                <a:r>
                  <a:rPr lang="ar-SA" sz="2800" dirty="0">
                    <a:solidFill>
                      <a:schemeClr val="tx1"/>
                    </a:solidFill>
                    <a:latin typeface="Sakkal Majalla" panose="02000000000000000000" pitchFamily="2" charset="-78"/>
                    <a:cs typeface="Sakkal Majalla" panose="02000000000000000000" pitchFamily="2" charset="-78"/>
                  </a:rPr>
                  <a:t>ࣲ</a:t>
                </a:r>
                <a:endParaRPr lang="en-US" sz="2800" dirty="0">
                  <a:solidFill>
                    <a:schemeClr val="tx1"/>
                  </a:solidFill>
                  <a:latin typeface="Sakkal Majalla" panose="02000000000000000000" pitchFamily="2" charset="-78"/>
                  <a:cs typeface="Sakkal Majalla" panose="02000000000000000000" pitchFamily="2" charset="-78"/>
                </a:endParaRPr>
              </a:p>
            </p:txBody>
          </p:sp>
        </p:grpSp>
        <p:cxnSp>
          <p:nvCxnSpPr>
            <p:cNvPr id="17" name="Connector: Curved 16">
              <a:extLst>
                <a:ext uri="{FF2B5EF4-FFF2-40B4-BE49-F238E27FC236}">
                  <a16:creationId xmlns:a16="http://schemas.microsoft.com/office/drawing/2014/main" id="{C96478E4-3765-4712-9156-A7E281589780}"/>
                </a:ext>
              </a:extLst>
            </p:cNvPr>
            <p:cNvCxnSpPr>
              <a:cxnSpLocks/>
              <a:stCxn id="4" idx="1"/>
              <a:endCxn id="16" idx="3"/>
            </p:cNvCxnSpPr>
            <p:nvPr/>
          </p:nvCxnSpPr>
          <p:spPr>
            <a:xfrm rot="10800000" flipV="1">
              <a:off x="9568539" y="4551257"/>
              <a:ext cx="639889" cy="1081404"/>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30" name="Group 29">
            <a:extLst>
              <a:ext uri="{FF2B5EF4-FFF2-40B4-BE49-F238E27FC236}">
                <a16:creationId xmlns:a16="http://schemas.microsoft.com/office/drawing/2014/main" id="{CAB7901C-5B7C-4908-AE99-1C067F81983D}"/>
              </a:ext>
            </a:extLst>
          </p:cNvPr>
          <p:cNvGrpSpPr/>
          <p:nvPr/>
        </p:nvGrpSpPr>
        <p:grpSpPr>
          <a:xfrm>
            <a:off x="552797" y="3429000"/>
            <a:ext cx="2505952" cy="2661724"/>
            <a:chOff x="552797" y="3429000"/>
            <a:chExt cx="2505952" cy="2661724"/>
          </a:xfrm>
        </p:grpSpPr>
        <p:grpSp>
          <p:nvGrpSpPr>
            <p:cNvPr id="33" name="Group 32">
              <a:extLst>
                <a:ext uri="{FF2B5EF4-FFF2-40B4-BE49-F238E27FC236}">
                  <a16:creationId xmlns:a16="http://schemas.microsoft.com/office/drawing/2014/main" id="{1EB0D74C-5A31-42F9-AFE7-0F2C3862003B}"/>
                </a:ext>
              </a:extLst>
            </p:cNvPr>
            <p:cNvGrpSpPr/>
            <p:nvPr/>
          </p:nvGrpSpPr>
          <p:grpSpPr>
            <a:xfrm>
              <a:off x="552797" y="3429000"/>
              <a:ext cx="2481974" cy="1595263"/>
              <a:chOff x="600406" y="3334732"/>
              <a:chExt cx="2481974" cy="1595263"/>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157245" y="3334732"/>
                <a:ext cx="925135" cy="297970"/>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157245" y="4456989"/>
                <a:ext cx="925135" cy="242174"/>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00406"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الأعراف(73)</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730702" y="4468330"/>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هود(64)</a:t>
                </a:r>
                <a:endParaRPr lang="en-US" dirty="0">
                  <a:latin typeface="Sakkal Majalla" panose="02000000000000000000" pitchFamily="2" charset="-78"/>
                  <a:cs typeface="Sakkal Majalla" panose="02000000000000000000" pitchFamily="2" charset="-78"/>
                </a:endParaRPr>
              </a:p>
            </p:txBody>
          </p:sp>
        </p:grpSp>
        <p:cxnSp>
          <p:nvCxnSpPr>
            <p:cNvPr id="24" name="Connector: Elbow 23">
              <a:extLst>
                <a:ext uri="{FF2B5EF4-FFF2-40B4-BE49-F238E27FC236}">
                  <a16:creationId xmlns:a16="http://schemas.microsoft.com/office/drawing/2014/main" id="{66758017-7217-4AA0-A242-452E57307866}"/>
                </a:ext>
              </a:extLst>
            </p:cNvPr>
            <p:cNvCxnSpPr>
              <a:cxnSpLocks/>
              <a:stCxn id="16" idx="1"/>
              <a:endCxn id="25" idx="3"/>
            </p:cNvCxnSpPr>
            <p:nvPr/>
          </p:nvCxnSpPr>
          <p:spPr>
            <a:xfrm rot="10800000" flipV="1">
              <a:off x="2169795" y="5632660"/>
              <a:ext cx="888954" cy="227231"/>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25" name="TextBox 24">
              <a:extLst>
                <a:ext uri="{FF2B5EF4-FFF2-40B4-BE49-F238E27FC236}">
                  <a16:creationId xmlns:a16="http://schemas.microsoft.com/office/drawing/2014/main" id="{B14FAB00-C98F-4D49-904D-29B9DECA56BB}"/>
                </a:ext>
              </a:extLst>
            </p:cNvPr>
            <p:cNvSpPr txBox="1"/>
            <p:nvPr/>
          </p:nvSpPr>
          <p:spPr>
            <a:xfrm>
              <a:off x="743253" y="5629059"/>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الشعراء(156)</a:t>
              </a:r>
              <a:endParaRPr lang="en-US" dirty="0">
                <a:latin typeface="Sakkal Majalla" panose="02000000000000000000" pitchFamily="2" charset="-78"/>
                <a:cs typeface="Sakkal Majalla" panose="02000000000000000000" pitchFamily="2" charset="-78"/>
              </a:endParaRPr>
            </a:p>
          </p:txBody>
        </p:sp>
      </p:grpSp>
      <p:sp>
        <p:nvSpPr>
          <p:cNvPr id="15" name="Rectangle: Rounded Corners 14">
            <a:extLst>
              <a:ext uri="{FF2B5EF4-FFF2-40B4-BE49-F238E27FC236}">
                <a16:creationId xmlns:a16="http://schemas.microsoft.com/office/drawing/2014/main" id="{1416CFC9-94A8-44B7-8D56-935B1DBE4CC8}"/>
              </a:ext>
            </a:extLst>
          </p:cNvPr>
          <p:cNvSpPr/>
          <p:nvPr/>
        </p:nvSpPr>
        <p:spPr>
          <a:xfrm>
            <a:off x="2839454" y="1802659"/>
            <a:ext cx="6854612" cy="232156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والضابط ربط كل كلمة متشابهة </a:t>
            </a:r>
            <a:r>
              <a:rPr lang="ar-SA" sz="2800" dirty="0">
                <a:solidFill>
                  <a:sysClr val="windowText" lastClr="000000"/>
                </a:solidFill>
                <a:latin typeface="Sakkal Majalla" panose="02000000000000000000" pitchFamily="2" charset="-78"/>
                <a:cs typeface="Sakkal Majalla" panose="02000000000000000000" pitchFamily="2" charset="-78"/>
              </a:rPr>
              <a:t>(أليم، قريب، عظيم)</a:t>
            </a:r>
            <a:r>
              <a:rPr lang="ar-SA" sz="2800" dirty="0">
                <a:latin typeface="Sakkal Majalla" panose="02000000000000000000" pitchFamily="2" charset="-78"/>
                <a:cs typeface="Sakkal Majalla" panose="02000000000000000000" pitchFamily="2" charset="-78"/>
              </a:rPr>
              <a:t> بأسماء السور، فـ </a:t>
            </a:r>
            <a:r>
              <a:rPr lang="ar-SA" sz="2800" dirty="0">
                <a:solidFill>
                  <a:sysClr val="windowText" lastClr="000000"/>
                </a:solidFill>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أ</a:t>
            </a:r>
            <a:r>
              <a:rPr lang="ar-SA" sz="2800" dirty="0">
                <a:solidFill>
                  <a:sysClr val="windowText" lastClr="000000"/>
                </a:solidFill>
                <a:latin typeface="Sakkal Majalla" panose="02000000000000000000" pitchFamily="2" charset="-78"/>
                <a:cs typeface="Sakkal Majalla" panose="02000000000000000000" pitchFamily="2" charset="-78"/>
              </a:rPr>
              <a:t>ليم)</a:t>
            </a:r>
            <a:r>
              <a:rPr lang="ar-SA" sz="2800" dirty="0">
                <a:latin typeface="Sakkal Majalla" panose="02000000000000000000" pitchFamily="2" charset="-78"/>
                <a:cs typeface="Sakkal Majalla" panose="02000000000000000000" pitchFamily="2" charset="-78"/>
              </a:rPr>
              <a:t> نربط ألفها بألف </a:t>
            </a:r>
            <a:r>
              <a:rPr lang="ar-SA" sz="2800" dirty="0">
                <a:solidFill>
                  <a:sysClr val="windowText" lastClr="000000"/>
                </a:solidFill>
                <a:latin typeface="Sakkal Majalla" panose="02000000000000000000" pitchFamily="2" charset="-78"/>
                <a:cs typeface="Sakkal Majalla" panose="02000000000000000000" pitchFamily="2" charset="-78"/>
              </a:rPr>
              <a:t>ا</a:t>
            </a:r>
            <a:r>
              <a:rPr lang="ar-SA" sz="2800" dirty="0">
                <a:latin typeface="Sakkal Majalla" panose="02000000000000000000" pitchFamily="2" charset="-78"/>
                <a:cs typeface="Sakkal Majalla" panose="02000000000000000000" pitchFamily="2" charset="-78"/>
              </a:rPr>
              <a:t>لأ</a:t>
            </a:r>
            <a:r>
              <a:rPr lang="ar-SA" sz="2800" dirty="0">
                <a:solidFill>
                  <a:sysClr val="windowText" lastClr="000000"/>
                </a:solidFill>
                <a:latin typeface="Sakkal Majalla" panose="02000000000000000000" pitchFamily="2" charset="-78"/>
                <a:cs typeface="Sakkal Majalla" panose="02000000000000000000" pitchFamily="2" charset="-78"/>
              </a:rPr>
              <a:t>عراف</a:t>
            </a:r>
            <a:r>
              <a:rPr lang="ar-SA" sz="2800" dirty="0">
                <a:latin typeface="Sakkal Majalla" panose="02000000000000000000" pitchFamily="2" charset="-78"/>
                <a:cs typeface="Sakkal Majalla" panose="02000000000000000000" pitchFamily="2" charset="-78"/>
              </a:rPr>
              <a:t>، و </a:t>
            </a:r>
            <a:r>
              <a:rPr lang="ar-SA" sz="2800" dirty="0">
                <a:solidFill>
                  <a:sysClr val="windowText" lastClr="000000"/>
                </a:solidFill>
                <a:latin typeface="Sakkal Majalla" panose="02000000000000000000" pitchFamily="2" charset="-78"/>
                <a:cs typeface="Sakkal Majalla" panose="02000000000000000000" pitchFamily="2" charset="-78"/>
              </a:rPr>
              <a:t>(قري</a:t>
            </a:r>
            <a:r>
              <a:rPr lang="ar-SA" sz="2800" dirty="0">
                <a:latin typeface="Sakkal Majalla" panose="02000000000000000000" pitchFamily="2" charset="-78"/>
                <a:cs typeface="Sakkal Majalla" panose="02000000000000000000" pitchFamily="2" charset="-78"/>
              </a:rPr>
              <a:t>ب</a:t>
            </a:r>
            <a:r>
              <a:rPr lang="ar-SA" sz="2800" dirty="0">
                <a:solidFill>
                  <a:sysClr val="windowText" lastClr="000000"/>
                </a:solidFill>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 الباء حرف قلقلة نربطه بالدال من اسم السورة </a:t>
            </a:r>
            <a:r>
              <a:rPr lang="ar-SA" sz="2800" dirty="0">
                <a:solidFill>
                  <a:sysClr val="windowText" lastClr="000000"/>
                </a:solidFill>
                <a:latin typeface="Sakkal Majalla" panose="02000000000000000000" pitchFamily="2" charset="-78"/>
                <a:cs typeface="Sakkal Majalla" panose="02000000000000000000" pitchFamily="2" charset="-78"/>
              </a:rPr>
              <a:t>هو</a:t>
            </a:r>
            <a:r>
              <a:rPr lang="ar-SA" sz="2800" dirty="0">
                <a:latin typeface="Sakkal Majalla" panose="02000000000000000000" pitchFamily="2" charset="-78"/>
                <a:cs typeface="Sakkal Majalla" panose="02000000000000000000" pitchFamily="2" charset="-78"/>
              </a:rPr>
              <a:t>د، وحيث إنه أيضًا حرف قلقلة، و</a:t>
            </a:r>
            <a:r>
              <a:rPr lang="ar-SA" sz="2800" dirty="0">
                <a:solidFill>
                  <a:sysClr val="windowText" lastClr="000000"/>
                </a:solidFill>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ع</a:t>
            </a:r>
            <a:r>
              <a:rPr lang="ar-SA" sz="2800" dirty="0">
                <a:solidFill>
                  <a:sysClr val="windowText" lastClr="000000"/>
                </a:solidFill>
                <a:latin typeface="Sakkal Majalla" panose="02000000000000000000" pitchFamily="2" charset="-78"/>
                <a:cs typeface="Sakkal Majalla" panose="02000000000000000000" pitchFamily="2" charset="-78"/>
              </a:rPr>
              <a:t>ظيم)</a:t>
            </a:r>
            <a:r>
              <a:rPr lang="ar-SA" sz="2800" dirty="0">
                <a:latin typeface="Sakkal Majalla" panose="02000000000000000000" pitchFamily="2" charset="-78"/>
                <a:cs typeface="Sakkal Majalla" panose="02000000000000000000" pitchFamily="2" charset="-78"/>
              </a:rPr>
              <a:t> نربط العين فيها بالعين من اسم السورة </a:t>
            </a:r>
            <a:r>
              <a:rPr lang="ar-SA" sz="2800" dirty="0">
                <a:solidFill>
                  <a:sysClr val="windowText" lastClr="000000"/>
                </a:solidFill>
                <a:latin typeface="Sakkal Majalla" panose="02000000000000000000" pitchFamily="2" charset="-78"/>
                <a:cs typeface="Sakkal Majalla" panose="02000000000000000000" pitchFamily="2" charset="-78"/>
              </a:rPr>
              <a:t>الش</a:t>
            </a:r>
            <a:r>
              <a:rPr lang="ar-SA" sz="2800" dirty="0">
                <a:latin typeface="Sakkal Majalla" panose="02000000000000000000" pitchFamily="2" charset="-78"/>
                <a:cs typeface="Sakkal Majalla" panose="02000000000000000000" pitchFamily="2" charset="-78"/>
              </a:rPr>
              <a:t>ع</a:t>
            </a:r>
            <a:r>
              <a:rPr lang="ar-SA" sz="2800" dirty="0">
                <a:solidFill>
                  <a:sysClr val="windowText" lastClr="000000"/>
                </a:solidFill>
                <a:latin typeface="Sakkal Majalla" panose="02000000000000000000" pitchFamily="2" charset="-78"/>
                <a:cs typeface="Sakkal Majalla" panose="02000000000000000000" pitchFamily="2" charset="-78"/>
              </a:rPr>
              <a:t>راء</a:t>
            </a:r>
          </a:p>
        </p:txBody>
      </p:sp>
    </p:spTree>
    <p:extLst>
      <p:ext uri="{BB962C8B-B14F-4D97-AF65-F5344CB8AC3E}">
        <p14:creationId xmlns:p14="http://schemas.microsoft.com/office/powerpoint/2010/main" val="627490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800" fill="hold"/>
                                        <p:tgtEl>
                                          <p:spTgt spid="35"/>
                                        </p:tgtEl>
                                        <p:attrNameLst>
                                          <p:attrName>ppt_x</p:attrName>
                                        </p:attrNameLst>
                                      </p:cBhvr>
                                      <p:tavLst>
                                        <p:tav tm="0">
                                          <p:val>
                                            <p:strVal val="0-#ppt_w/2"/>
                                          </p:val>
                                        </p:tav>
                                        <p:tav tm="100000">
                                          <p:val>
                                            <p:strVal val="#ppt_x"/>
                                          </p:val>
                                        </p:tav>
                                      </p:tavLst>
                                    </p:anim>
                                    <p:anim calcmode="lin" valueType="num">
                                      <p:cBhvr additive="base">
                                        <p:cTn id="8" dur="800" fill="hold"/>
                                        <p:tgtEl>
                                          <p:spTgt spid="35"/>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800" fill="hold"/>
                                        <p:tgtEl>
                                          <p:spTgt spid="30"/>
                                        </p:tgtEl>
                                        <p:attrNameLst>
                                          <p:attrName>ppt_w</p:attrName>
                                        </p:attrNameLst>
                                      </p:cBhvr>
                                      <p:tavLst>
                                        <p:tav tm="0">
                                          <p:val>
                                            <p:fltVal val="0"/>
                                          </p:val>
                                        </p:tav>
                                        <p:tav tm="100000">
                                          <p:val>
                                            <p:strVal val="#ppt_w"/>
                                          </p:val>
                                        </p:tav>
                                      </p:tavLst>
                                    </p:anim>
                                    <p:anim calcmode="lin" valueType="num">
                                      <p:cBhvr>
                                        <p:cTn id="12" dur="800" fill="hold"/>
                                        <p:tgtEl>
                                          <p:spTgt spid="30"/>
                                        </p:tgtEl>
                                        <p:attrNameLst>
                                          <p:attrName>ppt_h</p:attrName>
                                        </p:attrNameLst>
                                      </p:cBhvr>
                                      <p:tavLst>
                                        <p:tav tm="0">
                                          <p:val>
                                            <p:fltVal val="0"/>
                                          </p:val>
                                        </p:tav>
                                        <p:tav tm="100000">
                                          <p:val>
                                            <p:strVal val="#ppt_h"/>
                                          </p:val>
                                        </p:tav>
                                      </p:tavLst>
                                    </p:anim>
                                    <p:animEffect transition="in" filter="fade">
                                      <p:cBhvr>
                                        <p:cTn id="13" dur="8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2000" fill="hold"/>
                                        <p:tgtEl>
                                          <p:spTgt spid="15"/>
                                        </p:tgtEl>
                                        <p:attrNameLst>
                                          <p:attrName>ppt_w</p:attrName>
                                        </p:attrNameLst>
                                      </p:cBhvr>
                                      <p:tavLst>
                                        <p:tav tm="0">
                                          <p:val>
                                            <p:fltVal val="0"/>
                                          </p:val>
                                        </p:tav>
                                        <p:tav tm="100000">
                                          <p:val>
                                            <p:strVal val="#ppt_w"/>
                                          </p:val>
                                        </p:tav>
                                      </p:tavLst>
                                    </p:anim>
                                    <p:anim calcmode="lin" valueType="num">
                                      <p:cBhvr>
                                        <p:cTn id="19" dur="2000" fill="hold"/>
                                        <p:tgtEl>
                                          <p:spTgt spid="15"/>
                                        </p:tgtEl>
                                        <p:attrNameLst>
                                          <p:attrName>ppt_h</p:attrName>
                                        </p:attrNameLst>
                                      </p:cBhvr>
                                      <p:tavLst>
                                        <p:tav tm="0">
                                          <p:val>
                                            <p:fltVal val="0"/>
                                          </p:val>
                                        </p:tav>
                                        <p:tav tm="100000">
                                          <p:val>
                                            <p:strVal val="#ppt_h"/>
                                          </p:val>
                                        </p:tav>
                                      </p:tavLst>
                                    </p:anim>
                                    <p:animEffect transition="in" filter="fade">
                                      <p:cBhvr>
                                        <p:cTn id="20" dur="2000"/>
                                        <p:tgtEl>
                                          <p:spTgt spid="15"/>
                                        </p:tgtEl>
                                      </p:cBhvr>
                                    </p:animEffect>
                                  </p:childTnLst>
                                </p:cTn>
                              </p:par>
                              <p:par>
                                <p:cTn id="21" presetID="42" presetClass="path" presetSubtype="0" accel="50000" decel="50000" fill="hold" grpId="1" nodeType="withEffect">
                                  <p:stCondLst>
                                    <p:cond delay="0"/>
                                  </p:stCondLst>
                                  <p:childTnLst>
                                    <p:animMotion origin="layout" path="M 0 -1.48148E-6 L 0 0.25 " pathEditMode="relative" rAng="0" ptsTypes="AA">
                                      <p:cBhvr>
                                        <p:cTn id="22" dur="2000" fill="hold"/>
                                        <p:tgtEl>
                                          <p:spTgt spid="1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الربط بين الموضع المتشابه واسم السورة</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552797" y="3429000"/>
            <a:ext cx="2481974" cy="1595263"/>
            <a:chOff x="600406" y="3334732"/>
            <a:chExt cx="2481974" cy="1595263"/>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157245" y="3334732"/>
              <a:ext cx="925135" cy="297970"/>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157245" y="4456989"/>
              <a:ext cx="925135" cy="242174"/>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00406"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القصص(20)</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730702" y="4468330"/>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يس(20)</a:t>
              </a:r>
              <a:endParaRPr lang="en-US" dirty="0">
                <a:latin typeface="Sakkal Majalla" panose="02000000000000000000" pitchFamily="2" charset="-78"/>
                <a:cs typeface="Sakkal Majalla" panose="02000000000000000000" pitchFamily="2" charset="-78"/>
              </a:endParaRPr>
            </a:p>
          </p:txBody>
        </p:sp>
      </p:grpSp>
      <p:sp>
        <p:nvSpPr>
          <p:cNvPr id="15" name="Rectangle: Rounded Corners 14">
            <a:extLst>
              <a:ext uri="{FF2B5EF4-FFF2-40B4-BE49-F238E27FC236}">
                <a16:creationId xmlns:a16="http://schemas.microsoft.com/office/drawing/2014/main" id="{1416CFC9-94A8-44B7-8D56-935B1DBE4CC8}"/>
              </a:ext>
            </a:extLst>
          </p:cNvPr>
          <p:cNvSpPr/>
          <p:nvPr/>
        </p:nvSpPr>
        <p:spPr>
          <a:xfrm>
            <a:off x="3058749" y="3279189"/>
            <a:ext cx="6468057" cy="135722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والضباط تقدم </a:t>
            </a:r>
            <a:r>
              <a:rPr lang="ar-SA" sz="2800" dirty="0">
                <a:solidFill>
                  <a:sysClr val="windowText" lastClr="000000"/>
                </a:solidFill>
                <a:latin typeface="Sakkal Majalla" panose="02000000000000000000" pitchFamily="2" charset="-78"/>
                <a:cs typeface="Sakkal Majalla" panose="02000000000000000000" pitchFamily="2" charset="-78"/>
              </a:rPr>
              <a:t>(من)</a:t>
            </a:r>
            <a:r>
              <a:rPr lang="ar-SA" sz="2800" dirty="0">
                <a:latin typeface="Sakkal Majalla" panose="02000000000000000000" pitchFamily="2" charset="-78"/>
                <a:cs typeface="Sakkal Majalla" panose="02000000000000000000" pitchFamily="2" charset="-78"/>
              </a:rPr>
              <a:t> في يس حيث إن </a:t>
            </a:r>
            <a:r>
              <a:rPr lang="ar-SA" sz="2800" dirty="0">
                <a:solidFill>
                  <a:sysClr val="windowText" lastClr="000000"/>
                </a:solidFill>
                <a:latin typeface="Sakkal Majalla" panose="02000000000000000000" pitchFamily="2" charset="-78"/>
                <a:cs typeface="Sakkal Majalla" panose="02000000000000000000" pitchFamily="2" charset="-78"/>
              </a:rPr>
              <a:t>(من) </a:t>
            </a:r>
            <a:r>
              <a:rPr lang="ar-SA" sz="2800" dirty="0">
                <a:latin typeface="Sakkal Majalla" panose="02000000000000000000" pitchFamily="2" charset="-78"/>
                <a:cs typeface="Sakkal Majalla" panose="02000000000000000000" pitchFamily="2" charset="-78"/>
              </a:rPr>
              <a:t>حرفان و </a:t>
            </a:r>
            <a:r>
              <a:rPr lang="ar-SA" sz="2800" dirty="0">
                <a:solidFill>
                  <a:sysClr val="windowText" lastClr="000000"/>
                </a:solidFill>
                <a:latin typeface="Sakkal Majalla" panose="02000000000000000000" pitchFamily="2" charset="-78"/>
                <a:cs typeface="Sakkal Majalla" panose="02000000000000000000" pitchFamily="2" charset="-78"/>
              </a:rPr>
              <a:t>(يس) </a:t>
            </a:r>
            <a:r>
              <a:rPr lang="ar-SA" sz="2800" dirty="0">
                <a:latin typeface="Sakkal Majalla" panose="02000000000000000000" pitchFamily="2" charset="-78"/>
                <a:cs typeface="Sakkal Majalla" panose="02000000000000000000" pitchFamily="2" charset="-78"/>
              </a:rPr>
              <a:t>حرفان</a:t>
            </a:r>
          </a:p>
        </p:txBody>
      </p:sp>
      <p:grpSp>
        <p:nvGrpSpPr>
          <p:cNvPr id="32" name="Group 31">
            <a:extLst>
              <a:ext uri="{FF2B5EF4-FFF2-40B4-BE49-F238E27FC236}">
                <a16:creationId xmlns:a16="http://schemas.microsoft.com/office/drawing/2014/main" id="{D603D2E0-C37C-4AD2-ADF4-6B2EE808777C}"/>
              </a:ext>
            </a:extLst>
          </p:cNvPr>
          <p:cNvGrpSpPr/>
          <p:nvPr/>
        </p:nvGrpSpPr>
        <p:grpSpPr>
          <a:xfrm>
            <a:off x="3034770" y="2951906"/>
            <a:ext cx="8315946" cy="2013681"/>
            <a:chOff x="1690248" y="2923220"/>
            <a:chExt cx="8315946" cy="201368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705714" y="3634476"/>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9</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690248" y="2923220"/>
              <a:ext cx="7015466" cy="2013681"/>
              <a:chOff x="1690248" y="2923220"/>
              <a:chExt cx="7015466" cy="201368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690248" y="2923220"/>
                <a:ext cx="6466018" cy="95418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وَجَاۤءَ</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رَجُل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أَقۡصَا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ٱلۡمَدِینَةِ</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یَسۡعَىٰ</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690248" y="4108241"/>
                <a:ext cx="6492036" cy="8286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وَجَاۤءَ</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مِنۡ</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أَقۡصَا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ٱلۡمَدِینَةِ</a:t>
                </a:r>
                <a:r>
                  <a:rPr lang="ar-SA" sz="2800" dirty="0">
                    <a:latin typeface="Sakkal Majalla" panose="02000000000000000000" pitchFamily="2" charset="-78"/>
                    <a:cs typeface="Sakkal Majalla" panose="02000000000000000000" pitchFamily="2" charset="-78"/>
                  </a:rPr>
                  <a:t> رَجُلࣱ </a:t>
                </a:r>
                <a:r>
                  <a:rPr lang="ar-SA" sz="2800" dirty="0" err="1">
                    <a:latin typeface="Sakkal Majalla" panose="02000000000000000000" pitchFamily="2" charset="-78"/>
                    <a:cs typeface="Sakkal Majalla" panose="02000000000000000000" pitchFamily="2" charset="-78"/>
                  </a:rPr>
                  <a:t>یَسۡعَىٰ</a:t>
                </a:r>
                <a:r>
                  <a:rPr lang="ar-SA" sz="2800" dirty="0">
                    <a:latin typeface="Sakkal Majalla" panose="02000000000000000000" pitchFamily="2" charset="-78"/>
                    <a:cs typeface="Sakkal Majalla" panose="02000000000000000000" pitchFamily="2" charset="-78"/>
                  </a:rPr>
                  <a:t> قَالَ </a:t>
                </a:r>
                <a:r>
                  <a:rPr lang="ar-SA" sz="2800" dirty="0" err="1">
                    <a:latin typeface="Sakkal Majalla" panose="02000000000000000000" pitchFamily="2" charset="-78"/>
                    <a:cs typeface="Sakkal Majalla" panose="02000000000000000000" pitchFamily="2" charset="-78"/>
                  </a:rPr>
                  <a:t>یَـٰقَوۡمِ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ٱتَّبِعُوا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ٱلۡمُرۡسَلِینَ</a:t>
                </a:r>
                <a:endParaRPr lang="en-US" sz="28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156266" y="3400314"/>
                <a:ext cx="549448" cy="52880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182284" y="3929115"/>
                <a:ext cx="523430" cy="59345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1433334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2000" fill="hold"/>
                                        <p:tgtEl>
                                          <p:spTgt spid="15"/>
                                        </p:tgtEl>
                                        <p:attrNameLst>
                                          <p:attrName>ppt_w</p:attrName>
                                        </p:attrNameLst>
                                      </p:cBhvr>
                                      <p:tavLst>
                                        <p:tav tm="0">
                                          <p:val>
                                            <p:fltVal val="0"/>
                                          </p:val>
                                        </p:tav>
                                        <p:tav tm="100000">
                                          <p:val>
                                            <p:strVal val="#ppt_w"/>
                                          </p:val>
                                        </p:tav>
                                      </p:tavLst>
                                    </p:anim>
                                    <p:anim calcmode="lin" valueType="num">
                                      <p:cBhvr>
                                        <p:cTn id="19" dur="2000" fill="hold"/>
                                        <p:tgtEl>
                                          <p:spTgt spid="15"/>
                                        </p:tgtEl>
                                        <p:attrNameLst>
                                          <p:attrName>ppt_h</p:attrName>
                                        </p:attrNameLst>
                                      </p:cBhvr>
                                      <p:tavLst>
                                        <p:tav tm="0">
                                          <p:val>
                                            <p:fltVal val="0"/>
                                          </p:val>
                                        </p:tav>
                                        <p:tav tm="100000">
                                          <p:val>
                                            <p:strVal val="#ppt_h"/>
                                          </p:val>
                                        </p:tav>
                                      </p:tavLst>
                                    </p:anim>
                                    <p:animEffect transition="in" filter="fade">
                                      <p:cBhvr>
                                        <p:cTn id="20" dur="2000"/>
                                        <p:tgtEl>
                                          <p:spTgt spid="15"/>
                                        </p:tgtEl>
                                      </p:cBhvr>
                                    </p:animEffect>
                                  </p:childTnLst>
                                </p:cTn>
                              </p:par>
                              <p:par>
                                <p:cTn id="21" presetID="42" presetClass="path" presetSubtype="0" accel="50000" decel="50000" fill="hold" grpId="1" nodeType="withEffect">
                                  <p:stCondLst>
                                    <p:cond delay="0"/>
                                  </p:stCondLst>
                                  <p:childTnLst>
                                    <p:animMotion origin="layout" path="M 0 -1.48148E-6 L 0 0.25 " pathEditMode="relative" rAng="0" ptsTypes="AA">
                                      <p:cBhvr>
                                        <p:cTn id="22" dur="2000" fill="hold"/>
                                        <p:tgtEl>
                                          <p:spTgt spid="1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الربط بين الموضع المتشابه واسم السورة</a:t>
            </a:r>
            <a:endParaRPr lang="en-US" dirty="0">
              <a:latin typeface="Sakkal Majalla" panose="02000000000000000000" pitchFamily="2" charset="-78"/>
              <a:cs typeface="Sakkal Majalla" panose="02000000000000000000" pitchFamily="2" charset="-78"/>
            </a:endParaRPr>
          </a:p>
        </p:txBody>
      </p:sp>
      <p:grpSp>
        <p:nvGrpSpPr>
          <p:cNvPr id="35" name="Group 34">
            <a:extLst>
              <a:ext uri="{FF2B5EF4-FFF2-40B4-BE49-F238E27FC236}">
                <a16:creationId xmlns:a16="http://schemas.microsoft.com/office/drawing/2014/main" id="{F70C3B78-A169-44D8-8C11-06B25067270E}"/>
              </a:ext>
            </a:extLst>
          </p:cNvPr>
          <p:cNvGrpSpPr/>
          <p:nvPr/>
        </p:nvGrpSpPr>
        <p:grpSpPr>
          <a:xfrm>
            <a:off x="3034770" y="2951906"/>
            <a:ext cx="8474137" cy="3095085"/>
            <a:chOff x="3034770" y="2951906"/>
            <a:chExt cx="8474137" cy="3095085"/>
          </a:xfrm>
        </p:grpSpPr>
        <p:grpSp>
          <p:nvGrpSpPr>
            <p:cNvPr id="34" name="Group 33">
              <a:extLst>
                <a:ext uri="{FF2B5EF4-FFF2-40B4-BE49-F238E27FC236}">
                  <a16:creationId xmlns:a16="http://schemas.microsoft.com/office/drawing/2014/main" id="{8B87DB3B-5FA7-4D24-88B7-3ABBC1C60EEB}"/>
                </a:ext>
              </a:extLst>
            </p:cNvPr>
            <p:cNvGrpSpPr/>
            <p:nvPr/>
          </p:nvGrpSpPr>
          <p:grpSpPr>
            <a:xfrm>
              <a:off x="3034770" y="2951906"/>
              <a:ext cx="8474137" cy="3095085"/>
              <a:chOff x="3034770" y="2951906"/>
              <a:chExt cx="8474137" cy="3095085"/>
            </a:xfrm>
          </p:grpSpPr>
          <p:grpSp>
            <p:nvGrpSpPr>
              <p:cNvPr id="32" name="Group 31">
                <a:extLst>
                  <a:ext uri="{FF2B5EF4-FFF2-40B4-BE49-F238E27FC236}">
                    <a16:creationId xmlns:a16="http://schemas.microsoft.com/office/drawing/2014/main" id="{D603D2E0-C37C-4AD2-ADF4-6B2EE808777C}"/>
                  </a:ext>
                </a:extLst>
              </p:cNvPr>
              <p:cNvGrpSpPr/>
              <p:nvPr/>
            </p:nvGrpSpPr>
            <p:grpSpPr>
              <a:xfrm>
                <a:off x="3034770" y="2951906"/>
                <a:ext cx="8474137" cy="2013681"/>
                <a:chOff x="1690248" y="2923220"/>
                <a:chExt cx="8474137" cy="201368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863905" y="4227931"/>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10</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690248" y="2923220"/>
                  <a:ext cx="7173658" cy="2013681"/>
                  <a:chOff x="1690248" y="2923220"/>
                  <a:chExt cx="7173658" cy="201368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690248" y="2923220"/>
                    <a:ext cx="6466018" cy="95418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بَلۡ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أَنتُمۡ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قَوۡم</a:t>
                    </a:r>
                    <a:r>
                      <a:rPr lang="ar-SA" sz="2800" dirty="0">
                        <a:latin typeface="Sakkal Majalla" panose="02000000000000000000" pitchFamily="2" charset="-78"/>
                        <a:cs typeface="Sakkal Majalla" panose="02000000000000000000" pitchFamily="2" charset="-78"/>
                      </a:rPr>
                      <a:t>ࣱ </a:t>
                    </a:r>
                    <a:r>
                      <a:rPr lang="ar-SA" sz="2800" dirty="0" err="1">
                        <a:solidFill>
                          <a:sysClr val="windowText" lastClr="000000"/>
                        </a:solidFill>
                        <a:latin typeface="Sakkal Majalla" panose="02000000000000000000" pitchFamily="2" charset="-78"/>
                        <a:cs typeface="Sakkal Majalla" panose="02000000000000000000" pitchFamily="2" charset="-78"/>
                      </a:rPr>
                      <a:t>مُّسۡرِفُونَ</a:t>
                    </a:r>
                    <a:endParaRPr lang="en-US" sz="2800" dirty="0">
                      <a:solidFill>
                        <a:sysClr val="windowText" lastClr="000000"/>
                      </a:solidFill>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690248" y="4108241"/>
                    <a:ext cx="6466018" cy="8286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بَلۡ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أَنتُمۡ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قَوۡمٌ</a:t>
                    </a:r>
                    <a:r>
                      <a:rPr lang="ar-SA" sz="2800" dirty="0">
                        <a:latin typeface="Sakkal Majalla" panose="02000000000000000000" pitchFamily="2" charset="-78"/>
                        <a:cs typeface="Sakkal Majalla" panose="02000000000000000000" pitchFamily="2" charset="-78"/>
                      </a:rPr>
                      <a:t> </a:t>
                    </a:r>
                    <a:r>
                      <a:rPr lang="ar-SA" sz="2800" dirty="0">
                        <a:solidFill>
                          <a:sysClr val="windowText" lastClr="000000"/>
                        </a:solidFill>
                        <a:latin typeface="Sakkal Majalla" panose="02000000000000000000" pitchFamily="2" charset="-78"/>
                        <a:cs typeface="Sakkal Majalla" panose="02000000000000000000" pitchFamily="2" charset="-78"/>
                      </a:rPr>
                      <a:t>عَادُونَ</a:t>
                    </a:r>
                    <a:endParaRPr lang="en-US" sz="2800" dirty="0">
                      <a:solidFill>
                        <a:sysClr val="windowText" lastClr="000000"/>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156267" y="3400315"/>
                    <a:ext cx="707639" cy="1122257"/>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a:off x="8156267" y="4522571"/>
                    <a:ext cx="707639" cy="12700"/>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
            <p:nvSpPr>
              <p:cNvPr id="16" name="Rectangle: Rounded Corners 15">
                <a:extLst>
                  <a:ext uri="{FF2B5EF4-FFF2-40B4-BE49-F238E27FC236}">
                    <a16:creationId xmlns:a16="http://schemas.microsoft.com/office/drawing/2014/main" id="{F1807495-A1EC-46F2-AED6-352C1C56FBDC}"/>
                  </a:ext>
                </a:extLst>
              </p:cNvPr>
              <p:cNvSpPr/>
              <p:nvPr/>
            </p:nvSpPr>
            <p:spPr>
              <a:xfrm>
                <a:off x="3058750" y="5218331"/>
                <a:ext cx="6466018" cy="8286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بَلۡ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أَنتُمۡ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قَوۡم</a:t>
                </a:r>
                <a:r>
                  <a:rPr lang="ar-SA" sz="2800" dirty="0">
                    <a:latin typeface="Sakkal Majalla" panose="02000000000000000000" pitchFamily="2" charset="-78"/>
                    <a:cs typeface="Sakkal Majalla" panose="02000000000000000000" pitchFamily="2" charset="-78"/>
                  </a:rPr>
                  <a:t>ࣱ </a:t>
                </a:r>
                <a:r>
                  <a:rPr lang="ar-SA" sz="2800" dirty="0" err="1">
                    <a:solidFill>
                      <a:sysClr val="windowText" lastClr="000000"/>
                    </a:solidFill>
                    <a:latin typeface="Sakkal Majalla" panose="02000000000000000000" pitchFamily="2" charset="-78"/>
                    <a:cs typeface="Sakkal Majalla" panose="02000000000000000000" pitchFamily="2" charset="-78"/>
                  </a:rPr>
                  <a:t>تَجۡهَلُونَ</a:t>
                </a:r>
                <a:endParaRPr lang="en-US" sz="2800" dirty="0">
                  <a:solidFill>
                    <a:sysClr val="windowText" lastClr="000000"/>
                  </a:solidFill>
                  <a:latin typeface="Sakkal Majalla" panose="02000000000000000000" pitchFamily="2" charset="-78"/>
                  <a:cs typeface="Sakkal Majalla" panose="02000000000000000000" pitchFamily="2" charset="-78"/>
                </a:endParaRPr>
              </a:p>
            </p:txBody>
          </p:sp>
        </p:grpSp>
        <p:cxnSp>
          <p:nvCxnSpPr>
            <p:cNvPr id="17" name="Connector: Curved 16">
              <a:extLst>
                <a:ext uri="{FF2B5EF4-FFF2-40B4-BE49-F238E27FC236}">
                  <a16:creationId xmlns:a16="http://schemas.microsoft.com/office/drawing/2014/main" id="{C96478E4-3765-4712-9156-A7E281589780}"/>
                </a:ext>
              </a:extLst>
            </p:cNvPr>
            <p:cNvCxnSpPr>
              <a:cxnSpLocks/>
              <a:stCxn id="4" idx="1"/>
              <a:endCxn id="16" idx="3"/>
            </p:cNvCxnSpPr>
            <p:nvPr/>
          </p:nvCxnSpPr>
          <p:spPr>
            <a:xfrm rot="10800000" flipV="1">
              <a:off x="9524769" y="4551257"/>
              <a:ext cx="683659" cy="1081404"/>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30" name="Group 29">
            <a:extLst>
              <a:ext uri="{FF2B5EF4-FFF2-40B4-BE49-F238E27FC236}">
                <a16:creationId xmlns:a16="http://schemas.microsoft.com/office/drawing/2014/main" id="{CAB7901C-5B7C-4908-AE99-1C067F81983D}"/>
              </a:ext>
            </a:extLst>
          </p:cNvPr>
          <p:cNvGrpSpPr/>
          <p:nvPr/>
        </p:nvGrpSpPr>
        <p:grpSpPr>
          <a:xfrm>
            <a:off x="552797" y="3429000"/>
            <a:ext cx="2505954" cy="2661724"/>
            <a:chOff x="552797" y="3429000"/>
            <a:chExt cx="2505954" cy="2661724"/>
          </a:xfrm>
        </p:grpSpPr>
        <p:grpSp>
          <p:nvGrpSpPr>
            <p:cNvPr id="33" name="Group 32">
              <a:extLst>
                <a:ext uri="{FF2B5EF4-FFF2-40B4-BE49-F238E27FC236}">
                  <a16:creationId xmlns:a16="http://schemas.microsoft.com/office/drawing/2014/main" id="{1EB0D74C-5A31-42F9-AFE7-0F2C3862003B}"/>
                </a:ext>
              </a:extLst>
            </p:cNvPr>
            <p:cNvGrpSpPr/>
            <p:nvPr/>
          </p:nvGrpSpPr>
          <p:grpSpPr>
            <a:xfrm>
              <a:off x="552797" y="3429000"/>
              <a:ext cx="2481974" cy="1595263"/>
              <a:chOff x="600406" y="3334732"/>
              <a:chExt cx="2481974" cy="1595263"/>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157245" y="3334732"/>
                <a:ext cx="925135" cy="297970"/>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157245" y="4456989"/>
                <a:ext cx="925135" cy="242174"/>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00406"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الأعراف(81)</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730702" y="4468330"/>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الشعراء(166)</a:t>
                </a:r>
                <a:endParaRPr lang="en-US" dirty="0">
                  <a:latin typeface="Sakkal Majalla" panose="02000000000000000000" pitchFamily="2" charset="-78"/>
                  <a:cs typeface="Sakkal Majalla" panose="02000000000000000000" pitchFamily="2" charset="-78"/>
                </a:endParaRPr>
              </a:p>
            </p:txBody>
          </p:sp>
        </p:grpSp>
        <p:cxnSp>
          <p:nvCxnSpPr>
            <p:cNvPr id="24" name="Connector: Elbow 23">
              <a:extLst>
                <a:ext uri="{FF2B5EF4-FFF2-40B4-BE49-F238E27FC236}">
                  <a16:creationId xmlns:a16="http://schemas.microsoft.com/office/drawing/2014/main" id="{66758017-7217-4AA0-A242-452E57307866}"/>
                </a:ext>
              </a:extLst>
            </p:cNvPr>
            <p:cNvCxnSpPr>
              <a:cxnSpLocks/>
              <a:stCxn id="16" idx="1"/>
              <a:endCxn id="25" idx="3"/>
            </p:cNvCxnSpPr>
            <p:nvPr/>
          </p:nvCxnSpPr>
          <p:spPr>
            <a:xfrm rot="10800000" flipV="1">
              <a:off x="2169796" y="5632660"/>
              <a:ext cx="888955" cy="227231"/>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25" name="TextBox 24">
              <a:extLst>
                <a:ext uri="{FF2B5EF4-FFF2-40B4-BE49-F238E27FC236}">
                  <a16:creationId xmlns:a16="http://schemas.microsoft.com/office/drawing/2014/main" id="{B14FAB00-C98F-4D49-904D-29B9DECA56BB}"/>
                </a:ext>
              </a:extLst>
            </p:cNvPr>
            <p:cNvSpPr txBox="1"/>
            <p:nvPr/>
          </p:nvSpPr>
          <p:spPr>
            <a:xfrm>
              <a:off x="743253" y="5629059"/>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النمل(55)</a:t>
              </a:r>
              <a:endParaRPr lang="en-US" dirty="0">
                <a:latin typeface="Sakkal Majalla" panose="02000000000000000000" pitchFamily="2" charset="-78"/>
                <a:cs typeface="Sakkal Majalla" panose="02000000000000000000" pitchFamily="2" charset="-78"/>
              </a:endParaRPr>
            </a:p>
          </p:txBody>
        </p:sp>
      </p:grpSp>
      <p:sp>
        <p:nvSpPr>
          <p:cNvPr id="15" name="Rectangle: Rounded Corners 14">
            <a:extLst>
              <a:ext uri="{FF2B5EF4-FFF2-40B4-BE49-F238E27FC236}">
                <a16:creationId xmlns:a16="http://schemas.microsoft.com/office/drawing/2014/main" id="{1416CFC9-94A8-44B7-8D56-935B1DBE4CC8}"/>
              </a:ext>
            </a:extLst>
          </p:cNvPr>
          <p:cNvSpPr/>
          <p:nvPr/>
        </p:nvSpPr>
        <p:spPr>
          <a:xfrm>
            <a:off x="2839454" y="1802659"/>
            <a:ext cx="6854612" cy="232156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والضابط ربط كل كلمة متشابهة </a:t>
            </a:r>
            <a:r>
              <a:rPr lang="ar-SA" sz="2800" dirty="0">
                <a:solidFill>
                  <a:sysClr val="windowText" lastClr="000000"/>
                </a:solidFill>
                <a:latin typeface="Sakkal Majalla" panose="02000000000000000000" pitchFamily="2" charset="-78"/>
                <a:cs typeface="Sakkal Majalla" panose="02000000000000000000" pitchFamily="2" charset="-78"/>
              </a:rPr>
              <a:t>(مسرفون، عادون، تجهلون)</a:t>
            </a:r>
            <a:r>
              <a:rPr lang="ar-SA" sz="2800" dirty="0">
                <a:latin typeface="Sakkal Majalla" panose="02000000000000000000" pitchFamily="2" charset="-78"/>
                <a:cs typeface="Sakkal Majalla" panose="02000000000000000000" pitchFamily="2" charset="-78"/>
              </a:rPr>
              <a:t> بأسماء السور، فـ </a:t>
            </a:r>
            <a:r>
              <a:rPr lang="ar-SA" sz="2800" dirty="0">
                <a:solidFill>
                  <a:sysClr val="windowText" lastClr="000000"/>
                </a:solidFill>
                <a:latin typeface="Sakkal Majalla" panose="02000000000000000000" pitchFamily="2" charset="-78"/>
                <a:cs typeface="Sakkal Majalla" panose="02000000000000000000" pitchFamily="2" charset="-78"/>
              </a:rPr>
              <a:t>(مسر</a:t>
            </a:r>
            <a:r>
              <a:rPr lang="ar-SA" sz="2800" dirty="0">
                <a:latin typeface="Sakkal Majalla" panose="02000000000000000000" pitchFamily="2" charset="-78"/>
                <a:cs typeface="Sakkal Majalla" panose="02000000000000000000" pitchFamily="2" charset="-78"/>
              </a:rPr>
              <a:t>ف</a:t>
            </a:r>
            <a:r>
              <a:rPr lang="ar-SA" sz="2800" dirty="0">
                <a:solidFill>
                  <a:sysClr val="windowText" lastClr="000000"/>
                </a:solidFill>
                <a:latin typeface="Sakkal Majalla" panose="02000000000000000000" pitchFamily="2" charset="-78"/>
                <a:cs typeface="Sakkal Majalla" panose="02000000000000000000" pitchFamily="2" charset="-78"/>
              </a:rPr>
              <a:t>ون)</a:t>
            </a:r>
            <a:r>
              <a:rPr lang="ar-SA" sz="2800" dirty="0">
                <a:latin typeface="Sakkal Majalla" panose="02000000000000000000" pitchFamily="2" charset="-78"/>
                <a:cs typeface="Sakkal Majalla" panose="02000000000000000000" pitchFamily="2" charset="-78"/>
              </a:rPr>
              <a:t> نربط فاءها بفاء </a:t>
            </a:r>
            <a:r>
              <a:rPr lang="ar-SA" sz="2800" dirty="0">
                <a:solidFill>
                  <a:sysClr val="windowText" lastClr="000000"/>
                </a:solidFill>
                <a:latin typeface="Sakkal Majalla" panose="02000000000000000000" pitchFamily="2" charset="-78"/>
                <a:cs typeface="Sakkal Majalla" panose="02000000000000000000" pitchFamily="2" charset="-78"/>
              </a:rPr>
              <a:t>الأعرا</a:t>
            </a:r>
            <a:r>
              <a:rPr lang="ar-SA" sz="2800" dirty="0">
                <a:latin typeface="Sakkal Majalla" panose="02000000000000000000" pitchFamily="2" charset="-78"/>
                <a:cs typeface="Sakkal Majalla" panose="02000000000000000000" pitchFamily="2" charset="-78"/>
              </a:rPr>
              <a:t>ف، و </a:t>
            </a:r>
            <a:r>
              <a:rPr lang="ar-SA" sz="2800" dirty="0">
                <a:solidFill>
                  <a:sysClr val="windowText" lastClr="000000"/>
                </a:solidFill>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ع</a:t>
            </a:r>
            <a:r>
              <a:rPr lang="ar-SA" sz="2800" dirty="0">
                <a:solidFill>
                  <a:sysClr val="windowText" lastClr="000000"/>
                </a:solidFill>
                <a:latin typeface="Sakkal Majalla" panose="02000000000000000000" pitchFamily="2" charset="-78"/>
                <a:cs typeface="Sakkal Majalla" panose="02000000000000000000" pitchFamily="2" charset="-78"/>
              </a:rPr>
              <a:t>ادون)</a:t>
            </a:r>
            <a:r>
              <a:rPr lang="ar-SA" sz="2800" dirty="0">
                <a:latin typeface="Sakkal Majalla" panose="02000000000000000000" pitchFamily="2" charset="-78"/>
                <a:cs typeface="Sakkal Majalla" panose="02000000000000000000" pitchFamily="2" charset="-78"/>
              </a:rPr>
              <a:t> بالعين في </a:t>
            </a:r>
            <a:r>
              <a:rPr lang="ar-SA" sz="2800" dirty="0">
                <a:solidFill>
                  <a:sysClr val="windowText" lastClr="000000"/>
                </a:solidFill>
                <a:latin typeface="Sakkal Majalla" panose="02000000000000000000" pitchFamily="2" charset="-78"/>
                <a:cs typeface="Sakkal Majalla" panose="02000000000000000000" pitchFamily="2" charset="-78"/>
              </a:rPr>
              <a:t>الش</a:t>
            </a:r>
            <a:r>
              <a:rPr lang="ar-SA" sz="2800" dirty="0">
                <a:latin typeface="Sakkal Majalla" panose="02000000000000000000" pitchFamily="2" charset="-78"/>
                <a:cs typeface="Sakkal Majalla" panose="02000000000000000000" pitchFamily="2" charset="-78"/>
              </a:rPr>
              <a:t>ع</a:t>
            </a:r>
            <a:r>
              <a:rPr lang="ar-SA" sz="2800" dirty="0">
                <a:solidFill>
                  <a:sysClr val="windowText" lastClr="000000"/>
                </a:solidFill>
                <a:latin typeface="Sakkal Majalla" panose="02000000000000000000" pitchFamily="2" charset="-78"/>
                <a:cs typeface="Sakkal Majalla" panose="02000000000000000000" pitchFamily="2" charset="-78"/>
              </a:rPr>
              <a:t>راء</a:t>
            </a:r>
            <a:r>
              <a:rPr lang="ar-SA" sz="2800" dirty="0">
                <a:latin typeface="Sakkal Majalla" panose="02000000000000000000" pitchFamily="2" charset="-78"/>
                <a:cs typeface="Sakkal Majalla" panose="02000000000000000000" pitchFamily="2" charset="-78"/>
              </a:rPr>
              <a:t>، واللام في </a:t>
            </a:r>
            <a:r>
              <a:rPr lang="ar-SA" sz="2800" dirty="0">
                <a:solidFill>
                  <a:sysClr val="windowText" lastClr="000000"/>
                </a:solidFill>
                <a:latin typeface="Sakkal Majalla" panose="02000000000000000000" pitchFamily="2" charset="-78"/>
                <a:cs typeface="Sakkal Majalla" panose="02000000000000000000" pitchFamily="2" charset="-78"/>
              </a:rPr>
              <a:t>(تجه</a:t>
            </a:r>
            <a:r>
              <a:rPr lang="ar-SA" sz="2800" dirty="0">
                <a:latin typeface="Sakkal Majalla" panose="02000000000000000000" pitchFamily="2" charset="-78"/>
                <a:cs typeface="Sakkal Majalla" panose="02000000000000000000" pitchFamily="2" charset="-78"/>
              </a:rPr>
              <a:t>ل</a:t>
            </a:r>
            <a:r>
              <a:rPr lang="ar-SA" sz="2800" dirty="0">
                <a:solidFill>
                  <a:sysClr val="windowText" lastClr="000000"/>
                </a:solidFill>
                <a:latin typeface="Sakkal Majalla" panose="02000000000000000000" pitchFamily="2" charset="-78"/>
                <a:cs typeface="Sakkal Majalla" panose="02000000000000000000" pitchFamily="2" charset="-78"/>
              </a:rPr>
              <a:t>ون) </a:t>
            </a:r>
            <a:r>
              <a:rPr lang="ar-SA" sz="2800" dirty="0">
                <a:latin typeface="Sakkal Majalla" panose="02000000000000000000" pitchFamily="2" charset="-78"/>
                <a:cs typeface="Sakkal Majalla" panose="02000000000000000000" pitchFamily="2" charset="-78"/>
              </a:rPr>
              <a:t>باللام في </a:t>
            </a:r>
            <a:r>
              <a:rPr lang="ar-SA" sz="2800" dirty="0">
                <a:solidFill>
                  <a:sysClr val="windowText" lastClr="000000"/>
                </a:solidFill>
                <a:latin typeface="Sakkal Majalla" panose="02000000000000000000" pitchFamily="2" charset="-78"/>
                <a:cs typeface="Sakkal Majalla" panose="02000000000000000000" pitchFamily="2" charset="-78"/>
              </a:rPr>
              <a:t>النم</a:t>
            </a:r>
            <a:r>
              <a:rPr lang="ar-SA" sz="2800" dirty="0">
                <a:latin typeface="Sakkal Majalla" panose="02000000000000000000" pitchFamily="2" charset="-78"/>
                <a:cs typeface="Sakkal Majalla" panose="02000000000000000000" pitchFamily="2" charset="-78"/>
              </a:rPr>
              <a:t>ل</a:t>
            </a:r>
          </a:p>
        </p:txBody>
      </p:sp>
    </p:spTree>
    <p:extLst>
      <p:ext uri="{BB962C8B-B14F-4D97-AF65-F5344CB8AC3E}">
        <p14:creationId xmlns:p14="http://schemas.microsoft.com/office/powerpoint/2010/main" val="1547188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800" fill="hold"/>
                                        <p:tgtEl>
                                          <p:spTgt spid="35"/>
                                        </p:tgtEl>
                                        <p:attrNameLst>
                                          <p:attrName>ppt_x</p:attrName>
                                        </p:attrNameLst>
                                      </p:cBhvr>
                                      <p:tavLst>
                                        <p:tav tm="0">
                                          <p:val>
                                            <p:strVal val="0-#ppt_w/2"/>
                                          </p:val>
                                        </p:tav>
                                        <p:tav tm="100000">
                                          <p:val>
                                            <p:strVal val="#ppt_x"/>
                                          </p:val>
                                        </p:tav>
                                      </p:tavLst>
                                    </p:anim>
                                    <p:anim calcmode="lin" valueType="num">
                                      <p:cBhvr additive="base">
                                        <p:cTn id="8" dur="800" fill="hold"/>
                                        <p:tgtEl>
                                          <p:spTgt spid="35"/>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800" fill="hold"/>
                                        <p:tgtEl>
                                          <p:spTgt spid="30"/>
                                        </p:tgtEl>
                                        <p:attrNameLst>
                                          <p:attrName>ppt_w</p:attrName>
                                        </p:attrNameLst>
                                      </p:cBhvr>
                                      <p:tavLst>
                                        <p:tav tm="0">
                                          <p:val>
                                            <p:fltVal val="0"/>
                                          </p:val>
                                        </p:tav>
                                        <p:tav tm="100000">
                                          <p:val>
                                            <p:strVal val="#ppt_w"/>
                                          </p:val>
                                        </p:tav>
                                      </p:tavLst>
                                    </p:anim>
                                    <p:anim calcmode="lin" valueType="num">
                                      <p:cBhvr>
                                        <p:cTn id="12" dur="800" fill="hold"/>
                                        <p:tgtEl>
                                          <p:spTgt spid="30"/>
                                        </p:tgtEl>
                                        <p:attrNameLst>
                                          <p:attrName>ppt_h</p:attrName>
                                        </p:attrNameLst>
                                      </p:cBhvr>
                                      <p:tavLst>
                                        <p:tav tm="0">
                                          <p:val>
                                            <p:fltVal val="0"/>
                                          </p:val>
                                        </p:tav>
                                        <p:tav tm="100000">
                                          <p:val>
                                            <p:strVal val="#ppt_h"/>
                                          </p:val>
                                        </p:tav>
                                      </p:tavLst>
                                    </p:anim>
                                    <p:animEffect transition="in" filter="fade">
                                      <p:cBhvr>
                                        <p:cTn id="13" dur="8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2000" fill="hold"/>
                                        <p:tgtEl>
                                          <p:spTgt spid="15"/>
                                        </p:tgtEl>
                                        <p:attrNameLst>
                                          <p:attrName>ppt_w</p:attrName>
                                        </p:attrNameLst>
                                      </p:cBhvr>
                                      <p:tavLst>
                                        <p:tav tm="0">
                                          <p:val>
                                            <p:fltVal val="0"/>
                                          </p:val>
                                        </p:tav>
                                        <p:tav tm="100000">
                                          <p:val>
                                            <p:strVal val="#ppt_w"/>
                                          </p:val>
                                        </p:tav>
                                      </p:tavLst>
                                    </p:anim>
                                    <p:anim calcmode="lin" valueType="num">
                                      <p:cBhvr>
                                        <p:cTn id="19" dur="2000" fill="hold"/>
                                        <p:tgtEl>
                                          <p:spTgt spid="15"/>
                                        </p:tgtEl>
                                        <p:attrNameLst>
                                          <p:attrName>ppt_h</p:attrName>
                                        </p:attrNameLst>
                                      </p:cBhvr>
                                      <p:tavLst>
                                        <p:tav tm="0">
                                          <p:val>
                                            <p:fltVal val="0"/>
                                          </p:val>
                                        </p:tav>
                                        <p:tav tm="100000">
                                          <p:val>
                                            <p:strVal val="#ppt_h"/>
                                          </p:val>
                                        </p:tav>
                                      </p:tavLst>
                                    </p:anim>
                                    <p:animEffect transition="in" filter="fade">
                                      <p:cBhvr>
                                        <p:cTn id="20" dur="2000"/>
                                        <p:tgtEl>
                                          <p:spTgt spid="15"/>
                                        </p:tgtEl>
                                      </p:cBhvr>
                                    </p:animEffect>
                                  </p:childTnLst>
                                </p:cTn>
                              </p:par>
                              <p:par>
                                <p:cTn id="21" presetID="42" presetClass="path" presetSubtype="0" accel="50000" decel="50000" fill="hold" grpId="1" nodeType="withEffect">
                                  <p:stCondLst>
                                    <p:cond delay="0"/>
                                  </p:stCondLst>
                                  <p:childTnLst>
                                    <p:animMotion origin="layout" path="M -2.29167E-6 4.07407E-6 L -2.29167E-6 0.25 " pathEditMode="relative" rAng="0" ptsTypes="AA">
                                      <p:cBhvr>
                                        <p:cTn id="22" dur="2000" fill="hold"/>
                                        <p:tgtEl>
                                          <p:spTgt spid="1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الربط بين الموضع المتشابه واسم السورة</a:t>
            </a:r>
            <a:endParaRPr lang="en-US" dirty="0">
              <a:latin typeface="Sakkal Majalla" panose="02000000000000000000" pitchFamily="2" charset="-78"/>
              <a:cs typeface="Sakkal Majalla" panose="02000000000000000000" pitchFamily="2" charset="-78"/>
            </a:endParaRPr>
          </a:p>
        </p:txBody>
      </p:sp>
      <p:grpSp>
        <p:nvGrpSpPr>
          <p:cNvPr id="35" name="Group 34">
            <a:extLst>
              <a:ext uri="{FF2B5EF4-FFF2-40B4-BE49-F238E27FC236}">
                <a16:creationId xmlns:a16="http://schemas.microsoft.com/office/drawing/2014/main" id="{F70C3B78-A169-44D8-8C11-06B25067270E}"/>
              </a:ext>
            </a:extLst>
          </p:cNvPr>
          <p:cNvGrpSpPr/>
          <p:nvPr/>
        </p:nvGrpSpPr>
        <p:grpSpPr>
          <a:xfrm>
            <a:off x="3034770" y="2951906"/>
            <a:ext cx="8474137" cy="3095085"/>
            <a:chOff x="3034770" y="2951906"/>
            <a:chExt cx="8474137" cy="3095085"/>
          </a:xfrm>
        </p:grpSpPr>
        <p:grpSp>
          <p:nvGrpSpPr>
            <p:cNvPr id="34" name="Group 33">
              <a:extLst>
                <a:ext uri="{FF2B5EF4-FFF2-40B4-BE49-F238E27FC236}">
                  <a16:creationId xmlns:a16="http://schemas.microsoft.com/office/drawing/2014/main" id="{8B87DB3B-5FA7-4D24-88B7-3ABBC1C60EEB}"/>
                </a:ext>
              </a:extLst>
            </p:cNvPr>
            <p:cNvGrpSpPr/>
            <p:nvPr/>
          </p:nvGrpSpPr>
          <p:grpSpPr>
            <a:xfrm>
              <a:off x="3034770" y="2951906"/>
              <a:ext cx="8474137" cy="3095085"/>
              <a:chOff x="3034770" y="2951906"/>
              <a:chExt cx="8474137" cy="3095085"/>
            </a:xfrm>
          </p:grpSpPr>
          <p:grpSp>
            <p:nvGrpSpPr>
              <p:cNvPr id="32" name="Group 31">
                <a:extLst>
                  <a:ext uri="{FF2B5EF4-FFF2-40B4-BE49-F238E27FC236}">
                    <a16:creationId xmlns:a16="http://schemas.microsoft.com/office/drawing/2014/main" id="{D603D2E0-C37C-4AD2-ADF4-6B2EE808777C}"/>
                  </a:ext>
                </a:extLst>
              </p:cNvPr>
              <p:cNvGrpSpPr/>
              <p:nvPr/>
            </p:nvGrpSpPr>
            <p:grpSpPr>
              <a:xfrm>
                <a:off x="3034770" y="2951906"/>
                <a:ext cx="8474137" cy="2013681"/>
                <a:chOff x="1690248" y="2923220"/>
                <a:chExt cx="8474137" cy="201368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863905" y="4227931"/>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11</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690248" y="2923220"/>
                  <a:ext cx="7173658" cy="2013681"/>
                  <a:chOff x="1690248" y="2923220"/>
                  <a:chExt cx="7173658" cy="201368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690248" y="2923220"/>
                    <a:ext cx="6466018" cy="95418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وَوَصَّیۡنَا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ٱلۡإِنسَـٰنَ</a:t>
                    </a:r>
                    <a:r>
                      <a:rPr lang="ar-SA" sz="2800" dirty="0">
                        <a:latin typeface="Sakkal Majalla" panose="02000000000000000000" pitchFamily="2" charset="-78"/>
                        <a:cs typeface="Sakkal Majalla" panose="02000000000000000000" pitchFamily="2" charset="-78"/>
                      </a:rPr>
                      <a:t> بِوَ </a:t>
                    </a:r>
                    <a:r>
                      <a:rPr lang="ar-SA" sz="2800" dirty="0" err="1">
                        <a:latin typeface="Sakkal Majalla" panose="02000000000000000000" pitchFamily="2" charset="-78"/>
                        <a:cs typeface="Sakkal Majalla" panose="02000000000000000000" pitchFamily="2" charset="-78"/>
                      </a:rPr>
                      <a:t>ا⁠لِدَیۡهِ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حَمَلَتۡهُ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أُمُّهُۥ</a:t>
                    </a:r>
                    <a:r>
                      <a:rPr lang="ar-SA" sz="2800" dirty="0">
                        <a:latin typeface="Sakkal Majalla" panose="02000000000000000000" pitchFamily="2" charset="-78"/>
                        <a:cs typeface="Sakkal Majalla" panose="02000000000000000000" pitchFamily="2" charset="-78"/>
                      </a:rPr>
                      <a:t> </a:t>
                    </a:r>
                    <a:r>
                      <a:rPr lang="ar-SA" sz="2800" dirty="0" err="1">
                        <a:solidFill>
                          <a:sysClr val="windowText" lastClr="000000"/>
                        </a:solidFill>
                        <a:latin typeface="Sakkal Majalla" panose="02000000000000000000" pitchFamily="2" charset="-78"/>
                        <a:cs typeface="Sakkal Majalla" panose="02000000000000000000" pitchFamily="2" charset="-78"/>
                      </a:rPr>
                      <a:t>وَهۡنًا</a:t>
                    </a:r>
                    <a:r>
                      <a:rPr lang="ar-SA" sz="2800" dirty="0">
                        <a:latin typeface="Sakkal Majalla" panose="02000000000000000000" pitchFamily="2" charset="-78"/>
                        <a:cs typeface="Sakkal Majalla" panose="02000000000000000000" pitchFamily="2" charset="-78"/>
                      </a:rPr>
                      <a:t> </a:t>
                    </a:r>
                    <a:r>
                      <a:rPr lang="ar-SA" sz="2800" dirty="0" err="1">
                        <a:solidFill>
                          <a:sysClr val="windowText" lastClr="000000"/>
                        </a:solidFill>
                        <a:latin typeface="Sakkal Majalla" panose="02000000000000000000" pitchFamily="2" charset="-78"/>
                        <a:cs typeface="Sakkal Majalla" panose="02000000000000000000" pitchFamily="2" charset="-78"/>
                      </a:rPr>
                      <a:t>عَلَىٰ</a:t>
                    </a:r>
                    <a:r>
                      <a:rPr lang="ar-SA" sz="2800" dirty="0">
                        <a:latin typeface="Sakkal Majalla" panose="02000000000000000000" pitchFamily="2" charset="-78"/>
                        <a:cs typeface="Sakkal Majalla" panose="02000000000000000000" pitchFamily="2" charset="-78"/>
                      </a:rPr>
                      <a:t> </a:t>
                    </a:r>
                    <a:r>
                      <a:rPr lang="ar-SA" sz="2800" dirty="0" err="1">
                        <a:solidFill>
                          <a:sysClr val="windowText" lastClr="000000"/>
                        </a:solidFill>
                        <a:latin typeface="Sakkal Majalla" panose="02000000000000000000" pitchFamily="2" charset="-78"/>
                        <a:cs typeface="Sakkal Majalla" panose="02000000000000000000" pitchFamily="2" charset="-78"/>
                      </a:rPr>
                      <a:t>وَهۡن</a:t>
                    </a:r>
                    <a:r>
                      <a:rPr lang="ar-SA" sz="2800" dirty="0">
                        <a:latin typeface="Sakkal Majalla" panose="02000000000000000000" pitchFamily="2" charset="-78"/>
                        <a:cs typeface="Sakkal Majalla" panose="02000000000000000000" pitchFamily="2" charset="-78"/>
                      </a:rPr>
                      <a:t>ࣲ</a:t>
                    </a:r>
                    <a:endParaRPr lang="en-US" sz="2800" dirty="0">
                      <a:solidFill>
                        <a:sysClr val="windowText" lastClr="000000"/>
                      </a:solidFill>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690248" y="4108241"/>
                    <a:ext cx="6466018" cy="8286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وَوَصَّیۡنَا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ٱلۡإِنسَـٰنَ</a:t>
                    </a:r>
                    <a:r>
                      <a:rPr lang="ar-SA" sz="2800" dirty="0">
                        <a:latin typeface="Sakkal Majalla" panose="02000000000000000000" pitchFamily="2" charset="-78"/>
                        <a:cs typeface="Sakkal Majalla" panose="02000000000000000000" pitchFamily="2" charset="-78"/>
                      </a:rPr>
                      <a:t> بِوَ </a:t>
                    </a:r>
                    <a:r>
                      <a:rPr lang="ar-SA" sz="2800" dirty="0" err="1">
                        <a:latin typeface="Sakkal Majalla" panose="02000000000000000000" pitchFamily="2" charset="-78"/>
                        <a:cs typeface="Sakkal Majalla" panose="02000000000000000000" pitchFamily="2" charset="-78"/>
                      </a:rPr>
                      <a:t>ا⁠لِدَیۡهِ</a:t>
                    </a:r>
                    <a:r>
                      <a:rPr lang="ar-SA" sz="2800" dirty="0">
                        <a:latin typeface="Sakkal Majalla" panose="02000000000000000000" pitchFamily="2" charset="-78"/>
                        <a:cs typeface="Sakkal Majalla" panose="02000000000000000000" pitchFamily="2" charset="-78"/>
                      </a:rPr>
                      <a:t> </a:t>
                    </a:r>
                    <a:r>
                      <a:rPr lang="ar-SA" sz="2800" dirty="0" err="1">
                        <a:solidFill>
                          <a:sysClr val="windowText" lastClr="000000"/>
                        </a:solidFill>
                        <a:latin typeface="Sakkal Majalla" panose="02000000000000000000" pitchFamily="2" charset="-78"/>
                        <a:cs typeface="Sakkal Majalla" panose="02000000000000000000" pitchFamily="2" charset="-78"/>
                      </a:rPr>
                      <a:t>إِحۡسَـٰنًاۖ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حَمَلَتۡهُ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أُمُّهُۥ</a:t>
                    </a:r>
                    <a:r>
                      <a:rPr lang="ar-SA" sz="2800" dirty="0">
                        <a:latin typeface="Sakkal Majalla" panose="02000000000000000000" pitchFamily="2" charset="-78"/>
                        <a:cs typeface="Sakkal Majalla" panose="02000000000000000000" pitchFamily="2" charset="-78"/>
                      </a:rPr>
                      <a:t> </a:t>
                    </a:r>
                    <a:r>
                      <a:rPr lang="ar-SA" sz="2800" dirty="0" err="1">
                        <a:solidFill>
                          <a:sysClr val="windowText" lastClr="000000"/>
                        </a:solidFill>
                        <a:latin typeface="Sakkal Majalla" panose="02000000000000000000" pitchFamily="2" charset="-78"/>
                        <a:cs typeface="Sakkal Majalla" panose="02000000000000000000" pitchFamily="2" charset="-78"/>
                      </a:rPr>
                      <a:t>كُرۡه</a:t>
                    </a:r>
                    <a:r>
                      <a:rPr lang="ar-SA" sz="2800" dirty="0" err="1">
                        <a:latin typeface="Sakkal Majalla" panose="02000000000000000000" pitchFamily="2" charset="-78"/>
                        <a:cs typeface="Sakkal Majalla" panose="02000000000000000000" pitchFamily="2" charset="-78"/>
                      </a:rPr>
                      <a:t>ࣰا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وَوَضَعَتۡهُ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كُرۡهࣰاۖ</a:t>
                    </a:r>
                    <a:endParaRPr lang="en-US" sz="2800" dirty="0">
                      <a:solidFill>
                        <a:sysClr val="windowText" lastClr="000000"/>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156267" y="3400315"/>
                    <a:ext cx="707639" cy="1122257"/>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a:off x="8156267" y="4522571"/>
                    <a:ext cx="707639" cy="12700"/>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
            <p:nvSpPr>
              <p:cNvPr id="16" name="Rectangle: Rounded Corners 15">
                <a:extLst>
                  <a:ext uri="{FF2B5EF4-FFF2-40B4-BE49-F238E27FC236}">
                    <a16:creationId xmlns:a16="http://schemas.microsoft.com/office/drawing/2014/main" id="{F1807495-A1EC-46F2-AED6-352C1C56FBDC}"/>
                  </a:ext>
                </a:extLst>
              </p:cNvPr>
              <p:cNvSpPr/>
              <p:nvPr/>
            </p:nvSpPr>
            <p:spPr>
              <a:xfrm>
                <a:off x="3058749" y="5218331"/>
                <a:ext cx="6442039" cy="8286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وَوَصَّیۡنَا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ٱلۡإِنسَـٰنَ</a:t>
                </a:r>
                <a:r>
                  <a:rPr lang="ar-SA" sz="2800" dirty="0">
                    <a:latin typeface="Sakkal Majalla" panose="02000000000000000000" pitchFamily="2" charset="-78"/>
                    <a:cs typeface="Sakkal Majalla" panose="02000000000000000000" pitchFamily="2" charset="-78"/>
                  </a:rPr>
                  <a:t> بِوَ </a:t>
                </a:r>
                <a:r>
                  <a:rPr lang="ar-SA" sz="2800" dirty="0" err="1">
                    <a:latin typeface="Sakkal Majalla" panose="02000000000000000000" pitchFamily="2" charset="-78"/>
                    <a:cs typeface="Sakkal Majalla" panose="02000000000000000000" pitchFamily="2" charset="-78"/>
                  </a:rPr>
                  <a:t>الِدَیۡهِ</a:t>
                </a:r>
                <a:r>
                  <a:rPr lang="ar-SA" sz="2800" dirty="0">
                    <a:latin typeface="Sakkal Majalla" panose="02000000000000000000" pitchFamily="2" charset="-78"/>
                    <a:cs typeface="Sakkal Majalla" panose="02000000000000000000" pitchFamily="2" charset="-78"/>
                  </a:rPr>
                  <a:t> </a:t>
                </a:r>
                <a:r>
                  <a:rPr lang="ar-SA" sz="2800" dirty="0" err="1">
                    <a:solidFill>
                      <a:sysClr val="windowText" lastClr="000000"/>
                    </a:solidFill>
                    <a:latin typeface="Sakkal Majalla" panose="02000000000000000000" pitchFamily="2" charset="-78"/>
                    <a:cs typeface="Sakkal Majalla" panose="02000000000000000000" pitchFamily="2" charset="-78"/>
                  </a:rPr>
                  <a:t>حُسۡنࣰاۖ</a:t>
                </a:r>
                <a:endParaRPr lang="en-US" sz="2800" dirty="0">
                  <a:solidFill>
                    <a:sysClr val="windowText" lastClr="000000"/>
                  </a:solidFill>
                  <a:latin typeface="Sakkal Majalla" panose="02000000000000000000" pitchFamily="2" charset="-78"/>
                  <a:cs typeface="Sakkal Majalla" panose="02000000000000000000" pitchFamily="2" charset="-78"/>
                </a:endParaRPr>
              </a:p>
            </p:txBody>
          </p:sp>
        </p:grpSp>
        <p:cxnSp>
          <p:nvCxnSpPr>
            <p:cNvPr id="17" name="Connector: Curved 16">
              <a:extLst>
                <a:ext uri="{FF2B5EF4-FFF2-40B4-BE49-F238E27FC236}">
                  <a16:creationId xmlns:a16="http://schemas.microsoft.com/office/drawing/2014/main" id="{C96478E4-3765-4712-9156-A7E281589780}"/>
                </a:ext>
              </a:extLst>
            </p:cNvPr>
            <p:cNvCxnSpPr>
              <a:cxnSpLocks/>
              <a:stCxn id="4" idx="1"/>
              <a:endCxn id="16" idx="3"/>
            </p:cNvCxnSpPr>
            <p:nvPr/>
          </p:nvCxnSpPr>
          <p:spPr>
            <a:xfrm rot="10800000" flipV="1">
              <a:off x="9500789" y="4551257"/>
              <a:ext cx="707639" cy="1081404"/>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30" name="Group 29">
            <a:extLst>
              <a:ext uri="{FF2B5EF4-FFF2-40B4-BE49-F238E27FC236}">
                <a16:creationId xmlns:a16="http://schemas.microsoft.com/office/drawing/2014/main" id="{CAB7901C-5B7C-4908-AE99-1C067F81983D}"/>
              </a:ext>
            </a:extLst>
          </p:cNvPr>
          <p:cNvGrpSpPr/>
          <p:nvPr/>
        </p:nvGrpSpPr>
        <p:grpSpPr>
          <a:xfrm>
            <a:off x="552797" y="3429000"/>
            <a:ext cx="2505952" cy="2661724"/>
            <a:chOff x="552797" y="3429000"/>
            <a:chExt cx="2505952" cy="2661724"/>
          </a:xfrm>
        </p:grpSpPr>
        <p:grpSp>
          <p:nvGrpSpPr>
            <p:cNvPr id="33" name="Group 32">
              <a:extLst>
                <a:ext uri="{FF2B5EF4-FFF2-40B4-BE49-F238E27FC236}">
                  <a16:creationId xmlns:a16="http://schemas.microsoft.com/office/drawing/2014/main" id="{1EB0D74C-5A31-42F9-AFE7-0F2C3862003B}"/>
                </a:ext>
              </a:extLst>
            </p:cNvPr>
            <p:cNvGrpSpPr/>
            <p:nvPr/>
          </p:nvGrpSpPr>
          <p:grpSpPr>
            <a:xfrm>
              <a:off x="552797" y="3429000"/>
              <a:ext cx="2481974" cy="1595263"/>
              <a:chOff x="600406" y="3334732"/>
              <a:chExt cx="2481974" cy="1595263"/>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157245" y="3334732"/>
                <a:ext cx="925135" cy="297970"/>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157245" y="4456989"/>
                <a:ext cx="925135" cy="242174"/>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00406"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لقمان(14)</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730702" y="4468330"/>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الأحقاف(15)</a:t>
                </a:r>
                <a:endParaRPr lang="en-US" dirty="0">
                  <a:latin typeface="Sakkal Majalla" panose="02000000000000000000" pitchFamily="2" charset="-78"/>
                  <a:cs typeface="Sakkal Majalla" panose="02000000000000000000" pitchFamily="2" charset="-78"/>
                </a:endParaRPr>
              </a:p>
            </p:txBody>
          </p:sp>
        </p:grpSp>
        <p:cxnSp>
          <p:nvCxnSpPr>
            <p:cNvPr id="24" name="Connector: Elbow 23">
              <a:extLst>
                <a:ext uri="{FF2B5EF4-FFF2-40B4-BE49-F238E27FC236}">
                  <a16:creationId xmlns:a16="http://schemas.microsoft.com/office/drawing/2014/main" id="{66758017-7217-4AA0-A242-452E57307866}"/>
                </a:ext>
              </a:extLst>
            </p:cNvPr>
            <p:cNvCxnSpPr>
              <a:cxnSpLocks/>
              <a:stCxn id="16" idx="1"/>
              <a:endCxn id="25" idx="3"/>
            </p:cNvCxnSpPr>
            <p:nvPr/>
          </p:nvCxnSpPr>
          <p:spPr>
            <a:xfrm rot="10800000" flipV="1">
              <a:off x="2169795" y="5632660"/>
              <a:ext cx="888954" cy="227231"/>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25" name="TextBox 24">
              <a:extLst>
                <a:ext uri="{FF2B5EF4-FFF2-40B4-BE49-F238E27FC236}">
                  <a16:creationId xmlns:a16="http://schemas.microsoft.com/office/drawing/2014/main" id="{B14FAB00-C98F-4D49-904D-29B9DECA56BB}"/>
                </a:ext>
              </a:extLst>
            </p:cNvPr>
            <p:cNvSpPr txBox="1"/>
            <p:nvPr/>
          </p:nvSpPr>
          <p:spPr>
            <a:xfrm>
              <a:off x="743253" y="5629059"/>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العنكبوت(8)</a:t>
              </a:r>
              <a:endParaRPr lang="en-US" dirty="0">
                <a:latin typeface="Sakkal Majalla" panose="02000000000000000000" pitchFamily="2" charset="-78"/>
                <a:cs typeface="Sakkal Majalla" panose="02000000000000000000" pitchFamily="2" charset="-78"/>
              </a:endParaRPr>
            </a:p>
          </p:txBody>
        </p:sp>
      </p:grpSp>
      <p:sp>
        <p:nvSpPr>
          <p:cNvPr id="15" name="Rectangle: Rounded Corners 14">
            <a:extLst>
              <a:ext uri="{FF2B5EF4-FFF2-40B4-BE49-F238E27FC236}">
                <a16:creationId xmlns:a16="http://schemas.microsoft.com/office/drawing/2014/main" id="{1416CFC9-94A8-44B7-8D56-935B1DBE4CC8}"/>
              </a:ext>
            </a:extLst>
          </p:cNvPr>
          <p:cNvSpPr/>
          <p:nvPr/>
        </p:nvSpPr>
        <p:spPr>
          <a:xfrm>
            <a:off x="2839454" y="1802659"/>
            <a:ext cx="6854612" cy="232156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 الضابط أنه لم يذكر الاحسان في لقمان للتوسع هناك في ذكر خصاله، واربط بين الهمزة في </a:t>
            </a:r>
            <a:r>
              <a:rPr lang="ar-SA" sz="2800" dirty="0">
                <a:solidFill>
                  <a:sysClr val="windowText" lastClr="000000"/>
                </a:solidFill>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إ</a:t>
            </a:r>
            <a:r>
              <a:rPr lang="ar-SA" sz="2800" dirty="0">
                <a:solidFill>
                  <a:sysClr val="windowText" lastClr="000000"/>
                </a:solidFill>
                <a:latin typeface="Sakkal Majalla" panose="02000000000000000000" pitchFamily="2" charset="-78"/>
                <a:cs typeface="Sakkal Majalla" panose="02000000000000000000" pitchFamily="2" charset="-78"/>
              </a:rPr>
              <a:t>حسانً) </a:t>
            </a:r>
            <a:r>
              <a:rPr lang="ar-SA" sz="2800" dirty="0">
                <a:latin typeface="Sakkal Majalla" panose="02000000000000000000" pitchFamily="2" charset="-78"/>
                <a:cs typeface="Sakkal Majalla" panose="02000000000000000000" pitchFamily="2" charset="-78"/>
              </a:rPr>
              <a:t>بالهمزة في </a:t>
            </a:r>
            <a:r>
              <a:rPr lang="ar-SA" sz="2800" dirty="0">
                <a:solidFill>
                  <a:schemeClr val="tx1"/>
                </a:solidFill>
                <a:latin typeface="Sakkal Majalla" panose="02000000000000000000" pitchFamily="2" charset="-78"/>
                <a:cs typeface="Sakkal Majalla" panose="02000000000000000000" pitchFamily="2" charset="-78"/>
              </a:rPr>
              <a:t>ا</a:t>
            </a:r>
            <a:r>
              <a:rPr lang="ar-SA" sz="2800" dirty="0">
                <a:latin typeface="Sakkal Majalla" panose="02000000000000000000" pitchFamily="2" charset="-78"/>
                <a:cs typeface="Sakkal Majalla" panose="02000000000000000000" pitchFamily="2" charset="-78"/>
              </a:rPr>
              <a:t>لأ</a:t>
            </a:r>
            <a:r>
              <a:rPr lang="ar-SA" sz="2800" dirty="0">
                <a:solidFill>
                  <a:schemeClr val="tx1"/>
                </a:solidFill>
                <a:latin typeface="Sakkal Majalla" panose="02000000000000000000" pitchFamily="2" charset="-78"/>
                <a:cs typeface="Sakkal Majalla" panose="02000000000000000000" pitchFamily="2" charset="-78"/>
              </a:rPr>
              <a:t>حقاف</a:t>
            </a:r>
            <a:r>
              <a:rPr lang="ar-SA" sz="2800" dirty="0">
                <a:latin typeface="Sakkal Majalla" panose="02000000000000000000" pitchFamily="2" charset="-78"/>
                <a:cs typeface="Sakkal Majalla" panose="02000000000000000000" pitchFamily="2" charset="-78"/>
              </a:rPr>
              <a:t>، ويبقى </a:t>
            </a:r>
            <a:r>
              <a:rPr lang="ar-SA" sz="2800" dirty="0">
                <a:solidFill>
                  <a:schemeClr val="tx1"/>
                </a:solidFill>
                <a:latin typeface="Sakkal Majalla" panose="02000000000000000000" pitchFamily="2" charset="-78"/>
                <a:cs typeface="Sakkal Majalla" panose="02000000000000000000" pitchFamily="2" charset="-78"/>
              </a:rPr>
              <a:t>(حسنًا)</a:t>
            </a:r>
            <a:r>
              <a:rPr lang="ar-SA" sz="2800" dirty="0">
                <a:latin typeface="Sakkal Majalla" panose="02000000000000000000" pitchFamily="2" charset="-78"/>
                <a:cs typeface="Sakkal Majalla" panose="02000000000000000000" pitchFamily="2" charset="-78"/>
              </a:rPr>
              <a:t> فتعرف أنها في العنكبوت</a:t>
            </a:r>
          </a:p>
        </p:txBody>
      </p:sp>
      <p:sp>
        <p:nvSpPr>
          <p:cNvPr id="23" name="Rectangle: Rounded Corners 22">
            <a:extLst>
              <a:ext uri="{FF2B5EF4-FFF2-40B4-BE49-F238E27FC236}">
                <a16:creationId xmlns:a16="http://schemas.microsoft.com/office/drawing/2014/main" id="{3CE2A11F-97DB-44A9-BAD2-90CB300736A6}"/>
              </a:ext>
            </a:extLst>
          </p:cNvPr>
          <p:cNvSpPr/>
          <p:nvPr/>
        </p:nvSpPr>
        <p:spPr>
          <a:xfrm>
            <a:off x="2839454" y="1802659"/>
            <a:ext cx="6854612" cy="232156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والضابط أن </a:t>
            </a:r>
            <a:r>
              <a:rPr lang="ar-SA" sz="2800" dirty="0">
                <a:solidFill>
                  <a:schemeClr val="tx1"/>
                </a:solidFill>
                <a:latin typeface="Sakkal Majalla" panose="02000000000000000000" pitchFamily="2" charset="-78"/>
                <a:cs typeface="Sakkal Majalla" panose="02000000000000000000" pitchFamily="2" charset="-78"/>
              </a:rPr>
              <a:t>لقما</a:t>
            </a:r>
            <a:r>
              <a:rPr lang="ar-SA" sz="2800" dirty="0">
                <a:latin typeface="Sakkal Majalla" panose="02000000000000000000" pitchFamily="2" charset="-78"/>
                <a:cs typeface="Sakkal Majalla" panose="02000000000000000000" pitchFamily="2" charset="-78"/>
              </a:rPr>
              <a:t>ن آخرها حرف نون وكذا حملة </a:t>
            </a:r>
            <a:r>
              <a:rPr lang="ar-SA" sz="2800" dirty="0">
                <a:solidFill>
                  <a:schemeClr val="tx1"/>
                </a:solidFill>
                <a:latin typeface="Sakkal Majalla" panose="02000000000000000000" pitchFamily="2" charset="-78"/>
                <a:cs typeface="Sakkal Majalla" panose="02000000000000000000" pitchFamily="2" charset="-78"/>
              </a:rPr>
              <a:t>(وهن</a:t>
            </a:r>
            <a:r>
              <a:rPr lang="ar-SA" sz="2800" dirty="0">
                <a:latin typeface="Sakkal Majalla" panose="02000000000000000000" pitchFamily="2" charset="-78"/>
                <a:cs typeface="Sakkal Majalla" panose="02000000000000000000" pitchFamily="2" charset="-78"/>
              </a:rPr>
              <a:t>ً</a:t>
            </a:r>
            <a:r>
              <a:rPr lang="ar-SA" sz="2800" dirty="0">
                <a:solidFill>
                  <a:schemeClr val="tx1"/>
                </a:solidFill>
                <a:latin typeface="Sakkal Majalla" panose="02000000000000000000" pitchFamily="2" charset="-78"/>
                <a:cs typeface="Sakkal Majalla" panose="02000000000000000000" pitchFamily="2" charset="-78"/>
              </a:rPr>
              <a:t>ا على وه</a:t>
            </a:r>
            <a:r>
              <a:rPr lang="ar-SA" sz="2800" dirty="0">
                <a:latin typeface="Sakkal Majalla" panose="02000000000000000000" pitchFamily="2" charset="-78"/>
                <a:cs typeface="Sakkal Majalla" panose="02000000000000000000" pitchFamily="2" charset="-78"/>
              </a:rPr>
              <a:t>ن</a:t>
            </a:r>
            <a:r>
              <a:rPr lang="ar-SA" sz="2800" dirty="0">
                <a:solidFill>
                  <a:schemeClr val="tx1"/>
                </a:solidFill>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 فتعرف أنها فيها</a:t>
            </a:r>
          </a:p>
        </p:txBody>
      </p:sp>
    </p:spTree>
    <p:extLst>
      <p:ext uri="{BB962C8B-B14F-4D97-AF65-F5344CB8AC3E}">
        <p14:creationId xmlns:p14="http://schemas.microsoft.com/office/powerpoint/2010/main" val="34222635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800" fill="hold"/>
                                        <p:tgtEl>
                                          <p:spTgt spid="35"/>
                                        </p:tgtEl>
                                        <p:attrNameLst>
                                          <p:attrName>ppt_x</p:attrName>
                                        </p:attrNameLst>
                                      </p:cBhvr>
                                      <p:tavLst>
                                        <p:tav tm="0">
                                          <p:val>
                                            <p:strVal val="0-#ppt_w/2"/>
                                          </p:val>
                                        </p:tav>
                                        <p:tav tm="100000">
                                          <p:val>
                                            <p:strVal val="#ppt_x"/>
                                          </p:val>
                                        </p:tav>
                                      </p:tavLst>
                                    </p:anim>
                                    <p:anim calcmode="lin" valueType="num">
                                      <p:cBhvr additive="base">
                                        <p:cTn id="8" dur="800" fill="hold"/>
                                        <p:tgtEl>
                                          <p:spTgt spid="35"/>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800" fill="hold"/>
                                        <p:tgtEl>
                                          <p:spTgt spid="30"/>
                                        </p:tgtEl>
                                        <p:attrNameLst>
                                          <p:attrName>ppt_w</p:attrName>
                                        </p:attrNameLst>
                                      </p:cBhvr>
                                      <p:tavLst>
                                        <p:tav tm="0">
                                          <p:val>
                                            <p:fltVal val="0"/>
                                          </p:val>
                                        </p:tav>
                                        <p:tav tm="100000">
                                          <p:val>
                                            <p:strVal val="#ppt_w"/>
                                          </p:val>
                                        </p:tav>
                                      </p:tavLst>
                                    </p:anim>
                                    <p:anim calcmode="lin" valueType="num">
                                      <p:cBhvr>
                                        <p:cTn id="12" dur="800" fill="hold"/>
                                        <p:tgtEl>
                                          <p:spTgt spid="30"/>
                                        </p:tgtEl>
                                        <p:attrNameLst>
                                          <p:attrName>ppt_h</p:attrName>
                                        </p:attrNameLst>
                                      </p:cBhvr>
                                      <p:tavLst>
                                        <p:tav tm="0">
                                          <p:val>
                                            <p:fltVal val="0"/>
                                          </p:val>
                                        </p:tav>
                                        <p:tav tm="100000">
                                          <p:val>
                                            <p:strVal val="#ppt_h"/>
                                          </p:val>
                                        </p:tav>
                                      </p:tavLst>
                                    </p:anim>
                                    <p:animEffect transition="in" filter="fade">
                                      <p:cBhvr>
                                        <p:cTn id="13" dur="8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2000" fill="hold"/>
                                        <p:tgtEl>
                                          <p:spTgt spid="15"/>
                                        </p:tgtEl>
                                        <p:attrNameLst>
                                          <p:attrName>ppt_w</p:attrName>
                                        </p:attrNameLst>
                                      </p:cBhvr>
                                      <p:tavLst>
                                        <p:tav tm="0">
                                          <p:val>
                                            <p:fltVal val="0"/>
                                          </p:val>
                                        </p:tav>
                                        <p:tav tm="100000">
                                          <p:val>
                                            <p:strVal val="#ppt_w"/>
                                          </p:val>
                                        </p:tav>
                                      </p:tavLst>
                                    </p:anim>
                                    <p:anim calcmode="lin" valueType="num">
                                      <p:cBhvr>
                                        <p:cTn id="19" dur="2000" fill="hold"/>
                                        <p:tgtEl>
                                          <p:spTgt spid="15"/>
                                        </p:tgtEl>
                                        <p:attrNameLst>
                                          <p:attrName>ppt_h</p:attrName>
                                        </p:attrNameLst>
                                      </p:cBhvr>
                                      <p:tavLst>
                                        <p:tav tm="0">
                                          <p:val>
                                            <p:fltVal val="0"/>
                                          </p:val>
                                        </p:tav>
                                        <p:tav tm="100000">
                                          <p:val>
                                            <p:strVal val="#ppt_h"/>
                                          </p:val>
                                        </p:tav>
                                      </p:tavLst>
                                    </p:anim>
                                    <p:animEffect transition="in" filter="fade">
                                      <p:cBhvr>
                                        <p:cTn id="20" dur="2000"/>
                                        <p:tgtEl>
                                          <p:spTgt spid="15"/>
                                        </p:tgtEl>
                                      </p:cBhvr>
                                    </p:animEffect>
                                  </p:childTnLst>
                                </p:cTn>
                              </p:par>
                              <p:par>
                                <p:cTn id="21" presetID="42" presetClass="path" presetSubtype="0" accel="50000" decel="50000" fill="hold" grpId="1" nodeType="withEffect">
                                  <p:stCondLst>
                                    <p:cond delay="0"/>
                                  </p:stCondLst>
                                  <p:childTnLst>
                                    <p:animMotion origin="layout" path="M -2.29167E-6 4.07407E-6 L -2.29167E-6 0.25 " pathEditMode="relative" rAng="0" ptsTypes="AA">
                                      <p:cBhvr>
                                        <p:cTn id="22" dur="2000" fill="hold"/>
                                        <p:tgtEl>
                                          <p:spTgt spid="15"/>
                                        </p:tgtEl>
                                        <p:attrNameLst>
                                          <p:attrName>ppt_x</p:attrName>
                                          <p:attrName>ppt_y</p:attrName>
                                        </p:attrNameLst>
                                      </p:cBhvr>
                                      <p:rCtr x="0" y="12500"/>
                                    </p:animMotion>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2000" fill="hold"/>
                                        <p:tgtEl>
                                          <p:spTgt spid="23"/>
                                        </p:tgtEl>
                                        <p:attrNameLst>
                                          <p:attrName>ppt_w</p:attrName>
                                        </p:attrNameLst>
                                      </p:cBhvr>
                                      <p:tavLst>
                                        <p:tav tm="0">
                                          <p:val>
                                            <p:fltVal val="0"/>
                                          </p:val>
                                        </p:tav>
                                        <p:tav tm="100000">
                                          <p:val>
                                            <p:strVal val="#ppt_w"/>
                                          </p:val>
                                        </p:tav>
                                      </p:tavLst>
                                    </p:anim>
                                    <p:anim calcmode="lin" valueType="num">
                                      <p:cBhvr>
                                        <p:cTn id="28" dur="2000" fill="hold"/>
                                        <p:tgtEl>
                                          <p:spTgt spid="23"/>
                                        </p:tgtEl>
                                        <p:attrNameLst>
                                          <p:attrName>ppt_h</p:attrName>
                                        </p:attrNameLst>
                                      </p:cBhvr>
                                      <p:tavLst>
                                        <p:tav tm="0">
                                          <p:val>
                                            <p:fltVal val="0"/>
                                          </p:val>
                                        </p:tav>
                                        <p:tav tm="100000">
                                          <p:val>
                                            <p:strVal val="#ppt_h"/>
                                          </p:val>
                                        </p:tav>
                                      </p:tavLst>
                                    </p:anim>
                                    <p:animEffect transition="in" filter="fade">
                                      <p:cBhvr>
                                        <p:cTn id="29" dur="2000"/>
                                        <p:tgtEl>
                                          <p:spTgt spid="23"/>
                                        </p:tgtEl>
                                      </p:cBhvr>
                                    </p:animEffect>
                                  </p:childTnLst>
                                </p:cTn>
                              </p:par>
                              <p:par>
                                <p:cTn id="30" presetID="42" presetClass="path" presetSubtype="0" accel="50000" decel="50000" fill="hold" grpId="1" nodeType="withEffect">
                                  <p:stCondLst>
                                    <p:cond delay="0"/>
                                  </p:stCondLst>
                                  <p:childTnLst>
                                    <p:animMotion origin="layout" path="M -2.29167E-6 4.07407E-6 L -2.29167E-6 0.25 " pathEditMode="relative" rAng="0" ptsTypes="AA">
                                      <p:cBhvr>
                                        <p:cTn id="31" dur="2000" fill="hold"/>
                                        <p:tgtEl>
                                          <p:spTgt spid="23"/>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23" grpId="0" animBg="1"/>
      <p:bldP spid="23"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الربط بين الموضع المتشابه واسم السورة</a:t>
            </a:r>
            <a:endParaRPr lang="en-US" dirty="0">
              <a:latin typeface="Sakkal Majalla" panose="02000000000000000000" pitchFamily="2" charset="-78"/>
              <a:cs typeface="Sakkal Majalla" panose="02000000000000000000" pitchFamily="2" charset="-78"/>
            </a:endParaRPr>
          </a:p>
        </p:txBody>
      </p:sp>
      <p:sp>
        <p:nvSpPr>
          <p:cNvPr id="15" name="Rectangle: Rounded Corners 14">
            <a:extLst>
              <a:ext uri="{FF2B5EF4-FFF2-40B4-BE49-F238E27FC236}">
                <a16:creationId xmlns:a16="http://schemas.microsoft.com/office/drawing/2014/main" id="{1416CFC9-94A8-44B7-8D56-935B1DBE4CC8}"/>
              </a:ext>
            </a:extLst>
          </p:cNvPr>
          <p:cNvSpPr/>
          <p:nvPr/>
        </p:nvSpPr>
        <p:spPr>
          <a:xfrm>
            <a:off x="3058749" y="3279189"/>
            <a:ext cx="6468057" cy="135722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والضابط أن تربط السين في </a:t>
            </a:r>
            <a:r>
              <a:rPr lang="ar-SA" sz="2800" dirty="0">
                <a:solidFill>
                  <a:schemeClr val="tx1"/>
                </a:solidFill>
                <a:latin typeface="Sakkal Majalla" panose="02000000000000000000" pitchFamily="2" charset="-78"/>
                <a:cs typeface="Sakkal Majalla" panose="02000000000000000000" pitchFamily="2" charset="-78"/>
              </a:rPr>
              <a:t>(للنا</a:t>
            </a:r>
            <a:r>
              <a:rPr lang="ar-SA" sz="2800" dirty="0">
                <a:latin typeface="Sakkal Majalla" panose="02000000000000000000" pitchFamily="2" charset="-78"/>
                <a:cs typeface="Sakkal Majalla" panose="02000000000000000000" pitchFamily="2" charset="-78"/>
              </a:rPr>
              <a:t>س</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مع السين من اسم السورة </a:t>
            </a:r>
            <a:r>
              <a:rPr lang="ar-SA" sz="2800" dirty="0">
                <a:solidFill>
                  <a:schemeClr val="tx1"/>
                </a:solidFill>
                <a:latin typeface="Sakkal Majalla" panose="02000000000000000000" pitchFamily="2" charset="-78"/>
                <a:cs typeface="Sakkal Majalla" panose="02000000000000000000" pitchFamily="2" charset="-78"/>
              </a:rPr>
              <a:t>(الإ</a:t>
            </a:r>
            <a:r>
              <a:rPr lang="ar-SA" sz="2800" dirty="0">
                <a:latin typeface="Sakkal Majalla" panose="02000000000000000000" pitchFamily="2" charset="-78"/>
                <a:cs typeface="Sakkal Majalla" panose="02000000000000000000" pitchFamily="2" charset="-78"/>
              </a:rPr>
              <a:t>س</a:t>
            </a:r>
            <a:r>
              <a:rPr lang="ar-SA" sz="2800" dirty="0">
                <a:solidFill>
                  <a:schemeClr val="tx1"/>
                </a:solidFill>
                <a:latin typeface="Sakkal Majalla" panose="02000000000000000000" pitchFamily="2" charset="-78"/>
                <a:cs typeface="Sakkal Majalla" panose="02000000000000000000" pitchFamily="2" charset="-78"/>
              </a:rPr>
              <a:t>راء)</a:t>
            </a:r>
            <a:r>
              <a:rPr lang="ar-SA" sz="2800" dirty="0">
                <a:latin typeface="Sakkal Majalla" panose="02000000000000000000" pitchFamily="2" charset="-78"/>
                <a:cs typeface="Sakkal Majalla" panose="02000000000000000000" pitchFamily="2" charset="-78"/>
              </a:rPr>
              <a:t>، فتتقدم هناك، وأن تربط بين الفاء في </a:t>
            </a:r>
            <a:r>
              <a:rPr lang="ar-SA" sz="2800" dirty="0">
                <a:solidFill>
                  <a:schemeClr val="tx1"/>
                </a:solidFill>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في</a:t>
            </a:r>
            <a:r>
              <a:rPr lang="ar-SA" sz="2800" dirty="0">
                <a:solidFill>
                  <a:schemeClr val="tx1"/>
                </a:solidFill>
                <a:latin typeface="Sakkal Majalla" panose="02000000000000000000" pitchFamily="2" charset="-78"/>
                <a:cs typeface="Sakkal Majalla" panose="02000000000000000000" pitchFamily="2" charset="-78"/>
              </a:rPr>
              <a:t> هذا القرآن) </a:t>
            </a:r>
            <a:r>
              <a:rPr lang="ar-SA" sz="2800" dirty="0">
                <a:latin typeface="Sakkal Majalla" panose="02000000000000000000" pitchFamily="2" charset="-78"/>
                <a:cs typeface="Sakkal Majalla" panose="02000000000000000000" pitchFamily="2" charset="-78"/>
              </a:rPr>
              <a:t>مع الفاء من اسم السورة </a:t>
            </a:r>
            <a:r>
              <a:rPr lang="ar-SA" sz="2800" dirty="0">
                <a:solidFill>
                  <a:schemeClr val="tx1"/>
                </a:solidFill>
                <a:latin typeface="Sakkal Majalla" panose="02000000000000000000" pitchFamily="2" charset="-78"/>
                <a:cs typeface="Sakkal Majalla" panose="02000000000000000000" pitchFamily="2" charset="-78"/>
              </a:rPr>
              <a:t>(الكه</a:t>
            </a:r>
            <a:r>
              <a:rPr lang="ar-SA" sz="2800" dirty="0">
                <a:latin typeface="Sakkal Majalla" panose="02000000000000000000" pitchFamily="2" charset="-78"/>
                <a:cs typeface="Sakkal Majalla" panose="02000000000000000000" pitchFamily="2" charset="-78"/>
              </a:rPr>
              <a:t>ف</a:t>
            </a:r>
            <a:r>
              <a:rPr lang="ar-SA" sz="2800" dirty="0">
                <a:solidFill>
                  <a:schemeClr val="tx1"/>
                </a:solidFill>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 فتتقدم هناك</a:t>
            </a: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552797" y="3429000"/>
            <a:ext cx="2481974" cy="1595263"/>
            <a:chOff x="600406" y="3334732"/>
            <a:chExt cx="2481974" cy="1595263"/>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157245" y="3334732"/>
              <a:ext cx="925135" cy="297970"/>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157245" y="4456989"/>
              <a:ext cx="925135" cy="242174"/>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00406"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الإسراء(89)</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730702" y="4468330"/>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الكهف(54)</a:t>
              </a:r>
              <a:endParaRPr lang="en-US" dirty="0">
                <a:latin typeface="Sakkal Majalla" panose="02000000000000000000" pitchFamily="2" charset="-78"/>
                <a:cs typeface="Sakkal Majalla" panose="02000000000000000000" pitchFamily="2" charset="-78"/>
              </a:endParaRPr>
            </a:p>
          </p:txBody>
        </p:sp>
      </p:grpSp>
      <p:grpSp>
        <p:nvGrpSpPr>
          <p:cNvPr id="32" name="Group 31">
            <a:extLst>
              <a:ext uri="{FF2B5EF4-FFF2-40B4-BE49-F238E27FC236}">
                <a16:creationId xmlns:a16="http://schemas.microsoft.com/office/drawing/2014/main" id="{D603D2E0-C37C-4AD2-ADF4-6B2EE808777C}"/>
              </a:ext>
            </a:extLst>
          </p:cNvPr>
          <p:cNvGrpSpPr/>
          <p:nvPr/>
        </p:nvGrpSpPr>
        <p:grpSpPr>
          <a:xfrm>
            <a:off x="3034770" y="2951906"/>
            <a:ext cx="8315946" cy="2013681"/>
            <a:chOff x="1690248" y="2923220"/>
            <a:chExt cx="8315946" cy="201368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705714" y="3634476"/>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12</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690248" y="2923220"/>
              <a:ext cx="7015466" cy="2013681"/>
              <a:chOff x="1690248" y="2923220"/>
              <a:chExt cx="7015466" cy="201368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690248" y="2923220"/>
                <a:ext cx="6466018" cy="95418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وَلَقَدۡ</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صَرَّفۡنَا</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لِلنَّاسِ </a:t>
                </a:r>
                <a:r>
                  <a:rPr lang="ar-SA" sz="2800" dirty="0" err="1">
                    <a:solidFill>
                      <a:schemeClr val="tx1"/>
                    </a:solidFill>
                    <a:latin typeface="Sakkal Majalla" panose="02000000000000000000" pitchFamily="2" charset="-78"/>
                    <a:cs typeface="Sakkal Majalla" panose="02000000000000000000" pitchFamily="2" charset="-78"/>
                  </a:rPr>
                  <a:t>فِی</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هَـٰذَا</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ٱلۡقُرۡءَانِ</a:t>
                </a:r>
                <a:r>
                  <a:rPr lang="ar-SA" sz="2800" dirty="0">
                    <a:latin typeface="Sakkal Majalla" panose="02000000000000000000" pitchFamily="2" charset="-78"/>
                    <a:cs typeface="Sakkal Majalla" panose="02000000000000000000" pitchFamily="2" charset="-78"/>
                  </a:rPr>
                  <a:t> مِن كُلِّ مَثَلࣲ </a:t>
                </a:r>
                <a:r>
                  <a:rPr lang="ar-SA" sz="2800" dirty="0" err="1">
                    <a:latin typeface="Sakkal Majalla" panose="02000000000000000000" pitchFamily="2" charset="-78"/>
                    <a:cs typeface="Sakkal Majalla" panose="02000000000000000000" pitchFamily="2" charset="-78"/>
                  </a:rPr>
                  <a:t>فَأَبَىٰۤ</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أَكۡثَرُ</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ٱلنَّاسِ</a:t>
                </a:r>
                <a:r>
                  <a:rPr lang="ar-SA" sz="2800" dirty="0">
                    <a:latin typeface="Sakkal Majalla" panose="02000000000000000000" pitchFamily="2" charset="-78"/>
                    <a:cs typeface="Sakkal Majalla" panose="02000000000000000000" pitchFamily="2" charset="-78"/>
                  </a:rPr>
                  <a:t> إِلَّا </a:t>
                </a:r>
                <a:r>
                  <a:rPr lang="ar-SA" sz="2800" dirty="0" err="1">
                    <a:latin typeface="Sakkal Majalla" panose="02000000000000000000" pitchFamily="2" charset="-78"/>
                    <a:cs typeface="Sakkal Majalla" panose="02000000000000000000" pitchFamily="2" charset="-78"/>
                  </a:rPr>
                  <a:t>كُفُورࣰا</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690248" y="4108241"/>
                <a:ext cx="6492036" cy="8286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وَلَقَدۡ</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صَرَّفۡنَا</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فِی</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هَـٰذَا</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ٱلۡقُرۡءَانِ</a:t>
                </a:r>
                <a:r>
                  <a:rPr lang="ar-SA" sz="2800" dirty="0">
                    <a:solidFill>
                      <a:schemeClr val="tx1"/>
                    </a:solidFill>
                    <a:latin typeface="Sakkal Majalla" panose="02000000000000000000" pitchFamily="2" charset="-78"/>
                    <a:cs typeface="Sakkal Majalla" panose="02000000000000000000" pitchFamily="2" charset="-78"/>
                  </a:rPr>
                  <a:t> لِلنَّاسِ</a:t>
                </a:r>
                <a:r>
                  <a:rPr lang="ar-SA" sz="2800" dirty="0">
                    <a:latin typeface="Sakkal Majalla" panose="02000000000000000000" pitchFamily="2" charset="-78"/>
                    <a:cs typeface="Sakkal Majalla" panose="02000000000000000000" pitchFamily="2" charset="-78"/>
                  </a:rPr>
                  <a:t> مِن كُلِّ </a:t>
                </a:r>
                <a:r>
                  <a:rPr lang="ar-SA" sz="2800" dirty="0" err="1">
                    <a:latin typeface="Sakkal Majalla" panose="02000000000000000000" pitchFamily="2" charset="-78"/>
                    <a:cs typeface="Sakkal Majalla" panose="02000000000000000000" pitchFamily="2" charset="-78"/>
                  </a:rPr>
                  <a:t>مَثَلࣲۚ</a:t>
                </a:r>
                <a:r>
                  <a:rPr lang="ar-SA" sz="2800" dirty="0">
                    <a:latin typeface="Sakkal Majalla" panose="02000000000000000000" pitchFamily="2" charset="-78"/>
                    <a:cs typeface="Sakkal Majalla" panose="02000000000000000000" pitchFamily="2" charset="-78"/>
                  </a:rPr>
                  <a:t> وَكَانَ </a:t>
                </a:r>
                <a:r>
                  <a:rPr lang="ar-SA" sz="2800" dirty="0" err="1">
                    <a:latin typeface="Sakkal Majalla" panose="02000000000000000000" pitchFamily="2" charset="-78"/>
                    <a:cs typeface="Sakkal Majalla" panose="02000000000000000000" pitchFamily="2" charset="-78"/>
                  </a:rPr>
                  <a:t>ٱلۡإِنسَـٰنُ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أَكۡثَرَ</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شَیۡء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جَدَلࣰا</a:t>
                </a:r>
                <a:endParaRPr lang="en-US" sz="28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156266" y="3400314"/>
                <a:ext cx="549448" cy="52880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182284" y="3929115"/>
                <a:ext cx="523430" cy="59345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41932337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2000" fill="hold"/>
                                        <p:tgtEl>
                                          <p:spTgt spid="15"/>
                                        </p:tgtEl>
                                        <p:attrNameLst>
                                          <p:attrName>ppt_w</p:attrName>
                                        </p:attrNameLst>
                                      </p:cBhvr>
                                      <p:tavLst>
                                        <p:tav tm="0">
                                          <p:val>
                                            <p:fltVal val="0"/>
                                          </p:val>
                                        </p:tav>
                                        <p:tav tm="100000">
                                          <p:val>
                                            <p:strVal val="#ppt_w"/>
                                          </p:val>
                                        </p:tav>
                                      </p:tavLst>
                                    </p:anim>
                                    <p:anim calcmode="lin" valueType="num">
                                      <p:cBhvr>
                                        <p:cTn id="19" dur="2000" fill="hold"/>
                                        <p:tgtEl>
                                          <p:spTgt spid="15"/>
                                        </p:tgtEl>
                                        <p:attrNameLst>
                                          <p:attrName>ppt_h</p:attrName>
                                        </p:attrNameLst>
                                      </p:cBhvr>
                                      <p:tavLst>
                                        <p:tav tm="0">
                                          <p:val>
                                            <p:fltVal val="0"/>
                                          </p:val>
                                        </p:tav>
                                        <p:tav tm="100000">
                                          <p:val>
                                            <p:strVal val="#ppt_h"/>
                                          </p:val>
                                        </p:tav>
                                      </p:tavLst>
                                    </p:anim>
                                    <p:animEffect transition="in" filter="fade">
                                      <p:cBhvr>
                                        <p:cTn id="20" dur="2000"/>
                                        <p:tgtEl>
                                          <p:spTgt spid="15"/>
                                        </p:tgtEl>
                                      </p:cBhvr>
                                    </p:animEffect>
                                  </p:childTnLst>
                                </p:cTn>
                              </p:par>
                              <p:par>
                                <p:cTn id="21" presetID="42" presetClass="path" presetSubtype="0" accel="50000" decel="50000" fill="hold" grpId="1" nodeType="withEffect">
                                  <p:stCondLst>
                                    <p:cond delay="0"/>
                                  </p:stCondLst>
                                  <p:childTnLst>
                                    <p:animMotion origin="layout" path="M 0 -1.48148E-6 L 0 0.25 " pathEditMode="relative" rAng="0" ptsTypes="AA">
                                      <p:cBhvr>
                                        <p:cTn id="22" dur="2000" fill="hold"/>
                                        <p:tgtEl>
                                          <p:spTgt spid="1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الربط بين الموضع المتشابه واسم السورة</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552797" y="3429000"/>
            <a:ext cx="2481974" cy="1595263"/>
            <a:chOff x="600406" y="3334732"/>
            <a:chExt cx="2481974" cy="1595263"/>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157245" y="3334732"/>
              <a:ext cx="925135" cy="297970"/>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157245" y="4456989"/>
              <a:ext cx="925135" cy="242174"/>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00406"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يونس(78)</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730702" y="4468330"/>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الأحقاف(22)</a:t>
              </a:r>
              <a:endParaRPr lang="en-US" dirty="0">
                <a:latin typeface="Sakkal Majalla" panose="02000000000000000000" pitchFamily="2" charset="-78"/>
                <a:cs typeface="Sakkal Majalla" panose="02000000000000000000" pitchFamily="2" charset="-78"/>
              </a:endParaRPr>
            </a:p>
          </p:txBody>
        </p:sp>
      </p:grpSp>
      <p:sp>
        <p:nvSpPr>
          <p:cNvPr id="15" name="Rectangle: Rounded Corners 14">
            <a:extLst>
              <a:ext uri="{FF2B5EF4-FFF2-40B4-BE49-F238E27FC236}">
                <a16:creationId xmlns:a16="http://schemas.microsoft.com/office/drawing/2014/main" id="{1416CFC9-94A8-44B7-8D56-935B1DBE4CC8}"/>
              </a:ext>
            </a:extLst>
          </p:cNvPr>
          <p:cNvSpPr/>
          <p:nvPr/>
        </p:nvSpPr>
        <p:spPr>
          <a:xfrm>
            <a:off x="3058749" y="3279189"/>
            <a:ext cx="6468057" cy="135722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والضابط أن تربط همزة </a:t>
            </a:r>
            <a:r>
              <a:rPr lang="ar-SA" sz="2800" dirty="0">
                <a:solidFill>
                  <a:schemeClr val="tx1"/>
                </a:solidFill>
                <a:latin typeface="Sakkal Majalla" panose="02000000000000000000" pitchFamily="2" charset="-78"/>
                <a:cs typeface="Sakkal Majalla" panose="02000000000000000000" pitchFamily="2" charset="-78"/>
              </a:rPr>
              <a:t>(</a:t>
            </a:r>
            <a:r>
              <a:rPr lang="ar-SA" sz="2800" dirty="0" err="1">
                <a:solidFill>
                  <a:schemeClr val="tx1"/>
                </a:solidFill>
                <a:latin typeface="Sakkal Majalla" panose="02000000000000000000" pitchFamily="2" charset="-78"/>
                <a:cs typeface="Sakkal Majalla" panose="02000000000000000000" pitchFamily="2" charset="-78"/>
              </a:rPr>
              <a:t>ت</a:t>
            </a:r>
            <a:r>
              <a:rPr lang="ar-SA" sz="2800" dirty="0" err="1">
                <a:latin typeface="Sakkal Majalla" panose="02000000000000000000" pitchFamily="2" charset="-78"/>
                <a:cs typeface="Sakkal Majalla" panose="02000000000000000000" pitchFamily="2" charset="-78"/>
              </a:rPr>
              <a:t>أ</a:t>
            </a:r>
            <a:r>
              <a:rPr lang="ar-SA" sz="2800" dirty="0" err="1">
                <a:solidFill>
                  <a:schemeClr val="tx1"/>
                </a:solidFill>
                <a:latin typeface="Sakkal Majalla" panose="02000000000000000000" pitchFamily="2" charset="-78"/>
                <a:cs typeface="Sakkal Majalla" panose="02000000000000000000" pitchFamily="2" charset="-78"/>
              </a:rPr>
              <a:t>فكنا</a:t>
            </a:r>
            <a:r>
              <a:rPr lang="ar-SA" sz="2800" dirty="0">
                <a:solidFill>
                  <a:schemeClr val="tx1"/>
                </a:solidFill>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 بهمزة </a:t>
            </a:r>
            <a:r>
              <a:rPr lang="ar-SA" sz="2800" dirty="0">
                <a:solidFill>
                  <a:schemeClr val="tx1"/>
                </a:solidFill>
                <a:latin typeface="Sakkal Majalla" panose="02000000000000000000" pitchFamily="2" charset="-78"/>
                <a:cs typeface="Sakkal Majalla" panose="02000000000000000000" pitchFamily="2" charset="-78"/>
              </a:rPr>
              <a:t>ال</a:t>
            </a:r>
            <a:r>
              <a:rPr lang="ar-SA" sz="2800" dirty="0">
                <a:latin typeface="Sakkal Majalla" panose="02000000000000000000" pitchFamily="2" charset="-78"/>
                <a:cs typeface="Sakkal Majalla" panose="02000000000000000000" pitchFamily="2" charset="-78"/>
              </a:rPr>
              <a:t>أ</a:t>
            </a:r>
            <a:r>
              <a:rPr lang="ar-SA" sz="2800" dirty="0">
                <a:solidFill>
                  <a:schemeClr val="tx1"/>
                </a:solidFill>
                <a:latin typeface="Sakkal Majalla" panose="02000000000000000000" pitchFamily="2" charset="-78"/>
                <a:cs typeface="Sakkal Majalla" panose="02000000000000000000" pitchFamily="2" charset="-78"/>
              </a:rPr>
              <a:t>حقاف</a:t>
            </a:r>
          </a:p>
        </p:txBody>
      </p:sp>
      <p:grpSp>
        <p:nvGrpSpPr>
          <p:cNvPr id="32" name="Group 31">
            <a:extLst>
              <a:ext uri="{FF2B5EF4-FFF2-40B4-BE49-F238E27FC236}">
                <a16:creationId xmlns:a16="http://schemas.microsoft.com/office/drawing/2014/main" id="{D603D2E0-C37C-4AD2-ADF4-6B2EE808777C}"/>
              </a:ext>
            </a:extLst>
          </p:cNvPr>
          <p:cNvGrpSpPr/>
          <p:nvPr/>
        </p:nvGrpSpPr>
        <p:grpSpPr>
          <a:xfrm>
            <a:off x="3034770" y="2951906"/>
            <a:ext cx="8315946" cy="2013681"/>
            <a:chOff x="1690248" y="2923220"/>
            <a:chExt cx="8315946" cy="201368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705714" y="3634476"/>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13</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690248" y="2923220"/>
              <a:ext cx="7015466" cy="2013681"/>
              <a:chOff x="1690248" y="2923220"/>
              <a:chExt cx="7015466" cy="201368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690248" y="2923220"/>
                <a:ext cx="6466018" cy="95418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قَالُوۤا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أَجِئۡتَنَا</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لِتَلۡفِتَنَا</a:t>
                </a:r>
                <a:r>
                  <a:rPr lang="ar-SA" sz="2800" dirty="0">
                    <a:latin typeface="Sakkal Majalla" panose="02000000000000000000" pitchFamily="2" charset="-78"/>
                    <a:cs typeface="Sakkal Majalla" panose="02000000000000000000" pitchFamily="2" charset="-78"/>
                  </a:rPr>
                  <a:t> عَمَّا </a:t>
                </a:r>
                <a:r>
                  <a:rPr lang="ar-SA" sz="2800" dirty="0" err="1">
                    <a:latin typeface="Sakkal Majalla" panose="02000000000000000000" pitchFamily="2" charset="-78"/>
                    <a:cs typeface="Sakkal Majalla" panose="02000000000000000000" pitchFamily="2" charset="-78"/>
                  </a:rPr>
                  <a:t>وَجَدۡنَا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عَلَیۡهِ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ءَابَاۤءَنَا</a:t>
                </a:r>
                <a:r>
                  <a:rPr lang="ar-SA" sz="2800" dirty="0">
                    <a:latin typeface="Sakkal Majalla" panose="02000000000000000000" pitchFamily="2" charset="-78"/>
                    <a:cs typeface="Sakkal Majalla" panose="02000000000000000000" pitchFamily="2" charset="-78"/>
                  </a:rPr>
                  <a:t> وَتَكُونَ لَكُمَا </a:t>
                </a:r>
                <a:r>
                  <a:rPr lang="ar-SA" sz="2800" dirty="0" err="1">
                    <a:latin typeface="Sakkal Majalla" panose="02000000000000000000" pitchFamily="2" charset="-78"/>
                    <a:cs typeface="Sakkal Majalla" panose="02000000000000000000" pitchFamily="2" charset="-78"/>
                  </a:rPr>
                  <a:t>ٱلۡكِبۡرِیَاۤءُ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ٱلۡأَرۡضِ</a:t>
                </a:r>
                <a:r>
                  <a:rPr lang="ar-SA" sz="2800" dirty="0">
                    <a:latin typeface="Sakkal Majalla" panose="02000000000000000000" pitchFamily="2" charset="-78"/>
                    <a:cs typeface="Sakkal Majalla" panose="02000000000000000000" pitchFamily="2" charset="-78"/>
                  </a:rPr>
                  <a:t> وَمَا </a:t>
                </a:r>
                <a:r>
                  <a:rPr lang="ar-SA" sz="2800" dirty="0" err="1">
                    <a:latin typeface="Sakkal Majalla" panose="02000000000000000000" pitchFamily="2" charset="-78"/>
                    <a:cs typeface="Sakkal Majalla" panose="02000000000000000000" pitchFamily="2" charset="-78"/>
                  </a:rPr>
                  <a:t>نَحۡنُ</a:t>
                </a:r>
                <a:r>
                  <a:rPr lang="ar-SA" sz="2800" dirty="0">
                    <a:latin typeface="Sakkal Majalla" panose="02000000000000000000" pitchFamily="2" charset="-78"/>
                    <a:cs typeface="Sakkal Majalla" panose="02000000000000000000" pitchFamily="2" charset="-78"/>
                  </a:rPr>
                  <a:t> لَكُمَا </a:t>
                </a:r>
                <a:r>
                  <a:rPr lang="ar-SA" sz="2800" dirty="0" err="1">
                    <a:latin typeface="Sakkal Majalla" panose="02000000000000000000" pitchFamily="2" charset="-78"/>
                    <a:cs typeface="Sakkal Majalla" panose="02000000000000000000" pitchFamily="2" charset="-78"/>
                  </a:rPr>
                  <a:t>بِمُؤۡمِنِینَ</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690248" y="4108241"/>
                <a:ext cx="6466018" cy="8286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قَالُوۤا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أَجِئۡتَنَا</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لِتَأۡفِكَنَا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عَنۡ</a:t>
                </a:r>
                <a:r>
                  <a:rPr lang="ar-SA" sz="2800" dirty="0">
                    <a:latin typeface="Sakkal Majalla" panose="02000000000000000000" pitchFamily="2" charset="-78"/>
                    <a:cs typeface="Sakkal Majalla" panose="02000000000000000000" pitchFamily="2" charset="-78"/>
                  </a:rPr>
                  <a:t> ءَالِهَتِنَا </a:t>
                </a:r>
                <a:r>
                  <a:rPr lang="ar-SA" sz="2800" dirty="0" err="1">
                    <a:latin typeface="Sakkal Majalla" panose="02000000000000000000" pitchFamily="2" charset="-78"/>
                    <a:cs typeface="Sakkal Majalla" panose="02000000000000000000" pitchFamily="2" charset="-78"/>
                  </a:rPr>
                  <a:t>فَأۡتِنَا</a:t>
                </a:r>
                <a:r>
                  <a:rPr lang="ar-SA" sz="2800" dirty="0">
                    <a:latin typeface="Sakkal Majalla" panose="02000000000000000000" pitchFamily="2" charset="-78"/>
                    <a:cs typeface="Sakkal Majalla" panose="02000000000000000000" pitchFamily="2" charset="-78"/>
                  </a:rPr>
                  <a:t> بِمَا </a:t>
                </a:r>
                <a:r>
                  <a:rPr lang="ar-SA" sz="2800" dirty="0" err="1">
                    <a:latin typeface="Sakkal Majalla" panose="02000000000000000000" pitchFamily="2" charset="-78"/>
                    <a:cs typeface="Sakkal Majalla" panose="02000000000000000000" pitchFamily="2" charset="-78"/>
                  </a:rPr>
                  <a:t>تَعِدُنَاۤ</a:t>
                </a:r>
                <a:r>
                  <a:rPr lang="ar-SA" sz="2800" dirty="0">
                    <a:latin typeface="Sakkal Majalla" panose="02000000000000000000" pitchFamily="2" charset="-78"/>
                    <a:cs typeface="Sakkal Majalla" panose="02000000000000000000" pitchFamily="2" charset="-78"/>
                  </a:rPr>
                  <a:t> إِن كُنتَ مِنَ </a:t>
                </a:r>
                <a:r>
                  <a:rPr lang="ar-SA" sz="2800" dirty="0" err="1">
                    <a:latin typeface="Sakkal Majalla" panose="02000000000000000000" pitchFamily="2" charset="-78"/>
                    <a:cs typeface="Sakkal Majalla" panose="02000000000000000000" pitchFamily="2" charset="-78"/>
                  </a:rPr>
                  <a:t>ٱلصَّـٰدِقِینَ</a:t>
                </a:r>
                <a:endParaRPr lang="en-US" sz="28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156266" y="3400314"/>
                <a:ext cx="549448" cy="52880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156266" y="3929115"/>
                <a:ext cx="549448" cy="59345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3441590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2000" fill="hold"/>
                                        <p:tgtEl>
                                          <p:spTgt spid="15"/>
                                        </p:tgtEl>
                                        <p:attrNameLst>
                                          <p:attrName>ppt_w</p:attrName>
                                        </p:attrNameLst>
                                      </p:cBhvr>
                                      <p:tavLst>
                                        <p:tav tm="0">
                                          <p:val>
                                            <p:fltVal val="0"/>
                                          </p:val>
                                        </p:tav>
                                        <p:tav tm="100000">
                                          <p:val>
                                            <p:strVal val="#ppt_w"/>
                                          </p:val>
                                        </p:tav>
                                      </p:tavLst>
                                    </p:anim>
                                    <p:anim calcmode="lin" valueType="num">
                                      <p:cBhvr>
                                        <p:cTn id="19" dur="2000" fill="hold"/>
                                        <p:tgtEl>
                                          <p:spTgt spid="15"/>
                                        </p:tgtEl>
                                        <p:attrNameLst>
                                          <p:attrName>ppt_h</p:attrName>
                                        </p:attrNameLst>
                                      </p:cBhvr>
                                      <p:tavLst>
                                        <p:tav tm="0">
                                          <p:val>
                                            <p:fltVal val="0"/>
                                          </p:val>
                                        </p:tav>
                                        <p:tav tm="100000">
                                          <p:val>
                                            <p:strVal val="#ppt_h"/>
                                          </p:val>
                                        </p:tav>
                                      </p:tavLst>
                                    </p:anim>
                                    <p:animEffect transition="in" filter="fade">
                                      <p:cBhvr>
                                        <p:cTn id="20" dur="2000"/>
                                        <p:tgtEl>
                                          <p:spTgt spid="15"/>
                                        </p:tgtEl>
                                      </p:cBhvr>
                                    </p:animEffect>
                                  </p:childTnLst>
                                </p:cTn>
                              </p:par>
                              <p:par>
                                <p:cTn id="21" presetID="42" presetClass="path" presetSubtype="0" accel="50000" decel="50000" fill="hold" grpId="1" nodeType="withEffect">
                                  <p:stCondLst>
                                    <p:cond delay="0"/>
                                  </p:stCondLst>
                                  <p:childTnLst>
                                    <p:animMotion origin="layout" path="M 0 -1.48148E-6 L 0 0.25 " pathEditMode="relative" rAng="0" ptsTypes="AA">
                                      <p:cBhvr>
                                        <p:cTn id="22" dur="2000" fill="hold"/>
                                        <p:tgtEl>
                                          <p:spTgt spid="1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الربط بين الموضع المتشابه واسم السورة</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552797" y="3429000"/>
            <a:ext cx="2481974" cy="1595263"/>
            <a:chOff x="600406" y="3334732"/>
            <a:chExt cx="2481974" cy="1595263"/>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157245" y="3334732"/>
              <a:ext cx="925135" cy="297970"/>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157245" y="4456989"/>
              <a:ext cx="925135" cy="242174"/>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00406"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الروم(78)</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730702" y="4468330"/>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الأحقاف(22)</a:t>
              </a:r>
              <a:endParaRPr lang="en-US" dirty="0">
                <a:latin typeface="Sakkal Majalla" panose="02000000000000000000" pitchFamily="2" charset="-78"/>
                <a:cs typeface="Sakkal Majalla" panose="02000000000000000000" pitchFamily="2" charset="-78"/>
              </a:endParaRPr>
            </a:p>
          </p:txBody>
        </p:sp>
      </p:grpSp>
      <p:sp>
        <p:nvSpPr>
          <p:cNvPr id="15" name="Rectangle: Rounded Corners 14">
            <a:extLst>
              <a:ext uri="{FF2B5EF4-FFF2-40B4-BE49-F238E27FC236}">
                <a16:creationId xmlns:a16="http://schemas.microsoft.com/office/drawing/2014/main" id="{1416CFC9-94A8-44B7-8D56-935B1DBE4CC8}"/>
              </a:ext>
            </a:extLst>
          </p:cNvPr>
          <p:cNvSpPr/>
          <p:nvPr/>
        </p:nvSpPr>
        <p:spPr>
          <a:xfrm>
            <a:off x="3058749" y="3279189"/>
            <a:ext cx="6468057" cy="135722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والضابط أن تربط همزة </a:t>
            </a:r>
            <a:r>
              <a:rPr lang="ar-SA" sz="2800" dirty="0">
                <a:solidFill>
                  <a:schemeClr val="tx1"/>
                </a:solidFill>
                <a:latin typeface="Sakkal Majalla" panose="02000000000000000000" pitchFamily="2" charset="-78"/>
                <a:cs typeface="Sakkal Majalla" panose="02000000000000000000" pitchFamily="2" charset="-78"/>
              </a:rPr>
              <a:t>(</a:t>
            </a:r>
            <a:r>
              <a:rPr lang="ar-SA" sz="2800" dirty="0" err="1">
                <a:solidFill>
                  <a:schemeClr val="tx1"/>
                </a:solidFill>
                <a:latin typeface="Sakkal Majalla" panose="02000000000000000000" pitchFamily="2" charset="-78"/>
                <a:cs typeface="Sakkal Majalla" panose="02000000000000000000" pitchFamily="2" charset="-78"/>
              </a:rPr>
              <a:t>ت</a:t>
            </a:r>
            <a:r>
              <a:rPr lang="ar-SA" sz="2800" dirty="0" err="1">
                <a:latin typeface="Sakkal Majalla" panose="02000000000000000000" pitchFamily="2" charset="-78"/>
                <a:cs typeface="Sakkal Majalla" panose="02000000000000000000" pitchFamily="2" charset="-78"/>
              </a:rPr>
              <a:t>أ</a:t>
            </a:r>
            <a:r>
              <a:rPr lang="ar-SA" sz="2800" dirty="0" err="1">
                <a:solidFill>
                  <a:schemeClr val="tx1"/>
                </a:solidFill>
                <a:latin typeface="Sakkal Majalla" panose="02000000000000000000" pitchFamily="2" charset="-78"/>
                <a:cs typeface="Sakkal Majalla" panose="02000000000000000000" pitchFamily="2" charset="-78"/>
              </a:rPr>
              <a:t>فكنا</a:t>
            </a:r>
            <a:r>
              <a:rPr lang="ar-SA" sz="2800" dirty="0">
                <a:solidFill>
                  <a:schemeClr val="tx1"/>
                </a:solidFill>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 بهمزة </a:t>
            </a:r>
            <a:r>
              <a:rPr lang="ar-SA" sz="2800" dirty="0">
                <a:solidFill>
                  <a:schemeClr val="tx1"/>
                </a:solidFill>
                <a:latin typeface="Sakkal Majalla" panose="02000000000000000000" pitchFamily="2" charset="-78"/>
                <a:cs typeface="Sakkal Majalla" panose="02000000000000000000" pitchFamily="2" charset="-78"/>
              </a:rPr>
              <a:t>ال</a:t>
            </a:r>
            <a:r>
              <a:rPr lang="ar-SA" sz="2800" dirty="0">
                <a:latin typeface="Sakkal Majalla" panose="02000000000000000000" pitchFamily="2" charset="-78"/>
                <a:cs typeface="Sakkal Majalla" panose="02000000000000000000" pitchFamily="2" charset="-78"/>
              </a:rPr>
              <a:t>أ</a:t>
            </a:r>
            <a:r>
              <a:rPr lang="ar-SA" sz="2800" dirty="0">
                <a:solidFill>
                  <a:schemeClr val="tx1"/>
                </a:solidFill>
                <a:latin typeface="Sakkal Majalla" panose="02000000000000000000" pitchFamily="2" charset="-78"/>
                <a:cs typeface="Sakkal Majalla" panose="02000000000000000000" pitchFamily="2" charset="-78"/>
              </a:rPr>
              <a:t>حقاف</a:t>
            </a:r>
          </a:p>
        </p:txBody>
      </p:sp>
      <p:grpSp>
        <p:nvGrpSpPr>
          <p:cNvPr id="32" name="Group 31">
            <a:extLst>
              <a:ext uri="{FF2B5EF4-FFF2-40B4-BE49-F238E27FC236}">
                <a16:creationId xmlns:a16="http://schemas.microsoft.com/office/drawing/2014/main" id="{D603D2E0-C37C-4AD2-ADF4-6B2EE808777C}"/>
              </a:ext>
            </a:extLst>
          </p:cNvPr>
          <p:cNvGrpSpPr/>
          <p:nvPr/>
        </p:nvGrpSpPr>
        <p:grpSpPr>
          <a:xfrm>
            <a:off x="3034770" y="2951906"/>
            <a:ext cx="8315946" cy="2013681"/>
            <a:chOff x="1690248" y="2923220"/>
            <a:chExt cx="8315946" cy="201368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705714" y="3634476"/>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14</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690248" y="2923220"/>
              <a:ext cx="7015466" cy="2013681"/>
              <a:chOff x="1690248" y="2923220"/>
              <a:chExt cx="7015466" cy="201368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690248" y="2923220"/>
                <a:ext cx="6466018" cy="95418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قَالُوۤا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أَجِئۡتَنَا</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لِتَلۡفِتَنَا</a:t>
                </a:r>
                <a:r>
                  <a:rPr lang="ar-SA" sz="2800" dirty="0">
                    <a:latin typeface="Sakkal Majalla" panose="02000000000000000000" pitchFamily="2" charset="-78"/>
                    <a:cs typeface="Sakkal Majalla" panose="02000000000000000000" pitchFamily="2" charset="-78"/>
                  </a:rPr>
                  <a:t> عَمَّا </a:t>
                </a:r>
                <a:r>
                  <a:rPr lang="ar-SA" sz="2800" dirty="0" err="1">
                    <a:latin typeface="Sakkal Majalla" panose="02000000000000000000" pitchFamily="2" charset="-78"/>
                    <a:cs typeface="Sakkal Majalla" panose="02000000000000000000" pitchFamily="2" charset="-78"/>
                  </a:rPr>
                  <a:t>وَجَدۡنَا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عَلَیۡهِ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ءَابَاۤءَنَا</a:t>
                </a:r>
                <a:r>
                  <a:rPr lang="ar-SA" sz="2800" dirty="0">
                    <a:latin typeface="Sakkal Majalla" panose="02000000000000000000" pitchFamily="2" charset="-78"/>
                    <a:cs typeface="Sakkal Majalla" panose="02000000000000000000" pitchFamily="2" charset="-78"/>
                  </a:rPr>
                  <a:t> وَتَكُونَ لَكُمَا </a:t>
                </a:r>
                <a:r>
                  <a:rPr lang="ar-SA" sz="2800" dirty="0" err="1">
                    <a:latin typeface="Sakkal Majalla" panose="02000000000000000000" pitchFamily="2" charset="-78"/>
                    <a:cs typeface="Sakkal Majalla" panose="02000000000000000000" pitchFamily="2" charset="-78"/>
                  </a:rPr>
                  <a:t>ٱلۡكِبۡرِیَاۤءُ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ٱلۡأَرۡضِ</a:t>
                </a:r>
                <a:r>
                  <a:rPr lang="ar-SA" sz="2800" dirty="0">
                    <a:latin typeface="Sakkal Majalla" panose="02000000000000000000" pitchFamily="2" charset="-78"/>
                    <a:cs typeface="Sakkal Majalla" panose="02000000000000000000" pitchFamily="2" charset="-78"/>
                  </a:rPr>
                  <a:t> وَمَا </a:t>
                </a:r>
                <a:r>
                  <a:rPr lang="ar-SA" sz="2800" dirty="0" err="1">
                    <a:latin typeface="Sakkal Majalla" panose="02000000000000000000" pitchFamily="2" charset="-78"/>
                    <a:cs typeface="Sakkal Majalla" panose="02000000000000000000" pitchFamily="2" charset="-78"/>
                  </a:rPr>
                  <a:t>نَحۡنُ</a:t>
                </a:r>
                <a:r>
                  <a:rPr lang="ar-SA" sz="2800" dirty="0">
                    <a:latin typeface="Sakkal Majalla" panose="02000000000000000000" pitchFamily="2" charset="-78"/>
                    <a:cs typeface="Sakkal Majalla" panose="02000000000000000000" pitchFamily="2" charset="-78"/>
                  </a:rPr>
                  <a:t> لَكُمَا </a:t>
                </a:r>
                <a:r>
                  <a:rPr lang="ar-SA" sz="2800" dirty="0" err="1">
                    <a:latin typeface="Sakkal Majalla" panose="02000000000000000000" pitchFamily="2" charset="-78"/>
                    <a:cs typeface="Sakkal Majalla" panose="02000000000000000000" pitchFamily="2" charset="-78"/>
                  </a:rPr>
                  <a:t>بِمُؤۡمِنِینَ</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690248" y="4108241"/>
                <a:ext cx="6492036" cy="8286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قَالُوۤا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أَجِئۡتَنَا</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لِتَأۡفِكَنَا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عَنۡ</a:t>
                </a:r>
                <a:r>
                  <a:rPr lang="ar-SA" sz="2800" dirty="0">
                    <a:latin typeface="Sakkal Majalla" panose="02000000000000000000" pitchFamily="2" charset="-78"/>
                    <a:cs typeface="Sakkal Majalla" panose="02000000000000000000" pitchFamily="2" charset="-78"/>
                  </a:rPr>
                  <a:t> ءَالِهَتِنَا </a:t>
                </a:r>
                <a:r>
                  <a:rPr lang="ar-SA" sz="2800" dirty="0" err="1">
                    <a:latin typeface="Sakkal Majalla" panose="02000000000000000000" pitchFamily="2" charset="-78"/>
                    <a:cs typeface="Sakkal Majalla" panose="02000000000000000000" pitchFamily="2" charset="-78"/>
                  </a:rPr>
                  <a:t>فَأۡتِنَا</a:t>
                </a:r>
                <a:r>
                  <a:rPr lang="ar-SA" sz="2800" dirty="0">
                    <a:latin typeface="Sakkal Majalla" panose="02000000000000000000" pitchFamily="2" charset="-78"/>
                    <a:cs typeface="Sakkal Majalla" panose="02000000000000000000" pitchFamily="2" charset="-78"/>
                  </a:rPr>
                  <a:t> بِمَا </a:t>
                </a:r>
                <a:r>
                  <a:rPr lang="ar-SA" sz="2800" dirty="0" err="1">
                    <a:latin typeface="Sakkal Majalla" panose="02000000000000000000" pitchFamily="2" charset="-78"/>
                    <a:cs typeface="Sakkal Majalla" panose="02000000000000000000" pitchFamily="2" charset="-78"/>
                  </a:rPr>
                  <a:t>تَعِدُنَاۤ</a:t>
                </a:r>
                <a:r>
                  <a:rPr lang="ar-SA" sz="2800" dirty="0">
                    <a:latin typeface="Sakkal Majalla" panose="02000000000000000000" pitchFamily="2" charset="-78"/>
                    <a:cs typeface="Sakkal Majalla" panose="02000000000000000000" pitchFamily="2" charset="-78"/>
                  </a:rPr>
                  <a:t> إِن كُنتَ مِنَ </a:t>
                </a:r>
                <a:r>
                  <a:rPr lang="ar-SA" sz="2800" dirty="0" err="1">
                    <a:latin typeface="Sakkal Majalla" panose="02000000000000000000" pitchFamily="2" charset="-78"/>
                    <a:cs typeface="Sakkal Majalla" panose="02000000000000000000" pitchFamily="2" charset="-78"/>
                  </a:rPr>
                  <a:t>ٱلصَّـٰدِقِینَ</a:t>
                </a:r>
                <a:endParaRPr lang="en-US" sz="28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156266" y="3400314"/>
                <a:ext cx="549448" cy="52880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182284" y="3929115"/>
                <a:ext cx="523430" cy="59345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19339180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2000" fill="hold"/>
                                        <p:tgtEl>
                                          <p:spTgt spid="15"/>
                                        </p:tgtEl>
                                        <p:attrNameLst>
                                          <p:attrName>ppt_w</p:attrName>
                                        </p:attrNameLst>
                                      </p:cBhvr>
                                      <p:tavLst>
                                        <p:tav tm="0">
                                          <p:val>
                                            <p:fltVal val="0"/>
                                          </p:val>
                                        </p:tav>
                                        <p:tav tm="100000">
                                          <p:val>
                                            <p:strVal val="#ppt_w"/>
                                          </p:val>
                                        </p:tav>
                                      </p:tavLst>
                                    </p:anim>
                                    <p:anim calcmode="lin" valueType="num">
                                      <p:cBhvr>
                                        <p:cTn id="19" dur="2000" fill="hold"/>
                                        <p:tgtEl>
                                          <p:spTgt spid="15"/>
                                        </p:tgtEl>
                                        <p:attrNameLst>
                                          <p:attrName>ppt_h</p:attrName>
                                        </p:attrNameLst>
                                      </p:cBhvr>
                                      <p:tavLst>
                                        <p:tav tm="0">
                                          <p:val>
                                            <p:fltVal val="0"/>
                                          </p:val>
                                        </p:tav>
                                        <p:tav tm="100000">
                                          <p:val>
                                            <p:strVal val="#ppt_h"/>
                                          </p:val>
                                        </p:tav>
                                      </p:tavLst>
                                    </p:anim>
                                    <p:animEffect transition="in" filter="fade">
                                      <p:cBhvr>
                                        <p:cTn id="20" dur="2000"/>
                                        <p:tgtEl>
                                          <p:spTgt spid="15"/>
                                        </p:tgtEl>
                                      </p:cBhvr>
                                    </p:animEffect>
                                  </p:childTnLst>
                                </p:cTn>
                              </p:par>
                              <p:par>
                                <p:cTn id="21" presetID="42" presetClass="path" presetSubtype="0" accel="50000" decel="50000" fill="hold" grpId="1" nodeType="withEffect">
                                  <p:stCondLst>
                                    <p:cond delay="0"/>
                                  </p:stCondLst>
                                  <p:childTnLst>
                                    <p:animMotion origin="layout" path="M 0 -1.48148E-6 L 0 0.25 " pathEditMode="relative" rAng="0" ptsTypes="AA">
                                      <p:cBhvr>
                                        <p:cTn id="22" dur="2000" fill="hold"/>
                                        <p:tgtEl>
                                          <p:spTgt spid="1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الربط بين الموضع المتشابه واسم السورة</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552797" y="3429000"/>
            <a:ext cx="2481974" cy="1595263"/>
            <a:chOff x="600406" y="3334732"/>
            <a:chExt cx="2481974" cy="1595263"/>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157245" y="3334732"/>
              <a:ext cx="925135" cy="297970"/>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157245" y="4456989"/>
              <a:ext cx="925135" cy="242174"/>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00406"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المؤمنون(83)</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730702" y="4468330"/>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النمل(68)</a:t>
              </a:r>
              <a:endParaRPr lang="en-US" dirty="0">
                <a:latin typeface="Sakkal Majalla" panose="02000000000000000000" pitchFamily="2" charset="-78"/>
                <a:cs typeface="Sakkal Majalla" panose="02000000000000000000" pitchFamily="2" charset="-78"/>
              </a:endParaRPr>
            </a:p>
          </p:txBody>
        </p:sp>
      </p:grpSp>
      <p:sp>
        <p:nvSpPr>
          <p:cNvPr id="15" name="Rectangle: Rounded Corners 14">
            <a:extLst>
              <a:ext uri="{FF2B5EF4-FFF2-40B4-BE49-F238E27FC236}">
                <a16:creationId xmlns:a16="http://schemas.microsoft.com/office/drawing/2014/main" id="{1416CFC9-94A8-44B7-8D56-935B1DBE4CC8}"/>
              </a:ext>
            </a:extLst>
          </p:cNvPr>
          <p:cNvSpPr/>
          <p:nvPr/>
        </p:nvSpPr>
        <p:spPr>
          <a:xfrm>
            <a:off x="3058749" y="3279189"/>
            <a:ext cx="6468057" cy="135722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والضابط الربط للنونين في </a:t>
            </a:r>
            <a:r>
              <a:rPr lang="ar-SA" sz="2800" dirty="0">
                <a:solidFill>
                  <a:schemeClr val="tx1"/>
                </a:solidFill>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ن</a:t>
            </a:r>
            <a:r>
              <a:rPr lang="ar-SA" sz="2800" dirty="0">
                <a:solidFill>
                  <a:schemeClr val="tx1"/>
                </a:solidFill>
                <a:latin typeface="Sakkal Majalla" panose="02000000000000000000" pitchFamily="2" charset="-78"/>
                <a:cs typeface="Sakkal Majalla" panose="02000000000000000000" pitchFamily="2" charset="-78"/>
              </a:rPr>
              <a:t>ح</a:t>
            </a:r>
            <a:r>
              <a:rPr lang="ar-SA" sz="2800" dirty="0">
                <a:latin typeface="Sakkal Majalla" panose="02000000000000000000" pitchFamily="2" charset="-78"/>
                <a:cs typeface="Sakkal Majalla" panose="02000000000000000000" pitchFamily="2" charset="-78"/>
              </a:rPr>
              <a:t>ن</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بالنونين في اسم السورة </a:t>
            </a:r>
            <a:r>
              <a:rPr lang="ar-SA" sz="2800" dirty="0">
                <a:solidFill>
                  <a:schemeClr val="tx1"/>
                </a:solidFill>
                <a:latin typeface="Sakkal Majalla" panose="02000000000000000000" pitchFamily="2" charset="-78"/>
                <a:cs typeface="Sakkal Majalla" panose="02000000000000000000" pitchFamily="2" charset="-78"/>
              </a:rPr>
              <a:t>(المؤم</a:t>
            </a:r>
            <a:r>
              <a:rPr lang="ar-SA" sz="2800" dirty="0">
                <a:latin typeface="Sakkal Majalla" panose="02000000000000000000" pitchFamily="2" charset="-78"/>
                <a:cs typeface="Sakkal Majalla" panose="02000000000000000000" pitchFamily="2" charset="-78"/>
              </a:rPr>
              <a:t>ن</a:t>
            </a:r>
            <a:r>
              <a:rPr lang="ar-SA" sz="2800" dirty="0">
                <a:solidFill>
                  <a:schemeClr val="tx1"/>
                </a:solidFill>
                <a:latin typeface="Sakkal Majalla" panose="02000000000000000000" pitchFamily="2" charset="-78"/>
                <a:cs typeface="Sakkal Majalla" panose="02000000000000000000" pitchFamily="2" charset="-78"/>
              </a:rPr>
              <a:t>و</a:t>
            </a:r>
            <a:r>
              <a:rPr lang="ar-SA" sz="2800" dirty="0">
                <a:latin typeface="Sakkal Majalla" panose="02000000000000000000" pitchFamily="2" charset="-78"/>
                <a:cs typeface="Sakkal Majalla" panose="02000000000000000000" pitchFamily="2" charset="-78"/>
              </a:rPr>
              <a:t>ن</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فتتقدم هناك،</a:t>
            </a:r>
          </a:p>
          <a:p>
            <a:pPr algn="ctr" rtl="1"/>
            <a:r>
              <a:rPr lang="ar-SA" sz="2800" dirty="0">
                <a:latin typeface="Sakkal Majalla" panose="02000000000000000000" pitchFamily="2" charset="-78"/>
                <a:cs typeface="Sakkal Majalla" panose="02000000000000000000" pitchFamily="2" charset="-78"/>
              </a:rPr>
              <a:t>ضابط آخر ( هذا النمل ونحن المؤمنون)</a:t>
            </a:r>
          </a:p>
        </p:txBody>
      </p:sp>
      <p:grpSp>
        <p:nvGrpSpPr>
          <p:cNvPr id="32" name="Group 31">
            <a:extLst>
              <a:ext uri="{FF2B5EF4-FFF2-40B4-BE49-F238E27FC236}">
                <a16:creationId xmlns:a16="http://schemas.microsoft.com/office/drawing/2014/main" id="{D603D2E0-C37C-4AD2-ADF4-6B2EE808777C}"/>
              </a:ext>
            </a:extLst>
          </p:cNvPr>
          <p:cNvGrpSpPr/>
          <p:nvPr/>
        </p:nvGrpSpPr>
        <p:grpSpPr>
          <a:xfrm>
            <a:off x="3034770" y="2951906"/>
            <a:ext cx="8315946" cy="2013681"/>
            <a:chOff x="1690248" y="2923220"/>
            <a:chExt cx="8315946" cy="201368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705714" y="3634476"/>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15</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690248" y="2923220"/>
              <a:ext cx="7015466" cy="2013681"/>
              <a:chOff x="1690248" y="2923220"/>
              <a:chExt cx="7015466" cy="201368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690248" y="2923220"/>
                <a:ext cx="6466018" cy="95418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لَقَدۡ</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وُعِدۡنَا</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نَحۡنُ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وَءَابَاۤؤُنَا</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هَـٰذَا</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قَبۡلُ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هَـٰذَاۤ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إِلَّاۤ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أَسَـٰطِیرُ</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ٱلۡأَوَّلِینَ</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690248" y="4108241"/>
                <a:ext cx="6466018" cy="8286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لَقَدۡ</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وُعِدۡنَا</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هَـٰذَا</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نَحۡنُ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وَءَابَاۤؤُنَا</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قَبۡلُ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هَـٰذَاۤ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إِلَّاۤ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أَسَـٰطِیرُ</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ٱلۡأَوَّلِینَ</a:t>
                </a:r>
                <a:endParaRPr lang="en-US" sz="28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156266" y="3400314"/>
                <a:ext cx="549448" cy="52880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156266" y="3929115"/>
                <a:ext cx="549448" cy="59345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4270669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2000" fill="hold"/>
                                        <p:tgtEl>
                                          <p:spTgt spid="15"/>
                                        </p:tgtEl>
                                        <p:attrNameLst>
                                          <p:attrName>ppt_w</p:attrName>
                                        </p:attrNameLst>
                                      </p:cBhvr>
                                      <p:tavLst>
                                        <p:tav tm="0">
                                          <p:val>
                                            <p:fltVal val="0"/>
                                          </p:val>
                                        </p:tav>
                                        <p:tav tm="100000">
                                          <p:val>
                                            <p:strVal val="#ppt_w"/>
                                          </p:val>
                                        </p:tav>
                                      </p:tavLst>
                                    </p:anim>
                                    <p:anim calcmode="lin" valueType="num">
                                      <p:cBhvr>
                                        <p:cTn id="19" dur="2000" fill="hold"/>
                                        <p:tgtEl>
                                          <p:spTgt spid="15"/>
                                        </p:tgtEl>
                                        <p:attrNameLst>
                                          <p:attrName>ppt_h</p:attrName>
                                        </p:attrNameLst>
                                      </p:cBhvr>
                                      <p:tavLst>
                                        <p:tav tm="0">
                                          <p:val>
                                            <p:fltVal val="0"/>
                                          </p:val>
                                        </p:tav>
                                        <p:tav tm="100000">
                                          <p:val>
                                            <p:strVal val="#ppt_h"/>
                                          </p:val>
                                        </p:tav>
                                      </p:tavLst>
                                    </p:anim>
                                    <p:animEffect transition="in" filter="fade">
                                      <p:cBhvr>
                                        <p:cTn id="20" dur="2000"/>
                                        <p:tgtEl>
                                          <p:spTgt spid="15"/>
                                        </p:tgtEl>
                                      </p:cBhvr>
                                    </p:animEffect>
                                  </p:childTnLst>
                                </p:cTn>
                              </p:par>
                              <p:par>
                                <p:cTn id="21" presetID="42" presetClass="path" presetSubtype="0" accel="50000" decel="50000" fill="hold" grpId="1" nodeType="withEffect">
                                  <p:stCondLst>
                                    <p:cond delay="0"/>
                                  </p:stCondLst>
                                  <p:childTnLst>
                                    <p:animMotion origin="layout" path="M 0 -1.48148E-6 L 0 0.25 " pathEditMode="relative" rAng="0" ptsTypes="AA">
                                      <p:cBhvr>
                                        <p:cTn id="22" dur="2000" fill="hold"/>
                                        <p:tgtEl>
                                          <p:spTgt spid="1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72BC5-4FD9-4F30-BB86-4083E4AC799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القاعدة الخامسة</a:t>
            </a:r>
            <a:endParaRPr lang="en-US" dirty="0">
              <a:latin typeface="Sakkal Majalla" panose="02000000000000000000" pitchFamily="2" charset="-78"/>
              <a:cs typeface="Sakkal Majalla" panose="02000000000000000000" pitchFamily="2" charset="-78"/>
            </a:endParaRPr>
          </a:p>
        </p:txBody>
      </p:sp>
      <p:sp>
        <p:nvSpPr>
          <p:cNvPr id="5" name="Oval 4">
            <a:extLst>
              <a:ext uri="{FF2B5EF4-FFF2-40B4-BE49-F238E27FC236}">
                <a16:creationId xmlns:a16="http://schemas.microsoft.com/office/drawing/2014/main" id="{9AFF4CB3-4E7A-4755-B198-16B36F33D9B2}"/>
              </a:ext>
            </a:extLst>
          </p:cNvPr>
          <p:cNvSpPr/>
          <p:nvPr/>
        </p:nvSpPr>
        <p:spPr>
          <a:xfrm>
            <a:off x="4193135" y="2205873"/>
            <a:ext cx="5136259" cy="390990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كثير من الآيات المتشابه يكون الموضع المتأخر منها فيه زيادة على المتقدم وقد يأتي خلاف ذلك.</a:t>
            </a:r>
            <a:endParaRPr lang="en-US" sz="2800" dirty="0">
              <a:latin typeface="Sakkal Majalla" panose="02000000000000000000" pitchFamily="2" charset="-78"/>
              <a:cs typeface="Sakkal Majalla" panose="02000000000000000000" pitchFamily="2" charset="-78"/>
            </a:endParaRPr>
          </a:p>
        </p:txBody>
      </p:sp>
      <p:sp>
        <p:nvSpPr>
          <p:cNvPr id="4" name="Oval 3">
            <a:extLst>
              <a:ext uri="{FF2B5EF4-FFF2-40B4-BE49-F238E27FC236}">
                <a16:creationId xmlns:a16="http://schemas.microsoft.com/office/drawing/2014/main" id="{1D1ADCBE-31C3-42DB-8ED9-10267165CEAB}"/>
              </a:ext>
            </a:extLst>
          </p:cNvPr>
          <p:cNvSpPr/>
          <p:nvPr/>
        </p:nvSpPr>
        <p:spPr>
          <a:xfrm>
            <a:off x="2809188" y="4618415"/>
            <a:ext cx="1977067" cy="169423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الضبط بالزيادة للموضع المتأخر</a:t>
            </a:r>
            <a:endParaRPr 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58902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300" fill="hold"/>
                                        <p:tgtEl>
                                          <p:spTgt spid="4"/>
                                        </p:tgtEl>
                                        <p:attrNameLst>
                                          <p:attrName>ppt_w</p:attrName>
                                        </p:attrNameLst>
                                      </p:cBhvr>
                                      <p:tavLst>
                                        <p:tav tm="0">
                                          <p:val>
                                            <p:fltVal val="0"/>
                                          </p:val>
                                        </p:tav>
                                        <p:tav tm="100000">
                                          <p:val>
                                            <p:strVal val="#ppt_w"/>
                                          </p:val>
                                        </p:tav>
                                      </p:tavLst>
                                    </p:anim>
                                    <p:anim calcmode="lin" valueType="num">
                                      <p:cBhvr>
                                        <p:cTn id="8" dur="1300" fill="hold"/>
                                        <p:tgtEl>
                                          <p:spTgt spid="4"/>
                                        </p:tgtEl>
                                        <p:attrNameLst>
                                          <p:attrName>ppt_h</p:attrName>
                                        </p:attrNameLst>
                                      </p:cBhvr>
                                      <p:tavLst>
                                        <p:tav tm="0">
                                          <p:val>
                                            <p:fltVal val="0"/>
                                          </p:val>
                                        </p:tav>
                                        <p:tav tm="100000">
                                          <p:val>
                                            <p:strVal val="#ppt_h"/>
                                          </p:val>
                                        </p:tav>
                                      </p:tavLst>
                                    </p:anim>
                                    <p:animEffect transition="in" filter="fade">
                                      <p:cBhvr>
                                        <p:cTn id="9" dur="1300"/>
                                        <p:tgtEl>
                                          <p:spTgt spid="4"/>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600" fill="hold"/>
                                        <p:tgtEl>
                                          <p:spTgt spid="5"/>
                                        </p:tgtEl>
                                        <p:attrNameLst>
                                          <p:attrName>ppt_w</p:attrName>
                                        </p:attrNameLst>
                                      </p:cBhvr>
                                      <p:tavLst>
                                        <p:tav tm="0">
                                          <p:val>
                                            <p:fltVal val="0"/>
                                          </p:val>
                                        </p:tav>
                                        <p:tav tm="100000">
                                          <p:val>
                                            <p:strVal val="#ppt_w"/>
                                          </p:val>
                                        </p:tav>
                                      </p:tavLst>
                                    </p:anim>
                                    <p:anim calcmode="lin" valueType="num">
                                      <p:cBhvr>
                                        <p:cTn id="13" dur="1600" fill="hold"/>
                                        <p:tgtEl>
                                          <p:spTgt spid="5"/>
                                        </p:tgtEl>
                                        <p:attrNameLst>
                                          <p:attrName>ppt_h</p:attrName>
                                        </p:attrNameLst>
                                      </p:cBhvr>
                                      <p:tavLst>
                                        <p:tav tm="0">
                                          <p:val>
                                            <p:fltVal val="0"/>
                                          </p:val>
                                        </p:tav>
                                        <p:tav tm="100000">
                                          <p:val>
                                            <p:strVal val="#ppt_h"/>
                                          </p:val>
                                        </p:tav>
                                      </p:tavLst>
                                    </p:anim>
                                    <p:animEffect transition="in" filter="fade">
                                      <p:cBhvr>
                                        <p:cTn id="14" dur="1600"/>
                                        <p:tgtEl>
                                          <p:spTgt spid="5"/>
                                        </p:tgtEl>
                                      </p:cBhvr>
                                    </p:animEffect>
                                  </p:childTnLst>
                                </p:cTn>
                              </p:par>
                              <p:par>
                                <p:cTn id="15" presetID="1" presetClass="path" presetSubtype="0" accel="50000" decel="50000" fill="hold" grpId="0" nodeType="withEffect">
                                  <p:stCondLst>
                                    <p:cond delay="0"/>
                                  </p:stCondLst>
                                  <p:childTnLst>
                                    <p:animMotion origin="layout" path="M 0 0 C 0.069 0 0.125 0.056 0.125 0.125 C 0.125 0.194 0.069 0.25 0 0.25 C -0.069 0.25 -0.125 0.194 -0.125 0.125 C -0.125 0.056 -0.069 0 0 0 Z" pathEditMode="relative" ptsTypes="">
                                      <p:cBhvr>
                                        <p:cTn id="1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الترتيب الهجائي</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837170" y="3408256"/>
            <a:ext cx="2589942" cy="1367656"/>
            <a:chOff x="884779" y="3313988"/>
            <a:chExt cx="2589942" cy="1367656"/>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441617" y="3313988"/>
              <a:ext cx="986704" cy="321092"/>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468880" y="4146762"/>
              <a:ext cx="1005841" cy="304049"/>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884779" y="3404247"/>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الحجر (73)</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1168399" y="4219979"/>
              <a:ext cx="1300480"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الحجر (83)</a:t>
              </a:r>
              <a:endParaRPr lang="en-US" dirty="0">
                <a:latin typeface="Sakkal Majalla" panose="02000000000000000000" pitchFamily="2" charset="-78"/>
                <a:cs typeface="Sakkal Majalla" panose="02000000000000000000" pitchFamily="2" charset="-78"/>
              </a:endParaRPr>
            </a:p>
          </p:txBody>
        </p:sp>
      </p:grpSp>
      <p:grpSp>
        <p:nvGrpSpPr>
          <p:cNvPr id="34" name="Group 33">
            <a:extLst>
              <a:ext uri="{FF2B5EF4-FFF2-40B4-BE49-F238E27FC236}">
                <a16:creationId xmlns:a16="http://schemas.microsoft.com/office/drawing/2014/main" id="{740483B0-684E-40D2-A59F-33A0CED993F0}"/>
              </a:ext>
            </a:extLst>
          </p:cNvPr>
          <p:cNvGrpSpPr/>
          <p:nvPr/>
        </p:nvGrpSpPr>
        <p:grpSpPr>
          <a:xfrm>
            <a:off x="2842328" y="2954204"/>
            <a:ext cx="506982" cy="1360043"/>
            <a:chOff x="2932367" y="2871624"/>
            <a:chExt cx="506982" cy="1360043"/>
          </a:xfrm>
        </p:grpSpPr>
        <p:sp>
          <p:nvSpPr>
            <p:cNvPr id="15" name="TextBox 14">
              <a:extLst>
                <a:ext uri="{FF2B5EF4-FFF2-40B4-BE49-F238E27FC236}">
                  <a16:creationId xmlns:a16="http://schemas.microsoft.com/office/drawing/2014/main" id="{8C1E1771-5E48-48F9-849B-DC6BE76DFF8C}"/>
                </a:ext>
              </a:extLst>
            </p:cNvPr>
            <p:cNvSpPr txBox="1"/>
            <p:nvPr/>
          </p:nvSpPr>
          <p:spPr>
            <a:xfrm>
              <a:off x="2932367" y="2871624"/>
              <a:ext cx="461986" cy="523220"/>
            </a:xfrm>
            <a:prstGeom prst="rect">
              <a:avLst/>
            </a:prstGeom>
            <a:noFill/>
          </p:spPr>
          <p:txBody>
            <a:bodyPr wrap="none" rtlCol="0">
              <a:spAutoFit/>
            </a:bodyPr>
            <a:lstStyle/>
            <a:p>
              <a:r>
                <a:rPr lang="ar-SA" sz="2800" dirty="0">
                  <a:latin typeface="Sakkal Majalla" panose="02000000000000000000" pitchFamily="2" charset="-78"/>
                  <a:cs typeface="Sakkal Majalla" panose="02000000000000000000" pitchFamily="2" charset="-78"/>
                </a:rPr>
                <a:t>ش</a:t>
              </a:r>
              <a:endParaRPr lang="en-US" sz="2000" dirty="0">
                <a:latin typeface="Sakkal Majalla" panose="02000000000000000000" pitchFamily="2" charset="-78"/>
                <a:cs typeface="Sakkal Majalla" panose="02000000000000000000" pitchFamily="2" charset="-78"/>
              </a:endParaRPr>
            </a:p>
          </p:txBody>
        </p:sp>
        <p:sp>
          <p:nvSpPr>
            <p:cNvPr id="17" name="TextBox 16">
              <a:extLst>
                <a:ext uri="{FF2B5EF4-FFF2-40B4-BE49-F238E27FC236}">
                  <a16:creationId xmlns:a16="http://schemas.microsoft.com/office/drawing/2014/main" id="{B06CDE74-2A51-4F06-ACDA-35D1343272ED}"/>
                </a:ext>
              </a:extLst>
            </p:cNvPr>
            <p:cNvSpPr txBox="1"/>
            <p:nvPr/>
          </p:nvSpPr>
          <p:spPr>
            <a:xfrm>
              <a:off x="2932367" y="3708447"/>
              <a:ext cx="506982" cy="523220"/>
            </a:xfrm>
            <a:prstGeom prst="rect">
              <a:avLst/>
            </a:prstGeom>
            <a:noFill/>
          </p:spPr>
          <p:txBody>
            <a:bodyPr wrap="square" rtlCol="0">
              <a:spAutoFit/>
            </a:bodyPr>
            <a:lstStyle/>
            <a:p>
              <a:r>
                <a:rPr lang="ar-SA" sz="2800" dirty="0">
                  <a:latin typeface="Sakkal Majalla" panose="02000000000000000000" pitchFamily="2" charset="-78"/>
                  <a:cs typeface="Sakkal Majalla" panose="02000000000000000000" pitchFamily="2" charset="-78"/>
                </a:rPr>
                <a:t>ص</a:t>
              </a:r>
              <a:endParaRPr lang="en-US" sz="2800" dirty="0">
                <a:latin typeface="Sakkal Majalla" panose="02000000000000000000" pitchFamily="2" charset="-78"/>
                <a:cs typeface="Sakkal Majalla" panose="02000000000000000000" pitchFamily="2" charset="-78"/>
              </a:endParaRPr>
            </a:p>
          </p:txBody>
        </p:sp>
      </p:grpSp>
      <p:sp>
        <p:nvSpPr>
          <p:cNvPr id="18" name="Rectangle: Rounded Corners 17">
            <a:extLst>
              <a:ext uri="{FF2B5EF4-FFF2-40B4-BE49-F238E27FC236}">
                <a16:creationId xmlns:a16="http://schemas.microsoft.com/office/drawing/2014/main" id="{D0659782-C19E-46D6-9974-0F6E35CA9B99}"/>
              </a:ext>
            </a:extLst>
          </p:cNvPr>
          <p:cNvSpPr/>
          <p:nvPr/>
        </p:nvSpPr>
        <p:spPr>
          <a:xfrm>
            <a:off x="3159193" y="3437958"/>
            <a:ext cx="5749542" cy="77662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وجه الإشكال بين (مشرقين) و (ومصبحين) و </a:t>
            </a:r>
            <a:r>
              <a:rPr lang="ar-SA" sz="2800" dirty="0">
                <a:solidFill>
                  <a:schemeClr val="tx1"/>
                </a:solidFill>
                <a:latin typeface="Sakkal Majalla" panose="02000000000000000000" pitchFamily="2" charset="-78"/>
                <a:cs typeface="Sakkal Majalla" panose="02000000000000000000" pitchFamily="2" charset="-78"/>
              </a:rPr>
              <a:t>الشين</a:t>
            </a:r>
            <a:r>
              <a:rPr lang="ar-SA" sz="2800" dirty="0">
                <a:latin typeface="Sakkal Majalla" panose="02000000000000000000" pitchFamily="2" charset="-78"/>
                <a:cs typeface="Sakkal Majalla" panose="02000000000000000000" pitchFamily="2" charset="-78"/>
              </a:rPr>
              <a:t> في </a:t>
            </a:r>
            <a:r>
              <a:rPr lang="ar-SA" sz="2800" dirty="0">
                <a:solidFill>
                  <a:schemeClr val="tx1"/>
                </a:solidFill>
                <a:latin typeface="Sakkal Majalla" panose="02000000000000000000" pitchFamily="2" charset="-78"/>
                <a:cs typeface="Sakkal Majalla" panose="02000000000000000000" pitchFamily="2" charset="-78"/>
              </a:rPr>
              <a:t>(م</a:t>
            </a:r>
            <a:r>
              <a:rPr lang="ar-SA" sz="2800" u="sng" dirty="0">
                <a:solidFill>
                  <a:schemeClr val="tx1"/>
                </a:solidFill>
                <a:latin typeface="Sakkal Majalla" panose="02000000000000000000" pitchFamily="2" charset="-78"/>
                <a:cs typeface="Sakkal Majalla" panose="02000000000000000000" pitchFamily="2" charset="-78"/>
              </a:rPr>
              <a:t>ش</a:t>
            </a:r>
            <a:r>
              <a:rPr lang="ar-SA" sz="2800" dirty="0">
                <a:solidFill>
                  <a:schemeClr val="tx1"/>
                </a:solidFill>
                <a:latin typeface="Sakkal Majalla" panose="02000000000000000000" pitchFamily="2" charset="-78"/>
                <a:cs typeface="Sakkal Majalla" panose="02000000000000000000" pitchFamily="2" charset="-78"/>
              </a:rPr>
              <a:t>رقين) </a:t>
            </a:r>
            <a:r>
              <a:rPr lang="ar-SA" sz="2800" dirty="0">
                <a:latin typeface="Sakkal Majalla" panose="02000000000000000000" pitchFamily="2" charset="-78"/>
                <a:cs typeface="Sakkal Majalla" panose="02000000000000000000" pitchFamily="2" charset="-78"/>
              </a:rPr>
              <a:t>تسبق هجائيًا </a:t>
            </a:r>
            <a:r>
              <a:rPr lang="ar-SA" sz="2800" dirty="0">
                <a:solidFill>
                  <a:schemeClr val="tx1"/>
                </a:solidFill>
                <a:latin typeface="Sakkal Majalla" panose="02000000000000000000" pitchFamily="2" charset="-78"/>
                <a:cs typeface="Sakkal Majalla" panose="02000000000000000000" pitchFamily="2" charset="-78"/>
              </a:rPr>
              <a:t>الصاد</a:t>
            </a:r>
            <a:r>
              <a:rPr lang="ar-SA" sz="2800" dirty="0">
                <a:latin typeface="Sakkal Majalla" panose="02000000000000000000" pitchFamily="2" charset="-78"/>
                <a:cs typeface="Sakkal Majalla" panose="02000000000000000000" pitchFamily="2" charset="-78"/>
              </a:rPr>
              <a:t> في </a:t>
            </a:r>
            <a:r>
              <a:rPr lang="ar-SA" sz="2800" dirty="0">
                <a:solidFill>
                  <a:schemeClr val="tx1"/>
                </a:solidFill>
                <a:latin typeface="Sakkal Majalla" panose="02000000000000000000" pitchFamily="2" charset="-78"/>
                <a:cs typeface="Sakkal Majalla" panose="02000000000000000000" pitchFamily="2" charset="-78"/>
              </a:rPr>
              <a:t>(م</a:t>
            </a:r>
            <a:r>
              <a:rPr lang="ar-SA" sz="2800" u="sng" dirty="0">
                <a:solidFill>
                  <a:schemeClr val="tx1"/>
                </a:solidFill>
                <a:latin typeface="Sakkal Majalla" panose="02000000000000000000" pitchFamily="2" charset="-78"/>
                <a:cs typeface="Sakkal Majalla" panose="02000000000000000000" pitchFamily="2" charset="-78"/>
              </a:rPr>
              <a:t>ص</a:t>
            </a:r>
            <a:r>
              <a:rPr lang="ar-SA" sz="2800" dirty="0">
                <a:solidFill>
                  <a:schemeClr val="tx1"/>
                </a:solidFill>
                <a:latin typeface="Sakkal Majalla" panose="02000000000000000000" pitchFamily="2" charset="-78"/>
                <a:cs typeface="Sakkal Majalla" panose="02000000000000000000" pitchFamily="2" charset="-78"/>
              </a:rPr>
              <a:t>بحين)</a:t>
            </a:r>
            <a:endParaRPr lang="en-US" sz="2800" dirty="0">
              <a:solidFill>
                <a:schemeClr val="tx1"/>
              </a:solidFill>
              <a:latin typeface="Sakkal Majalla" panose="02000000000000000000" pitchFamily="2" charset="-78"/>
              <a:cs typeface="Sakkal Majalla" panose="02000000000000000000" pitchFamily="2" charset="-78"/>
            </a:endParaRPr>
          </a:p>
        </p:txBody>
      </p:sp>
      <p:grpSp>
        <p:nvGrpSpPr>
          <p:cNvPr id="32" name="Group 31">
            <a:extLst>
              <a:ext uri="{FF2B5EF4-FFF2-40B4-BE49-F238E27FC236}">
                <a16:creationId xmlns:a16="http://schemas.microsoft.com/office/drawing/2014/main" id="{D603D2E0-C37C-4AD2-ADF4-6B2EE808777C}"/>
              </a:ext>
            </a:extLst>
          </p:cNvPr>
          <p:cNvGrpSpPr/>
          <p:nvPr/>
        </p:nvGrpSpPr>
        <p:grpSpPr>
          <a:xfrm>
            <a:off x="3380712" y="3104207"/>
            <a:ext cx="7515886" cy="1440873"/>
            <a:chOff x="2036190" y="3075521"/>
            <a:chExt cx="7515886" cy="1440873"/>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251596" y="3379571"/>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4</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2036190" y="3075521"/>
              <a:ext cx="6215406" cy="1440873"/>
              <a:chOff x="2036190" y="3075521"/>
              <a:chExt cx="6215406" cy="1440873"/>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036190" y="3075521"/>
                <a:ext cx="5228702"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فَأَخَذَتۡهُمُ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ٱلصَّیۡحَةُ</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مُشۡرِقِینَ</a:t>
                </a:r>
                <a:endParaRPr lang="en-US" sz="2800" dirty="0">
                  <a:solidFill>
                    <a:schemeClr val="tx1"/>
                  </a:solidFill>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2082589" y="3908296"/>
                <a:ext cx="5228703"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فَأَخَذَتۡهُمُ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ٱلصَّیۡحَةُ</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مُصۡبِحِینَ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264892" y="3379571"/>
                <a:ext cx="986704" cy="294641"/>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7311292" y="3674211"/>
                <a:ext cx="940304" cy="538134"/>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801283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7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2000" fill="hold"/>
                                        <p:tgtEl>
                                          <p:spTgt spid="18"/>
                                        </p:tgtEl>
                                        <p:attrNameLst>
                                          <p:attrName>ppt_w</p:attrName>
                                        </p:attrNameLst>
                                      </p:cBhvr>
                                      <p:tavLst>
                                        <p:tav tm="0">
                                          <p:val>
                                            <p:fltVal val="0"/>
                                          </p:val>
                                        </p:tav>
                                        <p:tav tm="100000">
                                          <p:val>
                                            <p:strVal val="#ppt_w"/>
                                          </p:val>
                                        </p:tav>
                                      </p:tavLst>
                                    </p:anim>
                                    <p:anim calcmode="lin" valueType="num">
                                      <p:cBhvr>
                                        <p:cTn id="24" dur="2000" fill="hold"/>
                                        <p:tgtEl>
                                          <p:spTgt spid="18"/>
                                        </p:tgtEl>
                                        <p:attrNameLst>
                                          <p:attrName>ppt_h</p:attrName>
                                        </p:attrNameLst>
                                      </p:cBhvr>
                                      <p:tavLst>
                                        <p:tav tm="0">
                                          <p:val>
                                            <p:fltVal val="0"/>
                                          </p:val>
                                        </p:tav>
                                        <p:tav tm="100000">
                                          <p:val>
                                            <p:strVal val="#ppt_h"/>
                                          </p:val>
                                        </p:tav>
                                      </p:tavLst>
                                    </p:anim>
                                    <p:animEffect transition="in" filter="fade">
                                      <p:cBhvr>
                                        <p:cTn id="25" dur="2000"/>
                                        <p:tgtEl>
                                          <p:spTgt spid="18"/>
                                        </p:tgtEl>
                                      </p:cBhvr>
                                    </p:animEffect>
                                  </p:childTnLst>
                                </p:cTn>
                              </p:par>
                              <p:par>
                                <p:cTn id="26" presetID="42" presetClass="path" presetSubtype="0" accel="50000" decel="50000" fill="hold" grpId="1" nodeType="withEffect">
                                  <p:stCondLst>
                                    <p:cond delay="0"/>
                                  </p:stCondLst>
                                  <p:childTnLst>
                                    <p:animMotion origin="layout" path="M -1.875E-6 -3.7037E-7 L -1.875E-6 0.25 " pathEditMode="relative" rAng="0" ptsTypes="AA">
                                      <p:cBhvr>
                                        <p:cTn id="27" dur="2000" fill="hold"/>
                                        <p:tgtEl>
                                          <p:spTgt spid="18"/>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بالزيادة للموضع المتأخر</a:t>
            </a:r>
            <a:endParaRPr lang="en-US" dirty="0">
              <a:latin typeface="Sakkal Majalla" panose="02000000000000000000" pitchFamily="2" charset="-78"/>
              <a:cs typeface="Sakkal Majalla" panose="02000000000000000000" pitchFamily="2" charset="-78"/>
            </a:endParaRPr>
          </a:p>
        </p:txBody>
      </p:sp>
      <p:sp>
        <p:nvSpPr>
          <p:cNvPr id="15" name="Rectangle: Rounded Corners 14">
            <a:extLst>
              <a:ext uri="{FF2B5EF4-FFF2-40B4-BE49-F238E27FC236}">
                <a16:creationId xmlns:a16="http://schemas.microsoft.com/office/drawing/2014/main" id="{1416CFC9-94A8-44B7-8D56-935B1DBE4CC8}"/>
              </a:ext>
            </a:extLst>
          </p:cNvPr>
          <p:cNvSpPr/>
          <p:nvPr/>
        </p:nvSpPr>
        <p:spPr>
          <a:xfrm>
            <a:off x="3058749" y="3279189"/>
            <a:ext cx="6468057" cy="135722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الزيادة في الموضع المتأخر </a:t>
            </a:r>
            <a:r>
              <a:rPr lang="ar-SA" sz="2800" dirty="0">
                <a:solidFill>
                  <a:schemeClr val="tx1"/>
                </a:solidFill>
                <a:latin typeface="Sakkal Majalla" panose="02000000000000000000" pitchFamily="2" charset="-78"/>
                <a:cs typeface="Sakkal Majalla" panose="02000000000000000000" pitchFamily="2" charset="-78"/>
              </a:rPr>
              <a:t>(أ</a:t>
            </a:r>
            <a:r>
              <a:rPr lang="ar-SA" sz="2800" dirty="0">
                <a:latin typeface="Sakkal Majalla" panose="02000000000000000000" pitchFamily="2" charset="-78"/>
                <a:cs typeface="Sakkal Majalla" panose="02000000000000000000" pitchFamily="2" charset="-78"/>
              </a:rPr>
              <a:t>و</a:t>
            </a:r>
            <a:r>
              <a:rPr lang="ar-SA" sz="2800" dirty="0">
                <a:solidFill>
                  <a:schemeClr val="tx1"/>
                </a:solidFill>
                <a:latin typeface="Sakkal Majalla" panose="02000000000000000000" pitchFamily="2" charset="-78"/>
                <a:cs typeface="Sakkal Majalla" panose="02000000000000000000" pitchFamily="2" charset="-78"/>
              </a:rPr>
              <a:t>لم)</a:t>
            </a: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552797" y="3429000"/>
            <a:ext cx="2481974" cy="1595263"/>
            <a:chOff x="600406" y="3334732"/>
            <a:chExt cx="2481974" cy="1595263"/>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157245" y="3334732"/>
              <a:ext cx="925135" cy="297970"/>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157245" y="4456989"/>
              <a:ext cx="925135" cy="242174"/>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00406"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النحل(79)</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730702" y="4468330"/>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الملك(19)</a:t>
              </a:r>
              <a:endParaRPr lang="en-US" dirty="0">
                <a:latin typeface="Sakkal Majalla" panose="02000000000000000000" pitchFamily="2" charset="-78"/>
                <a:cs typeface="Sakkal Majalla" panose="02000000000000000000" pitchFamily="2" charset="-78"/>
              </a:endParaRPr>
            </a:p>
          </p:txBody>
        </p:sp>
      </p:grpSp>
      <p:grpSp>
        <p:nvGrpSpPr>
          <p:cNvPr id="32" name="Group 31">
            <a:extLst>
              <a:ext uri="{FF2B5EF4-FFF2-40B4-BE49-F238E27FC236}">
                <a16:creationId xmlns:a16="http://schemas.microsoft.com/office/drawing/2014/main" id="{D603D2E0-C37C-4AD2-ADF4-6B2EE808777C}"/>
              </a:ext>
            </a:extLst>
          </p:cNvPr>
          <p:cNvGrpSpPr/>
          <p:nvPr/>
        </p:nvGrpSpPr>
        <p:grpSpPr>
          <a:xfrm>
            <a:off x="3034770" y="2951906"/>
            <a:ext cx="8315946" cy="2013681"/>
            <a:chOff x="1690248" y="2923220"/>
            <a:chExt cx="8315946" cy="201368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705714" y="3634476"/>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1</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690248" y="2923220"/>
              <a:ext cx="7015466" cy="2013681"/>
              <a:chOff x="1690248" y="2923220"/>
              <a:chExt cx="7015466" cy="201368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690248" y="2923220"/>
                <a:ext cx="6466018" cy="95418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أَلَمۡ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یَرَوۡا</a:t>
                </a:r>
                <a:r>
                  <a:rPr lang="ar-SA" sz="2800" dirty="0">
                    <a:latin typeface="Sakkal Majalla" panose="02000000000000000000" pitchFamily="2" charset="-78"/>
                    <a:cs typeface="Sakkal Majalla" panose="02000000000000000000" pitchFamily="2" charset="-78"/>
                  </a:rPr>
                  <a:t>۟ إِلَى </a:t>
                </a:r>
                <a:r>
                  <a:rPr lang="ar-SA" sz="2800" dirty="0" err="1">
                    <a:latin typeface="Sakkal Majalla" panose="02000000000000000000" pitchFamily="2" charset="-78"/>
                    <a:cs typeface="Sakkal Majalla" panose="02000000000000000000" pitchFamily="2" charset="-78"/>
                  </a:rPr>
                  <a:t>ٱلطَّیۡرِ</a:t>
                </a:r>
                <a:r>
                  <a:rPr lang="ar-SA" sz="2800" dirty="0">
                    <a:latin typeface="Sakkal Majalla" panose="02000000000000000000" pitchFamily="2" charset="-78"/>
                    <a:cs typeface="Sakkal Majalla" panose="02000000000000000000" pitchFamily="2" charset="-78"/>
                  </a:rPr>
                  <a:t> مُسَخَّرَ </a:t>
                </a:r>
                <a:r>
                  <a:rPr lang="ar-SA" sz="2800" dirty="0" err="1">
                    <a:latin typeface="Sakkal Majalla" panose="02000000000000000000" pitchFamily="2" charset="-78"/>
                    <a:cs typeface="Sakkal Majalla" panose="02000000000000000000" pitchFamily="2" charset="-78"/>
                  </a:rPr>
                  <a:t>ا⁠ت</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جَوِّ </a:t>
                </a:r>
                <a:r>
                  <a:rPr lang="ar-SA" sz="2800" dirty="0" err="1">
                    <a:latin typeface="Sakkal Majalla" panose="02000000000000000000" pitchFamily="2" charset="-78"/>
                    <a:cs typeface="Sakkal Majalla" panose="02000000000000000000" pitchFamily="2" charset="-78"/>
                  </a:rPr>
                  <a:t>ٱلسَّمَاۤءِ</a:t>
                </a:r>
                <a:r>
                  <a:rPr lang="ar-SA" sz="2800" dirty="0">
                    <a:latin typeface="Sakkal Majalla" panose="02000000000000000000" pitchFamily="2" charset="-78"/>
                    <a:cs typeface="Sakkal Majalla" panose="02000000000000000000" pitchFamily="2" charset="-78"/>
                  </a:rPr>
                  <a:t> مَا </a:t>
                </a:r>
                <a:r>
                  <a:rPr lang="ar-SA" sz="2800" dirty="0" err="1">
                    <a:latin typeface="Sakkal Majalla" panose="02000000000000000000" pitchFamily="2" charset="-78"/>
                    <a:cs typeface="Sakkal Majalla" panose="02000000000000000000" pitchFamily="2" charset="-78"/>
                  </a:rPr>
                  <a:t>یُمۡسِكُهُنَّ</a:t>
                </a:r>
                <a:r>
                  <a:rPr lang="ar-SA" sz="2800" dirty="0">
                    <a:latin typeface="Sakkal Majalla" panose="02000000000000000000" pitchFamily="2" charset="-78"/>
                    <a:cs typeface="Sakkal Majalla" panose="02000000000000000000" pitchFamily="2" charset="-78"/>
                  </a:rPr>
                  <a:t> إِلَّا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إِنَّ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ذَ ⁠لِكَ </a:t>
                </a:r>
                <a:r>
                  <a:rPr lang="ar-SA" sz="2800" dirty="0" err="1">
                    <a:latin typeface="Sakkal Majalla" panose="02000000000000000000" pitchFamily="2" charset="-78"/>
                    <a:cs typeface="Sakkal Majalla" panose="02000000000000000000" pitchFamily="2" charset="-78"/>
                  </a:rPr>
                  <a:t>لَـَٔایَـٰت</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لِّقَوۡم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یُؤۡمِنُونَ</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690248" y="4108241"/>
                <a:ext cx="6492036" cy="8286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أَوَلَمۡ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یَرَوۡا</a:t>
                </a:r>
                <a:r>
                  <a:rPr lang="ar-SA" sz="2800" dirty="0">
                    <a:latin typeface="Sakkal Majalla" panose="02000000000000000000" pitchFamily="2" charset="-78"/>
                    <a:cs typeface="Sakkal Majalla" panose="02000000000000000000" pitchFamily="2" charset="-78"/>
                  </a:rPr>
                  <a:t>۟ إِلَى </a:t>
                </a:r>
                <a:r>
                  <a:rPr lang="ar-SA" sz="2800" dirty="0" err="1">
                    <a:latin typeface="Sakkal Majalla" panose="02000000000000000000" pitchFamily="2" charset="-78"/>
                    <a:cs typeface="Sakkal Majalla" panose="02000000000000000000" pitchFamily="2" charset="-78"/>
                  </a:rPr>
                  <a:t>ٱلطَّیۡرِ</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فَوۡقَهُمۡ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صَـٰۤفَّـٰت</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وَیَقۡبِضۡنَۚ</a:t>
                </a:r>
                <a:r>
                  <a:rPr lang="ar-SA" sz="2800" dirty="0">
                    <a:latin typeface="Sakkal Majalla" panose="02000000000000000000" pitchFamily="2" charset="-78"/>
                    <a:cs typeface="Sakkal Majalla" panose="02000000000000000000" pitchFamily="2" charset="-78"/>
                  </a:rPr>
                  <a:t> مَا </a:t>
                </a:r>
                <a:r>
                  <a:rPr lang="ar-SA" sz="2800" dirty="0" err="1">
                    <a:latin typeface="Sakkal Majalla" panose="02000000000000000000" pitchFamily="2" charset="-78"/>
                    <a:cs typeface="Sakkal Majalla" panose="02000000000000000000" pitchFamily="2" charset="-78"/>
                  </a:rPr>
                  <a:t>یُمۡسِكُهُنَّ</a:t>
                </a:r>
                <a:r>
                  <a:rPr lang="ar-SA" sz="2800" dirty="0">
                    <a:latin typeface="Sakkal Majalla" panose="02000000000000000000" pitchFamily="2" charset="-78"/>
                    <a:cs typeface="Sakkal Majalla" panose="02000000000000000000" pitchFamily="2" charset="-78"/>
                  </a:rPr>
                  <a:t> إِلَّا </a:t>
                </a:r>
                <a:r>
                  <a:rPr lang="ar-SA" sz="2800" dirty="0" err="1">
                    <a:latin typeface="Sakkal Majalla" panose="02000000000000000000" pitchFamily="2" charset="-78"/>
                    <a:cs typeface="Sakkal Majalla" panose="02000000000000000000" pitchFamily="2" charset="-78"/>
                  </a:rPr>
                  <a:t>ٱلرَّحۡمَـٰنُۚ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إِنَّهُۥ</a:t>
                </a:r>
                <a:r>
                  <a:rPr lang="ar-SA" sz="2800" dirty="0">
                    <a:latin typeface="Sakkal Majalla" panose="02000000000000000000" pitchFamily="2" charset="-78"/>
                    <a:cs typeface="Sakkal Majalla" panose="02000000000000000000" pitchFamily="2" charset="-78"/>
                  </a:rPr>
                  <a:t> بِكُلِّ </a:t>
                </a:r>
                <a:r>
                  <a:rPr lang="ar-SA" sz="2800" dirty="0" err="1">
                    <a:latin typeface="Sakkal Majalla" panose="02000000000000000000" pitchFamily="2" charset="-78"/>
                    <a:cs typeface="Sakkal Majalla" panose="02000000000000000000" pitchFamily="2" charset="-78"/>
                  </a:rPr>
                  <a:t>شَیۡءِۭ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بَصِیرٌ</a:t>
                </a:r>
                <a:endParaRPr lang="en-US" sz="28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156266" y="3400314"/>
                <a:ext cx="549448" cy="52880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182284" y="3929115"/>
                <a:ext cx="523430" cy="59345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3063975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2000" fill="hold"/>
                                        <p:tgtEl>
                                          <p:spTgt spid="15"/>
                                        </p:tgtEl>
                                        <p:attrNameLst>
                                          <p:attrName>ppt_w</p:attrName>
                                        </p:attrNameLst>
                                      </p:cBhvr>
                                      <p:tavLst>
                                        <p:tav tm="0">
                                          <p:val>
                                            <p:fltVal val="0"/>
                                          </p:val>
                                        </p:tav>
                                        <p:tav tm="100000">
                                          <p:val>
                                            <p:strVal val="#ppt_w"/>
                                          </p:val>
                                        </p:tav>
                                      </p:tavLst>
                                    </p:anim>
                                    <p:anim calcmode="lin" valueType="num">
                                      <p:cBhvr>
                                        <p:cTn id="19" dur="2000" fill="hold"/>
                                        <p:tgtEl>
                                          <p:spTgt spid="15"/>
                                        </p:tgtEl>
                                        <p:attrNameLst>
                                          <p:attrName>ppt_h</p:attrName>
                                        </p:attrNameLst>
                                      </p:cBhvr>
                                      <p:tavLst>
                                        <p:tav tm="0">
                                          <p:val>
                                            <p:fltVal val="0"/>
                                          </p:val>
                                        </p:tav>
                                        <p:tav tm="100000">
                                          <p:val>
                                            <p:strVal val="#ppt_h"/>
                                          </p:val>
                                        </p:tav>
                                      </p:tavLst>
                                    </p:anim>
                                    <p:animEffect transition="in" filter="fade">
                                      <p:cBhvr>
                                        <p:cTn id="20" dur="2000"/>
                                        <p:tgtEl>
                                          <p:spTgt spid="15"/>
                                        </p:tgtEl>
                                      </p:cBhvr>
                                    </p:animEffect>
                                  </p:childTnLst>
                                </p:cTn>
                              </p:par>
                              <p:par>
                                <p:cTn id="21" presetID="42" presetClass="path" presetSubtype="0" accel="50000" decel="50000" fill="hold" grpId="1" nodeType="withEffect">
                                  <p:stCondLst>
                                    <p:cond delay="0"/>
                                  </p:stCondLst>
                                  <p:childTnLst>
                                    <p:animMotion origin="layout" path="M 0 -1.48148E-6 L 0 0.25 " pathEditMode="relative" rAng="0" ptsTypes="AA">
                                      <p:cBhvr>
                                        <p:cTn id="22" dur="2000" fill="hold"/>
                                        <p:tgtEl>
                                          <p:spTgt spid="1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بالزيادة للموضع المتأخر</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552797" y="3429000"/>
            <a:ext cx="2481974" cy="1595263"/>
            <a:chOff x="600406" y="3334732"/>
            <a:chExt cx="2481974" cy="1595263"/>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157245" y="3334732"/>
              <a:ext cx="925135" cy="297970"/>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157245" y="4456989"/>
              <a:ext cx="925135" cy="242174"/>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00406"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المائدة(17)</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730702" y="4468330"/>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الفتح(11)</a:t>
              </a:r>
              <a:endParaRPr lang="en-US" dirty="0">
                <a:latin typeface="Sakkal Majalla" panose="02000000000000000000" pitchFamily="2" charset="-78"/>
                <a:cs typeface="Sakkal Majalla" panose="02000000000000000000" pitchFamily="2" charset="-78"/>
              </a:endParaRPr>
            </a:p>
          </p:txBody>
        </p:sp>
      </p:grpSp>
      <p:grpSp>
        <p:nvGrpSpPr>
          <p:cNvPr id="32" name="Group 31">
            <a:extLst>
              <a:ext uri="{FF2B5EF4-FFF2-40B4-BE49-F238E27FC236}">
                <a16:creationId xmlns:a16="http://schemas.microsoft.com/office/drawing/2014/main" id="{D603D2E0-C37C-4AD2-ADF4-6B2EE808777C}"/>
              </a:ext>
            </a:extLst>
          </p:cNvPr>
          <p:cNvGrpSpPr/>
          <p:nvPr/>
        </p:nvGrpSpPr>
        <p:grpSpPr>
          <a:xfrm>
            <a:off x="3034770" y="2951906"/>
            <a:ext cx="8315946" cy="2013681"/>
            <a:chOff x="1690248" y="2923220"/>
            <a:chExt cx="8315946" cy="201368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705714" y="3634476"/>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2</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690248" y="2923220"/>
              <a:ext cx="7015466" cy="2013681"/>
              <a:chOff x="1690248" y="2923220"/>
              <a:chExt cx="7015466" cy="201368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690248" y="2923220"/>
                <a:ext cx="6466018" cy="95418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قُلۡ</a:t>
                </a:r>
                <a:r>
                  <a:rPr lang="ar-SA" sz="2800" dirty="0">
                    <a:latin typeface="Sakkal Majalla" panose="02000000000000000000" pitchFamily="2" charset="-78"/>
                    <a:cs typeface="Sakkal Majalla" panose="02000000000000000000" pitchFamily="2" charset="-78"/>
                  </a:rPr>
                  <a:t> فَمَن </a:t>
                </a:r>
                <a:r>
                  <a:rPr lang="ar-SA" sz="2800" dirty="0" err="1">
                    <a:solidFill>
                      <a:schemeClr val="tx1"/>
                    </a:solidFill>
                    <a:latin typeface="Sakkal Majalla" panose="02000000000000000000" pitchFamily="2" charset="-78"/>
                    <a:cs typeface="Sakkal Majalla" panose="02000000000000000000" pitchFamily="2" charset="-78"/>
                  </a:rPr>
                  <a:t>یَمۡلِكُ</a:t>
                </a:r>
                <a:r>
                  <a:rPr lang="ar-SA" sz="2800" dirty="0">
                    <a:solidFill>
                      <a:schemeClr val="tx1"/>
                    </a:solidFill>
                    <a:latin typeface="Sakkal Majalla" panose="02000000000000000000" pitchFamily="2" charset="-78"/>
                    <a:cs typeface="Sakkal Majalla" panose="02000000000000000000" pitchFamily="2" charset="-78"/>
                  </a:rPr>
                  <a:t> مِنَ </a:t>
                </a:r>
                <a:r>
                  <a:rPr lang="ar-SA" sz="2800" dirty="0" err="1">
                    <a:solidFill>
                      <a:schemeClr val="tx1"/>
                    </a:solidFill>
                    <a:latin typeface="Sakkal Majalla" panose="02000000000000000000" pitchFamily="2" charset="-78"/>
                    <a:cs typeface="Sakkal Majalla" panose="02000000000000000000" pitchFamily="2" charset="-78"/>
                  </a:rPr>
                  <a:t>ٱللَّ</a:t>
                </a:r>
                <a:r>
                  <a:rPr lang="ar-SA" sz="2800" dirty="0" err="1">
                    <a:latin typeface="Sakkal Majalla" panose="02000000000000000000" pitchFamily="2" charset="-78"/>
                    <a:cs typeface="Sakkal Majalla" panose="02000000000000000000" pitchFamily="2" charset="-78"/>
                  </a:rPr>
                  <a:t>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شَیۡـًٔا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إِنۡ</a:t>
                </a:r>
                <a:r>
                  <a:rPr lang="ar-SA" sz="2800" dirty="0">
                    <a:latin typeface="Sakkal Majalla" panose="02000000000000000000" pitchFamily="2" charset="-78"/>
                    <a:cs typeface="Sakkal Majalla" panose="02000000000000000000" pitchFamily="2" charset="-78"/>
                  </a:rPr>
                  <a:t> أَرَادَ أَن </a:t>
                </a:r>
                <a:r>
                  <a:rPr lang="ar-SA" sz="2800" dirty="0" err="1">
                    <a:latin typeface="Sakkal Majalla" panose="02000000000000000000" pitchFamily="2" charset="-78"/>
                    <a:cs typeface="Sakkal Majalla" panose="02000000000000000000" pitchFamily="2" charset="-78"/>
                  </a:rPr>
                  <a:t>یُهۡلِكَ</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ٱلۡمَسِیحَ</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ٱبۡنَ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مَرۡیَمَ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وَأُمَّهُۥ</a:t>
                </a:r>
                <a:r>
                  <a:rPr lang="ar-SA" sz="2800" dirty="0">
                    <a:latin typeface="Sakkal Majalla" panose="02000000000000000000" pitchFamily="2" charset="-78"/>
                    <a:cs typeface="Sakkal Majalla" panose="02000000000000000000" pitchFamily="2" charset="-78"/>
                  </a:rPr>
                  <a:t> وَمَن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ٱلۡأَرۡضِ</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جَمِیعࣰاۗ</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690248" y="4108241"/>
                <a:ext cx="6466018" cy="8286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قُلۡ</a:t>
                </a:r>
                <a:r>
                  <a:rPr lang="ar-SA" sz="2800" dirty="0">
                    <a:latin typeface="Sakkal Majalla" panose="02000000000000000000" pitchFamily="2" charset="-78"/>
                    <a:cs typeface="Sakkal Majalla" panose="02000000000000000000" pitchFamily="2" charset="-78"/>
                  </a:rPr>
                  <a:t> فَمَن </a:t>
                </a:r>
                <a:r>
                  <a:rPr lang="ar-SA" sz="2800" dirty="0" err="1">
                    <a:solidFill>
                      <a:schemeClr val="tx1"/>
                    </a:solidFill>
                    <a:latin typeface="Sakkal Majalla" panose="02000000000000000000" pitchFamily="2" charset="-78"/>
                    <a:cs typeface="Sakkal Majalla" panose="02000000000000000000" pitchFamily="2" charset="-78"/>
                  </a:rPr>
                  <a:t>یَمۡلِكُ</a:t>
                </a:r>
                <a:r>
                  <a:rPr lang="ar-SA" sz="2800" dirty="0">
                    <a:solidFill>
                      <a:schemeClr val="tx1"/>
                    </a:solidFill>
                    <a:latin typeface="Sakkal Majalla" panose="02000000000000000000" pitchFamily="2" charset="-78"/>
                    <a:cs typeface="Sakkal Majalla" panose="02000000000000000000" pitchFamily="2" charset="-78"/>
                  </a:rPr>
                  <a:t> </a:t>
                </a:r>
                <a:r>
                  <a:rPr lang="ar-SA" sz="2800" u="sng" dirty="0">
                    <a:solidFill>
                      <a:schemeClr val="tx1"/>
                    </a:solidFill>
                    <a:latin typeface="Sakkal Majalla" panose="02000000000000000000" pitchFamily="2" charset="-78"/>
                    <a:cs typeface="Sakkal Majalla" panose="02000000000000000000" pitchFamily="2" charset="-78"/>
                  </a:rPr>
                  <a:t>لَكُم</a:t>
                </a:r>
                <a:r>
                  <a:rPr lang="ar-SA" sz="2800" dirty="0">
                    <a:solidFill>
                      <a:schemeClr val="tx1"/>
                    </a:solidFill>
                    <a:latin typeface="Sakkal Majalla" panose="02000000000000000000" pitchFamily="2" charset="-78"/>
                    <a:cs typeface="Sakkal Majalla" panose="02000000000000000000" pitchFamily="2" charset="-78"/>
                  </a:rPr>
                  <a:t> مِّنَ </a:t>
                </a:r>
                <a:r>
                  <a:rPr lang="ar-SA" sz="2800" dirty="0" err="1">
                    <a:solidFill>
                      <a:schemeClr val="tx1"/>
                    </a:solidFill>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شَیۡـًٔا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إِنۡ</a:t>
                </a:r>
                <a:r>
                  <a:rPr lang="ar-SA" sz="2800" dirty="0">
                    <a:latin typeface="Sakkal Majalla" panose="02000000000000000000" pitchFamily="2" charset="-78"/>
                    <a:cs typeface="Sakkal Majalla" panose="02000000000000000000" pitchFamily="2" charset="-78"/>
                  </a:rPr>
                  <a:t> أَرَادَ </a:t>
                </a:r>
                <a:r>
                  <a:rPr lang="ar-SA" sz="2800" dirty="0" err="1">
                    <a:latin typeface="Sakkal Majalla" panose="02000000000000000000" pitchFamily="2" charset="-78"/>
                    <a:cs typeface="Sakkal Majalla" panose="02000000000000000000" pitchFamily="2" charset="-78"/>
                  </a:rPr>
                  <a:t>بِكُمۡ</a:t>
                </a:r>
                <a:r>
                  <a:rPr lang="ar-SA" sz="2800" dirty="0">
                    <a:latin typeface="Sakkal Majalla" panose="02000000000000000000" pitchFamily="2" charset="-78"/>
                    <a:cs typeface="Sakkal Majalla" panose="02000000000000000000" pitchFamily="2" charset="-78"/>
                  </a:rPr>
                  <a:t> ضَرًّا </a:t>
                </a:r>
                <a:r>
                  <a:rPr lang="ar-SA" sz="2800" dirty="0" err="1">
                    <a:latin typeface="Sakkal Majalla" panose="02000000000000000000" pitchFamily="2" charset="-78"/>
                    <a:cs typeface="Sakkal Majalla" panose="02000000000000000000" pitchFamily="2" charset="-78"/>
                  </a:rPr>
                  <a:t>أَوۡ</a:t>
                </a:r>
                <a:r>
                  <a:rPr lang="ar-SA" sz="2800" dirty="0">
                    <a:latin typeface="Sakkal Majalla" panose="02000000000000000000" pitchFamily="2" charset="-78"/>
                    <a:cs typeface="Sakkal Majalla" panose="02000000000000000000" pitchFamily="2" charset="-78"/>
                  </a:rPr>
                  <a:t> أَرَادَ </a:t>
                </a:r>
                <a:r>
                  <a:rPr lang="ar-SA" sz="2800" dirty="0" err="1">
                    <a:latin typeface="Sakkal Majalla" panose="02000000000000000000" pitchFamily="2" charset="-78"/>
                    <a:cs typeface="Sakkal Majalla" panose="02000000000000000000" pitchFamily="2" charset="-78"/>
                  </a:rPr>
                  <a:t>بِكُمۡ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نَفۡعَۢاۚ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بَلۡ</a:t>
                </a:r>
                <a:r>
                  <a:rPr lang="ar-SA" sz="2800" dirty="0">
                    <a:latin typeface="Sakkal Majalla" panose="02000000000000000000" pitchFamily="2" charset="-78"/>
                    <a:cs typeface="Sakkal Majalla" panose="02000000000000000000" pitchFamily="2" charset="-78"/>
                  </a:rPr>
                  <a:t> كَانَ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بِمَا </a:t>
                </a:r>
                <a:r>
                  <a:rPr lang="ar-SA" sz="2800" dirty="0" err="1">
                    <a:latin typeface="Sakkal Majalla" panose="02000000000000000000" pitchFamily="2" charset="-78"/>
                    <a:cs typeface="Sakkal Majalla" panose="02000000000000000000" pitchFamily="2" charset="-78"/>
                  </a:rPr>
                  <a:t>تَعۡمَلُونَ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خَبِیرَۢا</a:t>
                </a:r>
                <a:endParaRPr lang="en-US" sz="28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156266" y="3400314"/>
                <a:ext cx="549448" cy="52880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156266" y="3929115"/>
                <a:ext cx="549448" cy="59345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861357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بالزيادة للموضع المتأخر</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552797" y="3429000"/>
            <a:ext cx="2481974" cy="1595263"/>
            <a:chOff x="600406" y="3334732"/>
            <a:chExt cx="2481974" cy="1595263"/>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157245" y="3334732"/>
              <a:ext cx="925135" cy="297970"/>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157245" y="4456989"/>
              <a:ext cx="925135" cy="242174"/>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00406"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هود(81)</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730702" y="4468330"/>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الحجر(65)</a:t>
              </a:r>
              <a:endParaRPr lang="en-US" dirty="0">
                <a:latin typeface="Sakkal Majalla" panose="02000000000000000000" pitchFamily="2" charset="-78"/>
                <a:cs typeface="Sakkal Majalla" panose="02000000000000000000" pitchFamily="2" charset="-78"/>
              </a:endParaRPr>
            </a:p>
          </p:txBody>
        </p:sp>
      </p:grpSp>
      <p:grpSp>
        <p:nvGrpSpPr>
          <p:cNvPr id="32" name="Group 31">
            <a:extLst>
              <a:ext uri="{FF2B5EF4-FFF2-40B4-BE49-F238E27FC236}">
                <a16:creationId xmlns:a16="http://schemas.microsoft.com/office/drawing/2014/main" id="{D603D2E0-C37C-4AD2-ADF4-6B2EE808777C}"/>
              </a:ext>
            </a:extLst>
          </p:cNvPr>
          <p:cNvGrpSpPr/>
          <p:nvPr/>
        </p:nvGrpSpPr>
        <p:grpSpPr>
          <a:xfrm>
            <a:off x="3034770" y="2951906"/>
            <a:ext cx="8315946" cy="2013681"/>
            <a:chOff x="1690248" y="2923220"/>
            <a:chExt cx="8315946" cy="201368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705714" y="3634476"/>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3</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690248" y="2923220"/>
              <a:ext cx="7015466" cy="2013681"/>
              <a:chOff x="1690248" y="2923220"/>
              <a:chExt cx="7015466" cy="201368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690248" y="2923220"/>
                <a:ext cx="6466018" cy="95418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فَأَسۡرِ</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بِأَهۡلِكَ</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بِقِطۡع</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ٱلَّیۡلِ</a:t>
                </a:r>
                <a:r>
                  <a:rPr lang="ar-SA" sz="2800" dirty="0">
                    <a:latin typeface="Sakkal Majalla" panose="02000000000000000000" pitchFamily="2" charset="-78"/>
                    <a:cs typeface="Sakkal Majalla" panose="02000000000000000000" pitchFamily="2" charset="-78"/>
                  </a:rPr>
                  <a:t> وَلَا </a:t>
                </a:r>
                <a:r>
                  <a:rPr lang="ar-SA" sz="2800" dirty="0" err="1">
                    <a:latin typeface="Sakkal Majalla" panose="02000000000000000000" pitchFamily="2" charset="-78"/>
                    <a:cs typeface="Sakkal Majalla" panose="02000000000000000000" pitchFamily="2" charset="-78"/>
                  </a:rPr>
                  <a:t>یَلۡتَفِتۡ</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مِنكُمۡ</a:t>
                </a:r>
                <a:r>
                  <a:rPr lang="ar-SA" sz="2800" dirty="0">
                    <a:latin typeface="Sakkal Majalla" panose="02000000000000000000" pitchFamily="2" charset="-78"/>
                    <a:cs typeface="Sakkal Majalla" panose="02000000000000000000" pitchFamily="2" charset="-78"/>
                  </a:rPr>
                  <a:t> أَحَدٌ إِلَّا </a:t>
                </a:r>
                <a:r>
                  <a:rPr lang="ar-SA" sz="2800" dirty="0" err="1">
                    <a:latin typeface="Sakkal Majalla" panose="02000000000000000000" pitchFamily="2" charset="-78"/>
                    <a:cs typeface="Sakkal Majalla" panose="02000000000000000000" pitchFamily="2" charset="-78"/>
                  </a:rPr>
                  <a:t>ٱمۡرَأَتَكَۖ</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690248" y="4108241"/>
                <a:ext cx="6466018" cy="8286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فَأَسۡرِ</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بِأَهۡلِكَ</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بِقِطۡع</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ٱلَّیۡلِ</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وَٱتَّبِعۡ</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أَدۡبَـٰرَهُمۡ</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وَلَا </a:t>
                </a:r>
                <a:r>
                  <a:rPr lang="ar-SA" sz="2800" dirty="0" err="1">
                    <a:latin typeface="Sakkal Majalla" panose="02000000000000000000" pitchFamily="2" charset="-78"/>
                    <a:cs typeface="Sakkal Majalla" panose="02000000000000000000" pitchFamily="2" charset="-78"/>
                  </a:rPr>
                  <a:t>یَلۡتَفِتۡ</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مِنكُمۡ</a:t>
                </a:r>
                <a:r>
                  <a:rPr lang="ar-SA" sz="2800" dirty="0">
                    <a:latin typeface="Sakkal Majalla" panose="02000000000000000000" pitchFamily="2" charset="-78"/>
                    <a:cs typeface="Sakkal Majalla" panose="02000000000000000000" pitchFamily="2" charset="-78"/>
                  </a:rPr>
                  <a:t> أَحَدࣱ </a:t>
                </a:r>
                <a:r>
                  <a:rPr lang="ar-SA" sz="2800" dirty="0" err="1">
                    <a:latin typeface="Sakkal Majalla" panose="02000000000000000000" pitchFamily="2" charset="-78"/>
                    <a:cs typeface="Sakkal Majalla" panose="02000000000000000000" pitchFamily="2" charset="-78"/>
                  </a:rPr>
                  <a:t>وَٱمۡضُوا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حَیۡثُ</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تُؤۡمَرُونَ</a:t>
                </a:r>
                <a:endParaRPr lang="en-US" sz="28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156266" y="3400314"/>
                <a:ext cx="549448" cy="52880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156266" y="3929115"/>
                <a:ext cx="549448" cy="59345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3235615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بالزيادة للموضع المتأخر</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552797" y="3429000"/>
            <a:ext cx="2481974" cy="1595263"/>
            <a:chOff x="600406" y="3334732"/>
            <a:chExt cx="2481974" cy="1595263"/>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157245" y="3334732"/>
              <a:ext cx="925135" cy="297970"/>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157245" y="4456989"/>
              <a:ext cx="925135" cy="242174"/>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00406"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البقرة(193)</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730702" y="4468330"/>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الأنفال(39)</a:t>
              </a:r>
              <a:endParaRPr lang="en-US" dirty="0">
                <a:latin typeface="Sakkal Majalla" panose="02000000000000000000" pitchFamily="2" charset="-78"/>
                <a:cs typeface="Sakkal Majalla" panose="02000000000000000000" pitchFamily="2" charset="-78"/>
              </a:endParaRPr>
            </a:p>
          </p:txBody>
        </p:sp>
      </p:grpSp>
      <p:grpSp>
        <p:nvGrpSpPr>
          <p:cNvPr id="32" name="Group 31">
            <a:extLst>
              <a:ext uri="{FF2B5EF4-FFF2-40B4-BE49-F238E27FC236}">
                <a16:creationId xmlns:a16="http://schemas.microsoft.com/office/drawing/2014/main" id="{D603D2E0-C37C-4AD2-ADF4-6B2EE808777C}"/>
              </a:ext>
            </a:extLst>
          </p:cNvPr>
          <p:cNvGrpSpPr/>
          <p:nvPr/>
        </p:nvGrpSpPr>
        <p:grpSpPr>
          <a:xfrm>
            <a:off x="3034770" y="2951906"/>
            <a:ext cx="8315946" cy="2013681"/>
            <a:chOff x="1690248" y="2923220"/>
            <a:chExt cx="8315946" cy="201368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705714" y="3634476"/>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4</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690248" y="2923220"/>
              <a:ext cx="7015466" cy="2013681"/>
              <a:chOff x="1690248" y="2923220"/>
              <a:chExt cx="7015466" cy="201368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690248" y="2923220"/>
                <a:ext cx="6466018" cy="95418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وَقَـٰتِلُوهُمۡ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حَتَّىٰ</a:t>
                </a:r>
                <a:r>
                  <a:rPr lang="ar-SA" sz="2800" dirty="0">
                    <a:latin typeface="Sakkal Majalla" panose="02000000000000000000" pitchFamily="2" charset="-78"/>
                    <a:cs typeface="Sakkal Majalla" panose="02000000000000000000" pitchFamily="2" charset="-78"/>
                  </a:rPr>
                  <a:t> لَا تَكُونَ </a:t>
                </a:r>
                <a:r>
                  <a:rPr lang="ar-SA" sz="2800" dirty="0" err="1">
                    <a:latin typeface="Sakkal Majalla" panose="02000000000000000000" pitchFamily="2" charset="-78"/>
                    <a:cs typeface="Sakkal Majalla" panose="02000000000000000000" pitchFamily="2" charset="-78"/>
                  </a:rPr>
                  <a:t>فِتۡنَة</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وَیَكُونَ</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ٱلدِّینُ</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لِلَّهِۖ</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فَإِنِ </a:t>
                </a:r>
                <a:r>
                  <a:rPr lang="ar-SA" sz="2800" dirty="0" err="1">
                    <a:latin typeface="Sakkal Majalla" panose="02000000000000000000" pitchFamily="2" charset="-78"/>
                    <a:cs typeface="Sakkal Majalla" panose="02000000000000000000" pitchFamily="2" charset="-78"/>
                  </a:rPr>
                  <a:t>ٱنتَهَوۡا</a:t>
                </a:r>
                <a:r>
                  <a:rPr lang="ar-SA" sz="2800" dirty="0">
                    <a:latin typeface="Sakkal Majalla" panose="02000000000000000000" pitchFamily="2" charset="-78"/>
                    <a:cs typeface="Sakkal Majalla" panose="02000000000000000000" pitchFamily="2" charset="-78"/>
                  </a:rPr>
                  <a:t>۟ فَلَا </a:t>
                </a:r>
                <a:r>
                  <a:rPr lang="ar-SA" sz="2800" dirty="0" err="1">
                    <a:latin typeface="Sakkal Majalla" panose="02000000000000000000" pitchFamily="2" charset="-78"/>
                    <a:cs typeface="Sakkal Majalla" panose="02000000000000000000" pitchFamily="2" charset="-78"/>
                  </a:rPr>
                  <a:t>عُدۡوَا⁠نَ</a:t>
                </a:r>
                <a:r>
                  <a:rPr lang="ar-SA" sz="2800" dirty="0">
                    <a:latin typeface="Sakkal Majalla" panose="02000000000000000000" pitchFamily="2" charset="-78"/>
                    <a:cs typeface="Sakkal Majalla" panose="02000000000000000000" pitchFamily="2" charset="-78"/>
                  </a:rPr>
                  <a:t> إِلَّا عَلَى </a:t>
                </a:r>
                <a:r>
                  <a:rPr lang="ar-SA" sz="2800" dirty="0" err="1">
                    <a:latin typeface="Sakkal Majalla" panose="02000000000000000000" pitchFamily="2" charset="-78"/>
                    <a:cs typeface="Sakkal Majalla" panose="02000000000000000000" pitchFamily="2" charset="-78"/>
                  </a:rPr>
                  <a:t>ٱلظَّـٰلِمِینَ</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690248" y="4108241"/>
                <a:ext cx="6466018" cy="8286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وَقَـٰتِلُوهُمۡ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حَتَّىٰ</a:t>
                </a:r>
                <a:r>
                  <a:rPr lang="ar-SA" sz="2800" dirty="0">
                    <a:latin typeface="Sakkal Majalla" panose="02000000000000000000" pitchFamily="2" charset="-78"/>
                    <a:cs typeface="Sakkal Majalla" panose="02000000000000000000" pitchFamily="2" charset="-78"/>
                  </a:rPr>
                  <a:t> لَا تَكُونَ </a:t>
                </a:r>
                <a:r>
                  <a:rPr lang="ar-SA" sz="2800" dirty="0" err="1">
                    <a:latin typeface="Sakkal Majalla" panose="02000000000000000000" pitchFamily="2" charset="-78"/>
                    <a:cs typeface="Sakkal Majalla" panose="02000000000000000000" pitchFamily="2" charset="-78"/>
                  </a:rPr>
                  <a:t>فِتۡنَة</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وَیَكُونَ</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ٱلدِّینُ</a:t>
                </a:r>
                <a:r>
                  <a:rPr lang="ar-SA" sz="2800" dirty="0">
                    <a:solidFill>
                      <a:schemeClr val="tx1"/>
                    </a:solidFill>
                    <a:latin typeface="Sakkal Majalla" panose="02000000000000000000" pitchFamily="2" charset="-78"/>
                    <a:cs typeface="Sakkal Majalla" panose="02000000000000000000" pitchFamily="2" charset="-78"/>
                  </a:rPr>
                  <a:t> </a:t>
                </a:r>
                <a:r>
                  <a:rPr lang="ar-SA" sz="2800" u="sng" dirty="0" err="1">
                    <a:solidFill>
                      <a:schemeClr val="tx1"/>
                    </a:solidFill>
                    <a:latin typeface="Sakkal Majalla" panose="02000000000000000000" pitchFamily="2" charset="-78"/>
                    <a:cs typeface="Sakkal Majalla" panose="02000000000000000000" pitchFamily="2" charset="-78"/>
                  </a:rPr>
                  <a:t>كُلُّهُۥ</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لِلَّهِۚ</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فَإِنِ </a:t>
                </a:r>
                <a:r>
                  <a:rPr lang="ar-SA" sz="2800" dirty="0" err="1">
                    <a:latin typeface="Sakkal Majalla" panose="02000000000000000000" pitchFamily="2" charset="-78"/>
                    <a:cs typeface="Sakkal Majalla" panose="02000000000000000000" pitchFamily="2" charset="-78"/>
                  </a:rPr>
                  <a:t>ٱنتَهَوۡا</a:t>
                </a:r>
                <a:r>
                  <a:rPr lang="ar-SA" sz="2800" dirty="0">
                    <a:latin typeface="Sakkal Majalla" panose="02000000000000000000" pitchFamily="2" charset="-78"/>
                    <a:cs typeface="Sakkal Majalla" panose="02000000000000000000" pitchFamily="2" charset="-78"/>
                  </a:rPr>
                  <a:t>۟ فَإِنَّ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بِمَا </a:t>
                </a:r>
                <a:r>
                  <a:rPr lang="ar-SA" sz="2800" dirty="0" err="1">
                    <a:latin typeface="Sakkal Majalla" panose="02000000000000000000" pitchFamily="2" charset="-78"/>
                    <a:cs typeface="Sakkal Majalla" panose="02000000000000000000" pitchFamily="2" charset="-78"/>
                  </a:rPr>
                  <a:t>یَعۡمَلُونَ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بَصِیر</a:t>
                </a:r>
                <a:r>
                  <a:rPr lang="ar-SA" sz="2800" dirty="0">
                    <a:latin typeface="Sakkal Majalla" panose="02000000000000000000" pitchFamily="2" charset="-78"/>
                    <a:cs typeface="Sakkal Majalla" panose="02000000000000000000" pitchFamily="2" charset="-78"/>
                  </a:rPr>
                  <a:t>ࣱ</a:t>
                </a:r>
                <a:endParaRPr lang="en-US" sz="28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156266" y="3400314"/>
                <a:ext cx="549448" cy="52880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156266" y="3929115"/>
                <a:ext cx="549448" cy="59345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1690566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بالزيادة للموضع المتأخر</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552797" y="3429000"/>
            <a:ext cx="2481974" cy="1595263"/>
            <a:chOff x="600406" y="3334732"/>
            <a:chExt cx="2481974" cy="1595263"/>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157245" y="3334732"/>
              <a:ext cx="925135" cy="297970"/>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157245" y="4456989"/>
              <a:ext cx="925135" cy="242174"/>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00406"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النساء(171)</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730702" y="4468330"/>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المائدة(77)</a:t>
              </a:r>
              <a:endParaRPr lang="en-US" dirty="0">
                <a:latin typeface="Sakkal Majalla" panose="02000000000000000000" pitchFamily="2" charset="-78"/>
                <a:cs typeface="Sakkal Majalla" panose="02000000000000000000" pitchFamily="2" charset="-78"/>
              </a:endParaRPr>
            </a:p>
          </p:txBody>
        </p:sp>
      </p:grpSp>
      <p:grpSp>
        <p:nvGrpSpPr>
          <p:cNvPr id="32" name="Group 31">
            <a:extLst>
              <a:ext uri="{FF2B5EF4-FFF2-40B4-BE49-F238E27FC236}">
                <a16:creationId xmlns:a16="http://schemas.microsoft.com/office/drawing/2014/main" id="{D603D2E0-C37C-4AD2-ADF4-6B2EE808777C}"/>
              </a:ext>
            </a:extLst>
          </p:cNvPr>
          <p:cNvGrpSpPr/>
          <p:nvPr/>
        </p:nvGrpSpPr>
        <p:grpSpPr>
          <a:xfrm>
            <a:off x="3034770" y="2951906"/>
            <a:ext cx="8315946" cy="2013681"/>
            <a:chOff x="1690248" y="2923220"/>
            <a:chExt cx="8315946" cy="201368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705714" y="3634476"/>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5</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690248" y="2923220"/>
              <a:ext cx="7015466" cy="2013681"/>
              <a:chOff x="1690248" y="2923220"/>
              <a:chExt cx="7015466" cy="201368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690248" y="2923220"/>
                <a:ext cx="6466018" cy="95418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یَـٰۤأَهۡلَ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ٱلۡكِتَـٰبِ</a:t>
                </a:r>
                <a:r>
                  <a:rPr lang="ar-SA" sz="2800" dirty="0">
                    <a:latin typeface="Sakkal Majalla" panose="02000000000000000000" pitchFamily="2" charset="-78"/>
                    <a:cs typeface="Sakkal Majalla" panose="02000000000000000000" pitchFamily="2" charset="-78"/>
                  </a:rPr>
                  <a:t> لَا </a:t>
                </a:r>
                <a:r>
                  <a:rPr lang="ar-SA" sz="2800" dirty="0" err="1">
                    <a:latin typeface="Sakkal Majalla" panose="02000000000000000000" pitchFamily="2" charset="-78"/>
                    <a:cs typeface="Sakkal Majalla" panose="02000000000000000000" pitchFamily="2" charset="-78"/>
                  </a:rPr>
                  <a:t>تَغۡلُوا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دِینِكُمۡ</a:t>
                </a:r>
                <a:r>
                  <a:rPr lang="ar-SA" sz="2800" dirty="0">
                    <a:latin typeface="Sakkal Majalla" panose="02000000000000000000" pitchFamily="2" charset="-78"/>
                    <a:cs typeface="Sakkal Majalla" panose="02000000000000000000" pitchFamily="2" charset="-78"/>
                  </a:rPr>
                  <a:t> وَلَا تَقُولُوا۟ عَلَى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إِلَّا </a:t>
                </a:r>
                <a:r>
                  <a:rPr lang="ar-SA" sz="2800" dirty="0" err="1">
                    <a:latin typeface="Sakkal Majalla" panose="02000000000000000000" pitchFamily="2" charset="-78"/>
                    <a:cs typeface="Sakkal Majalla" panose="02000000000000000000" pitchFamily="2" charset="-78"/>
                  </a:rPr>
                  <a:t>ٱلۡحَقَّۚ</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690248" y="4108241"/>
                <a:ext cx="6466018" cy="8286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قُلۡ</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یَـٰۤأَهۡلَ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ٱلۡكِتَـٰبِ</a:t>
                </a:r>
                <a:r>
                  <a:rPr lang="ar-SA" sz="2800" dirty="0">
                    <a:latin typeface="Sakkal Majalla" panose="02000000000000000000" pitchFamily="2" charset="-78"/>
                    <a:cs typeface="Sakkal Majalla" panose="02000000000000000000" pitchFamily="2" charset="-78"/>
                  </a:rPr>
                  <a:t> لَا </a:t>
                </a:r>
                <a:r>
                  <a:rPr lang="ar-SA" sz="2800" dirty="0" err="1">
                    <a:latin typeface="Sakkal Majalla" panose="02000000000000000000" pitchFamily="2" charset="-78"/>
                    <a:cs typeface="Sakkal Majalla" panose="02000000000000000000" pitchFamily="2" charset="-78"/>
                  </a:rPr>
                  <a:t>تَغۡلُوا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دِینِكُمۡ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غَیۡرَ</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ٱلۡحَقِّ</a:t>
                </a:r>
                <a:endParaRPr lang="en-US" sz="28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156266" y="3400314"/>
                <a:ext cx="549448" cy="52880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156266" y="3929115"/>
                <a:ext cx="549448" cy="59345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1466231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بالزيادة للموضع المتأخر</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552797" y="3429000"/>
            <a:ext cx="2481974" cy="1595263"/>
            <a:chOff x="600406" y="3334732"/>
            <a:chExt cx="2481974" cy="1595263"/>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157245" y="3334732"/>
              <a:ext cx="925135" cy="297970"/>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157245" y="4456989"/>
              <a:ext cx="925135" cy="242174"/>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00406"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الأنعام(16)</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730702" y="4468330"/>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الجاثية(30)</a:t>
              </a:r>
              <a:endParaRPr lang="en-US" dirty="0">
                <a:latin typeface="Sakkal Majalla" panose="02000000000000000000" pitchFamily="2" charset="-78"/>
                <a:cs typeface="Sakkal Majalla" panose="02000000000000000000" pitchFamily="2" charset="-78"/>
              </a:endParaRPr>
            </a:p>
          </p:txBody>
        </p:sp>
      </p:grpSp>
      <p:grpSp>
        <p:nvGrpSpPr>
          <p:cNvPr id="32" name="Group 31">
            <a:extLst>
              <a:ext uri="{FF2B5EF4-FFF2-40B4-BE49-F238E27FC236}">
                <a16:creationId xmlns:a16="http://schemas.microsoft.com/office/drawing/2014/main" id="{D603D2E0-C37C-4AD2-ADF4-6B2EE808777C}"/>
              </a:ext>
            </a:extLst>
          </p:cNvPr>
          <p:cNvGrpSpPr/>
          <p:nvPr/>
        </p:nvGrpSpPr>
        <p:grpSpPr>
          <a:xfrm>
            <a:off x="3034770" y="2951906"/>
            <a:ext cx="8315946" cy="2013681"/>
            <a:chOff x="1690248" y="2923220"/>
            <a:chExt cx="8315946" cy="201368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705714" y="3634476"/>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6</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690248" y="2923220"/>
              <a:ext cx="7015466" cy="2013681"/>
              <a:chOff x="1690248" y="2923220"/>
              <a:chExt cx="7015466" cy="201368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690248" y="2923220"/>
                <a:ext cx="6466018" cy="95418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مَّن </a:t>
                </a:r>
                <a:r>
                  <a:rPr lang="ar-SA" sz="2800" dirty="0" err="1">
                    <a:latin typeface="Sakkal Majalla" panose="02000000000000000000" pitchFamily="2" charset="-78"/>
                    <a:cs typeface="Sakkal Majalla" panose="02000000000000000000" pitchFamily="2" charset="-78"/>
                  </a:rPr>
                  <a:t>یُصۡرَفۡ</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عَنۡهُ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یَوۡمَىِٕذ</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فَقَدۡ</a:t>
                </a:r>
                <a:r>
                  <a:rPr lang="ar-SA" sz="2800" dirty="0">
                    <a:latin typeface="Sakkal Majalla" panose="02000000000000000000" pitchFamily="2" charset="-78"/>
                    <a:cs typeface="Sakkal Majalla" panose="02000000000000000000" pitchFamily="2" charset="-78"/>
                  </a:rPr>
                  <a:t> رَحِمَهُ </a:t>
                </a:r>
                <a:r>
                  <a:rPr lang="ar-SA" sz="2800" dirty="0" err="1">
                    <a:latin typeface="Sakkal Majalla" panose="02000000000000000000" pitchFamily="2" charset="-78"/>
                    <a:cs typeface="Sakkal Majalla" panose="02000000000000000000" pitchFamily="2" charset="-78"/>
                  </a:rPr>
                  <a:t>ۥۚ</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وَذَ</a:t>
                </a:r>
                <a:r>
                  <a:rPr lang="ar-SA" sz="2800" dirty="0">
                    <a:solidFill>
                      <a:schemeClr val="tx1"/>
                    </a:solidFill>
                    <a:latin typeface="Sakkal Majalla" panose="02000000000000000000" pitchFamily="2" charset="-78"/>
                    <a:cs typeface="Sakkal Majalla" panose="02000000000000000000" pitchFamily="2" charset="-78"/>
                  </a:rPr>
                  <a:t> ⁠لِكَ </a:t>
                </a:r>
                <a:r>
                  <a:rPr lang="ar-SA" sz="2800" dirty="0" err="1">
                    <a:solidFill>
                      <a:schemeClr val="tx1"/>
                    </a:solidFill>
                    <a:latin typeface="Sakkal Majalla" panose="02000000000000000000" pitchFamily="2" charset="-78"/>
                    <a:cs typeface="Sakkal Majalla" panose="02000000000000000000" pitchFamily="2" charset="-78"/>
                  </a:rPr>
                  <a:t>ٱلۡفَوۡزُ</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ٱلۡمُبِینُ</a:t>
                </a:r>
                <a:endParaRPr lang="en-US" sz="2800" dirty="0">
                  <a:solidFill>
                    <a:schemeClr val="tx1"/>
                  </a:solidFill>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690248" y="4108241"/>
                <a:ext cx="6466018" cy="8286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فَأَمَّا </a:t>
                </a:r>
                <a:r>
                  <a:rPr lang="ar-SA" sz="2800" dirty="0" err="1">
                    <a:latin typeface="Sakkal Majalla" panose="02000000000000000000" pitchFamily="2" charset="-78"/>
                    <a:cs typeface="Sakkal Majalla" panose="02000000000000000000" pitchFamily="2" charset="-78"/>
                  </a:rPr>
                  <a:t>ٱلَّذِینَ</a:t>
                </a:r>
                <a:r>
                  <a:rPr lang="ar-SA" sz="2800" dirty="0">
                    <a:latin typeface="Sakkal Majalla" panose="02000000000000000000" pitchFamily="2" charset="-78"/>
                    <a:cs typeface="Sakkal Majalla" panose="02000000000000000000" pitchFamily="2" charset="-78"/>
                  </a:rPr>
                  <a:t> ءَامَنُوا۟ وَعَمِلُوا۟ </a:t>
                </a:r>
                <a:r>
                  <a:rPr lang="ar-SA" sz="2800" dirty="0" err="1">
                    <a:latin typeface="Sakkal Majalla" panose="02000000000000000000" pitchFamily="2" charset="-78"/>
                    <a:cs typeface="Sakkal Majalla" panose="02000000000000000000" pitchFamily="2" charset="-78"/>
                  </a:rPr>
                  <a:t>ٱلصَّـٰلِحَـٰتِ</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فَیُدۡخِلُهُمۡ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رَبُّهُمۡ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رَحۡمَتِهِۦۚ</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ذَ ⁠لِكَ هُوَ </a:t>
                </a:r>
                <a:r>
                  <a:rPr lang="ar-SA" sz="2800" dirty="0" err="1">
                    <a:solidFill>
                      <a:schemeClr val="tx1"/>
                    </a:solidFill>
                    <a:latin typeface="Sakkal Majalla" panose="02000000000000000000" pitchFamily="2" charset="-78"/>
                    <a:cs typeface="Sakkal Majalla" panose="02000000000000000000" pitchFamily="2" charset="-78"/>
                  </a:rPr>
                  <a:t>ٱلۡفَوۡزُ</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ٱلۡمُبِینُ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156266" y="3400314"/>
                <a:ext cx="549448" cy="52880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156266" y="3929115"/>
                <a:ext cx="549448" cy="59345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528402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بالزيادة للموضع المتأخر</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552797" y="3429000"/>
            <a:ext cx="2481974" cy="1595263"/>
            <a:chOff x="600406" y="3334732"/>
            <a:chExt cx="2481974" cy="1595263"/>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157245" y="3334732"/>
              <a:ext cx="925135" cy="297970"/>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157245" y="4456989"/>
              <a:ext cx="925135" cy="242174"/>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00406"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الأنعام(165)</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730702" y="4468330"/>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فاطر(39)</a:t>
              </a:r>
              <a:endParaRPr lang="en-US" dirty="0">
                <a:latin typeface="Sakkal Majalla" panose="02000000000000000000" pitchFamily="2" charset="-78"/>
                <a:cs typeface="Sakkal Majalla" panose="02000000000000000000" pitchFamily="2" charset="-78"/>
              </a:endParaRPr>
            </a:p>
          </p:txBody>
        </p:sp>
      </p:grpSp>
      <p:grpSp>
        <p:nvGrpSpPr>
          <p:cNvPr id="32" name="Group 31">
            <a:extLst>
              <a:ext uri="{FF2B5EF4-FFF2-40B4-BE49-F238E27FC236}">
                <a16:creationId xmlns:a16="http://schemas.microsoft.com/office/drawing/2014/main" id="{D603D2E0-C37C-4AD2-ADF4-6B2EE808777C}"/>
              </a:ext>
            </a:extLst>
          </p:cNvPr>
          <p:cNvGrpSpPr/>
          <p:nvPr/>
        </p:nvGrpSpPr>
        <p:grpSpPr>
          <a:xfrm>
            <a:off x="3034770" y="2951906"/>
            <a:ext cx="8315946" cy="2013681"/>
            <a:chOff x="1690248" y="2923220"/>
            <a:chExt cx="8315946" cy="201368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705714" y="3634476"/>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7</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690248" y="2923220"/>
              <a:ext cx="7015466" cy="2013681"/>
              <a:chOff x="1690248" y="2923220"/>
              <a:chExt cx="7015466" cy="201368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690248" y="2923220"/>
                <a:ext cx="6466018" cy="95418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وَهُوَ </a:t>
                </a:r>
                <a:r>
                  <a:rPr lang="ar-SA" sz="2800" dirty="0" err="1">
                    <a:latin typeface="Sakkal Majalla" panose="02000000000000000000" pitchFamily="2" charset="-78"/>
                    <a:cs typeface="Sakkal Majalla" panose="02000000000000000000" pitchFamily="2" charset="-78"/>
                  </a:rPr>
                  <a:t>ٱلَّذِی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جَعَلَكُمۡ</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خَلَـٰۤىِٕفَ</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ٱلۡأَرۡضِ</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وَرَفَعَ </a:t>
                </a:r>
                <a:r>
                  <a:rPr lang="ar-SA" sz="2800" dirty="0" err="1">
                    <a:latin typeface="Sakkal Majalla" panose="02000000000000000000" pitchFamily="2" charset="-78"/>
                    <a:cs typeface="Sakkal Majalla" panose="02000000000000000000" pitchFamily="2" charset="-78"/>
                  </a:rPr>
                  <a:t>بَعۡضَكُمۡ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فَوۡقَ</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بَعۡض</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دَرَجَـٰت</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لِّیَبۡلُوَكُمۡ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ءَاتَىٰكُمۡۗ</a:t>
                </a:r>
                <a:endParaRPr lang="en-US" sz="2800" dirty="0">
                  <a:solidFill>
                    <a:schemeClr val="tx1"/>
                  </a:solidFill>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690248" y="4108241"/>
                <a:ext cx="6466018" cy="8286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هُوَ </a:t>
                </a:r>
                <a:r>
                  <a:rPr lang="ar-SA" sz="2800" dirty="0" err="1">
                    <a:latin typeface="Sakkal Majalla" panose="02000000000000000000" pitchFamily="2" charset="-78"/>
                    <a:cs typeface="Sakkal Majalla" panose="02000000000000000000" pitchFamily="2" charset="-78"/>
                  </a:rPr>
                  <a:t>ٱلَّذِی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جَعَلَكُمۡ</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خَلَـٰۤىِٕفَ</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فِی</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ٱلۡأَرۡضِۚ</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فَمَن كَفَرَ </a:t>
                </a:r>
                <a:r>
                  <a:rPr lang="ar-SA" sz="2800" dirty="0" err="1">
                    <a:latin typeface="Sakkal Majalla" panose="02000000000000000000" pitchFamily="2" charset="-78"/>
                    <a:cs typeface="Sakkal Majalla" panose="02000000000000000000" pitchFamily="2" charset="-78"/>
                  </a:rPr>
                  <a:t>فَعَلَیۡهِ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كُفۡرُهُۥۖ</a:t>
                </a:r>
                <a:r>
                  <a:rPr lang="ar-SA" sz="2800" dirty="0">
                    <a:latin typeface="Sakkal Majalla" panose="02000000000000000000" pitchFamily="2" charset="-78"/>
                    <a:cs typeface="Sakkal Majalla" panose="02000000000000000000" pitchFamily="2" charset="-78"/>
                  </a:rPr>
                  <a:t> وَلَا </a:t>
                </a:r>
                <a:r>
                  <a:rPr lang="ar-SA" sz="2800" dirty="0" err="1">
                    <a:latin typeface="Sakkal Majalla" panose="02000000000000000000" pitchFamily="2" charset="-78"/>
                    <a:cs typeface="Sakkal Majalla" panose="02000000000000000000" pitchFamily="2" charset="-78"/>
                  </a:rPr>
                  <a:t>یَزِیدُ</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ٱلۡكَـٰفِرِینَ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كُفۡرُهُمۡ</a:t>
                </a:r>
                <a:r>
                  <a:rPr lang="ar-SA" sz="2800" dirty="0">
                    <a:latin typeface="Sakkal Majalla" panose="02000000000000000000" pitchFamily="2" charset="-78"/>
                    <a:cs typeface="Sakkal Majalla" panose="02000000000000000000" pitchFamily="2" charset="-78"/>
                  </a:rPr>
                  <a:t> عِندَ </a:t>
                </a:r>
                <a:r>
                  <a:rPr lang="ar-SA" sz="2800" dirty="0" err="1">
                    <a:latin typeface="Sakkal Majalla" panose="02000000000000000000" pitchFamily="2" charset="-78"/>
                    <a:cs typeface="Sakkal Majalla" panose="02000000000000000000" pitchFamily="2" charset="-78"/>
                  </a:rPr>
                  <a:t>رَبِّهِمۡ</a:t>
                </a:r>
                <a:r>
                  <a:rPr lang="ar-SA" sz="2800" dirty="0">
                    <a:latin typeface="Sakkal Majalla" panose="02000000000000000000" pitchFamily="2" charset="-78"/>
                    <a:cs typeface="Sakkal Majalla" panose="02000000000000000000" pitchFamily="2" charset="-78"/>
                  </a:rPr>
                  <a:t> إِلَّا </a:t>
                </a:r>
                <a:r>
                  <a:rPr lang="ar-SA" sz="2800" dirty="0" err="1">
                    <a:latin typeface="Sakkal Majalla" panose="02000000000000000000" pitchFamily="2" charset="-78"/>
                    <a:cs typeface="Sakkal Majalla" panose="02000000000000000000" pitchFamily="2" charset="-78"/>
                  </a:rPr>
                  <a:t>مَقۡتࣰاۖ</a:t>
                </a:r>
                <a:r>
                  <a:rPr lang="ar-SA" sz="2800" dirty="0">
                    <a:latin typeface="Sakkal Majalla" panose="02000000000000000000" pitchFamily="2" charset="-78"/>
                    <a:cs typeface="Sakkal Majalla" panose="02000000000000000000" pitchFamily="2" charset="-78"/>
                  </a:rPr>
                  <a:t> </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156266" y="3400314"/>
                <a:ext cx="549448" cy="52880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156266" y="3929115"/>
                <a:ext cx="549448" cy="59345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1286376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بالزيادة للموضع المتأخر</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552797" y="3429000"/>
            <a:ext cx="2481974" cy="1595263"/>
            <a:chOff x="600406" y="3334732"/>
            <a:chExt cx="2481974" cy="1595263"/>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157245" y="3334732"/>
              <a:ext cx="925135" cy="297970"/>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157245" y="4456989"/>
              <a:ext cx="925135" cy="242174"/>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00406"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يوسف(22)</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730702" y="4468330"/>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القصص(14)</a:t>
              </a:r>
              <a:endParaRPr lang="en-US" dirty="0">
                <a:latin typeface="Sakkal Majalla" panose="02000000000000000000" pitchFamily="2" charset="-78"/>
                <a:cs typeface="Sakkal Majalla" panose="02000000000000000000" pitchFamily="2" charset="-78"/>
              </a:endParaRPr>
            </a:p>
          </p:txBody>
        </p:sp>
      </p:grpSp>
      <p:grpSp>
        <p:nvGrpSpPr>
          <p:cNvPr id="32" name="Group 31">
            <a:extLst>
              <a:ext uri="{FF2B5EF4-FFF2-40B4-BE49-F238E27FC236}">
                <a16:creationId xmlns:a16="http://schemas.microsoft.com/office/drawing/2014/main" id="{D603D2E0-C37C-4AD2-ADF4-6B2EE808777C}"/>
              </a:ext>
            </a:extLst>
          </p:cNvPr>
          <p:cNvGrpSpPr/>
          <p:nvPr/>
        </p:nvGrpSpPr>
        <p:grpSpPr>
          <a:xfrm>
            <a:off x="3034770" y="2951906"/>
            <a:ext cx="8315946" cy="2013681"/>
            <a:chOff x="1690248" y="2923220"/>
            <a:chExt cx="8315946" cy="201368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705714" y="3634476"/>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8</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690248" y="2923220"/>
              <a:ext cx="7015466" cy="2013681"/>
              <a:chOff x="1690248" y="2923220"/>
              <a:chExt cx="7015466" cy="201368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690248" y="2923220"/>
                <a:ext cx="6466018" cy="95418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وَلَمَّا بَلَغَ </a:t>
                </a:r>
                <a:r>
                  <a:rPr lang="ar-SA" sz="2800" dirty="0" err="1">
                    <a:solidFill>
                      <a:schemeClr val="tx1"/>
                    </a:solidFill>
                    <a:latin typeface="Sakkal Majalla" panose="02000000000000000000" pitchFamily="2" charset="-78"/>
                    <a:cs typeface="Sakkal Majalla" panose="02000000000000000000" pitchFamily="2" charset="-78"/>
                  </a:rPr>
                  <a:t>أَشُدَّهُۥۤ</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ءَاتَیۡنَـٰهُ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حُكۡمࣰا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وَعِلۡمࣰاۚ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وَكَذَ</a:t>
                </a:r>
                <a:r>
                  <a:rPr lang="ar-SA" sz="2800" dirty="0">
                    <a:latin typeface="Sakkal Majalla" panose="02000000000000000000" pitchFamily="2" charset="-78"/>
                    <a:cs typeface="Sakkal Majalla" panose="02000000000000000000" pitchFamily="2" charset="-78"/>
                  </a:rPr>
                  <a:t> لِكَ </a:t>
                </a:r>
                <a:r>
                  <a:rPr lang="ar-SA" sz="2800" dirty="0" err="1">
                    <a:latin typeface="Sakkal Majalla" panose="02000000000000000000" pitchFamily="2" charset="-78"/>
                    <a:cs typeface="Sakkal Majalla" panose="02000000000000000000" pitchFamily="2" charset="-78"/>
                  </a:rPr>
                  <a:t>نَجۡزِی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ٱلۡمُحۡسِنِینَ</a:t>
                </a:r>
                <a:endParaRPr lang="en-US" sz="2800" dirty="0">
                  <a:solidFill>
                    <a:schemeClr val="tx1"/>
                  </a:solidFill>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690248" y="4108241"/>
                <a:ext cx="6466018" cy="8286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وَلَمَّا بَلَغَ </a:t>
                </a:r>
                <a:r>
                  <a:rPr lang="ar-SA" sz="2800" dirty="0" err="1">
                    <a:solidFill>
                      <a:schemeClr val="tx1"/>
                    </a:solidFill>
                    <a:latin typeface="Sakkal Majalla" panose="02000000000000000000" pitchFamily="2" charset="-78"/>
                    <a:cs typeface="Sakkal Majalla" panose="02000000000000000000" pitchFamily="2" charset="-78"/>
                  </a:rPr>
                  <a:t>أَشُدَّهُۥ</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وَٱسۡتَوَىٰۤ</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ءَاتَیۡنَـٰهُ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حُكۡمࣰا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وَعِلۡمࣰاۚ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وَكَذَ</a:t>
                </a:r>
                <a:r>
                  <a:rPr lang="ar-SA" sz="2800" dirty="0">
                    <a:latin typeface="Sakkal Majalla" panose="02000000000000000000" pitchFamily="2" charset="-78"/>
                    <a:cs typeface="Sakkal Majalla" panose="02000000000000000000" pitchFamily="2" charset="-78"/>
                  </a:rPr>
                  <a:t> ⁠لِكَ </a:t>
                </a:r>
                <a:r>
                  <a:rPr lang="ar-SA" sz="2800" dirty="0" err="1">
                    <a:latin typeface="Sakkal Majalla" panose="02000000000000000000" pitchFamily="2" charset="-78"/>
                    <a:cs typeface="Sakkal Majalla" panose="02000000000000000000" pitchFamily="2" charset="-78"/>
                  </a:rPr>
                  <a:t>نَجۡزِی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ٱلۡمُحۡسِنِینَ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156266" y="3400314"/>
                <a:ext cx="549448" cy="52880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156266" y="3929115"/>
                <a:ext cx="549448" cy="59345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3892176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بالزيادة للموضع المتأخر</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552797" y="3429000"/>
            <a:ext cx="2481974" cy="1595263"/>
            <a:chOff x="600406" y="3334732"/>
            <a:chExt cx="2481974" cy="1595263"/>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157245" y="3334732"/>
              <a:ext cx="925135" cy="297970"/>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157245" y="4456989"/>
              <a:ext cx="925135" cy="242174"/>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00406"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الحجر(88)</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730702" y="4468330"/>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الشعراء(215)</a:t>
              </a:r>
              <a:endParaRPr lang="en-US" dirty="0">
                <a:latin typeface="Sakkal Majalla" panose="02000000000000000000" pitchFamily="2" charset="-78"/>
                <a:cs typeface="Sakkal Majalla" panose="02000000000000000000" pitchFamily="2" charset="-78"/>
              </a:endParaRPr>
            </a:p>
          </p:txBody>
        </p:sp>
      </p:grpSp>
      <p:grpSp>
        <p:nvGrpSpPr>
          <p:cNvPr id="32" name="Group 31">
            <a:extLst>
              <a:ext uri="{FF2B5EF4-FFF2-40B4-BE49-F238E27FC236}">
                <a16:creationId xmlns:a16="http://schemas.microsoft.com/office/drawing/2014/main" id="{D603D2E0-C37C-4AD2-ADF4-6B2EE808777C}"/>
              </a:ext>
            </a:extLst>
          </p:cNvPr>
          <p:cNvGrpSpPr/>
          <p:nvPr/>
        </p:nvGrpSpPr>
        <p:grpSpPr>
          <a:xfrm>
            <a:off x="3034770" y="2951906"/>
            <a:ext cx="8315946" cy="2013681"/>
            <a:chOff x="1690248" y="2923220"/>
            <a:chExt cx="8315946" cy="201368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705714" y="3634476"/>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9</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690248" y="2923220"/>
              <a:ext cx="7015466" cy="2013681"/>
              <a:chOff x="1690248" y="2923220"/>
              <a:chExt cx="7015466" cy="201368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690248" y="2923220"/>
                <a:ext cx="6466018" cy="95418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لَا تَمُدَّنَّ </a:t>
                </a:r>
                <a:r>
                  <a:rPr lang="ar-SA" sz="2800" dirty="0" err="1">
                    <a:latin typeface="Sakkal Majalla" panose="02000000000000000000" pitchFamily="2" charset="-78"/>
                    <a:cs typeface="Sakkal Majalla" panose="02000000000000000000" pitchFamily="2" charset="-78"/>
                  </a:rPr>
                  <a:t>عَیۡنَیۡكَ</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إِلَىٰ</a:t>
                </a:r>
                <a:r>
                  <a:rPr lang="ar-SA" sz="2800" dirty="0">
                    <a:latin typeface="Sakkal Majalla" panose="02000000000000000000" pitchFamily="2" charset="-78"/>
                    <a:cs typeface="Sakkal Majalla" panose="02000000000000000000" pitchFamily="2" charset="-78"/>
                  </a:rPr>
                  <a:t> مَا </a:t>
                </a:r>
                <a:r>
                  <a:rPr lang="ar-SA" sz="2800" dirty="0" err="1">
                    <a:latin typeface="Sakkal Majalla" panose="02000000000000000000" pitchFamily="2" charset="-78"/>
                    <a:cs typeface="Sakkal Majalla" panose="02000000000000000000" pitchFamily="2" charset="-78"/>
                  </a:rPr>
                  <a:t>مَتَّعۡنَا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بِهِۦۤ</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أَزۡوَ</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ا⁠جࣰا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مِّنۡهُمۡ</a:t>
                </a:r>
                <a:r>
                  <a:rPr lang="ar-SA" sz="2800" dirty="0">
                    <a:latin typeface="Sakkal Majalla" panose="02000000000000000000" pitchFamily="2" charset="-78"/>
                    <a:cs typeface="Sakkal Majalla" panose="02000000000000000000" pitchFamily="2" charset="-78"/>
                  </a:rPr>
                  <a:t> وَلَا </a:t>
                </a:r>
                <a:r>
                  <a:rPr lang="ar-SA" sz="2800" dirty="0" err="1">
                    <a:latin typeface="Sakkal Majalla" panose="02000000000000000000" pitchFamily="2" charset="-78"/>
                    <a:cs typeface="Sakkal Majalla" panose="02000000000000000000" pitchFamily="2" charset="-78"/>
                  </a:rPr>
                  <a:t>تَحۡزَنۡ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عَلَیۡهِمۡ</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وَٱخۡفِضۡ</a:t>
                </a:r>
                <a:r>
                  <a:rPr lang="ar-SA" sz="2800" dirty="0">
                    <a:solidFill>
                      <a:schemeClr val="tx1"/>
                    </a:solidFill>
                    <a:latin typeface="Sakkal Majalla" panose="02000000000000000000" pitchFamily="2" charset="-78"/>
                    <a:cs typeface="Sakkal Majalla" panose="02000000000000000000" pitchFamily="2" charset="-78"/>
                  </a:rPr>
                  <a:t> جَنَاحَكَ </a:t>
                </a:r>
                <a:r>
                  <a:rPr lang="ar-SA" sz="2800" dirty="0" err="1">
                    <a:solidFill>
                      <a:schemeClr val="tx1"/>
                    </a:solidFill>
                    <a:latin typeface="Sakkal Majalla" panose="02000000000000000000" pitchFamily="2" charset="-78"/>
                    <a:cs typeface="Sakkal Majalla" panose="02000000000000000000" pitchFamily="2" charset="-78"/>
                  </a:rPr>
                  <a:t>لِلۡمُؤۡمِنِینَ</a:t>
                </a:r>
                <a:endParaRPr lang="en-US" sz="2800" dirty="0">
                  <a:solidFill>
                    <a:schemeClr val="tx1"/>
                  </a:solidFill>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690248" y="4108241"/>
                <a:ext cx="6466018" cy="8286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وَٱخۡفِضۡ</a:t>
                </a:r>
                <a:r>
                  <a:rPr lang="ar-SA" sz="2800" dirty="0">
                    <a:latin typeface="Sakkal Majalla" panose="02000000000000000000" pitchFamily="2" charset="-78"/>
                    <a:cs typeface="Sakkal Majalla" panose="02000000000000000000" pitchFamily="2" charset="-78"/>
                  </a:rPr>
                  <a:t> جَنَاحَكَ </a:t>
                </a:r>
                <a:r>
                  <a:rPr lang="ar-SA" sz="2800" dirty="0">
                    <a:solidFill>
                      <a:schemeClr val="tx1"/>
                    </a:solidFill>
                    <a:latin typeface="Sakkal Majalla" panose="02000000000000000000" pitchFamily="2" charset="-78"/>
                    <a:cs typeface="Sakkal Majalla" panose="02000000000000000000" pitchFamily="2" charset="-78"/>
                  </a:rPr>
                  <a:t>لِمَنِ </a:t>
                </a:r>
                <a:r>
                  <a:rPr lang="ar-SA" sz="2800" dirty="0" err="1">
                    <a:solidFill>
                      <a:schemeClr val="tx1"/>
                    </a:solidFill>
                    <a:latin typeface="Sakkal Majalla" panose="02000000000000000000" pitchFamily="2" charset="-78"/>
                    <a:cs typeface="Sakkal Majalla" panose="02000000000000000000" pitchFamily="2" charset="-78"/>
                  </a:rPr>
                  <a:t>ٱتَّبَعَكَ</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مِنَ </a:t>
                </a:r>
                <a:r>
                  <a:rPr lang="ar-SA" sz="2800" dirty="0" err="1">
                    <a:latin typeface="Sakkal Majalla" panose="02000000000000000000" pitchFamily="2" charset="-78"/>
                    <a:cs typeface="Sakkal Majalla" panose="02000000000000000000" pitchFamily="2" charset="-78"/>
                  </a:rPr>
                  <a:t>ٱلۡمُؤۡمِنِینَ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156266" y="3400314"/>
                <a:ext cx="549448" cy="52880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156266" y="3929115"/>
                <a:ext cx="549448" cy="59345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3685101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بالزيادة للموضع المتأخر</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552797" y="3429000"/>
            <a:ext cx="2481974" cy="1595263"/>
            <a:chOff x="600406" y="3334732"/>
            <a:chExt cx="2481974" cy="1595263"/>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157245" y="3334732"/>
              <a:ext cx="925135" cy="297970"/>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157245" y="4456989"/>
              <a:ext cx="925135" cy="242174"/>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00406" y="34018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الإسراء(56)</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730702" y="4468330"/>
              <a:ext cx="142654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سبأ(22)</a:t>
              </a:r>
              <a:endParaRPr lang="en-US" dirty="0">
                <a:latin typeface="Sakkal Majalla" panose="02000000000000000000" pitchFamily="2" charset="-78"/>
                <a:cs typeface="Sakkal Majalla" panose="02000000000000000000" pitchFamily="2" charset="-78"/>
              </a:endParaRPr>
            </a:p>
          </p:txBody>
        </p:sp>
      </p:grpSp>
      <p:grpSp>
        <p:nvGrpSpPr>
          <p:cNvPr id="32" name="Group 31">
            <a:extLst>
              <a:ext uri="{FF2B5EF4-FFF2-40B4-BE49-F238E27FC236}">
                <a16:creationId xmlns:a16="http://schemas.microsoft.com/office/drawing/2014/main" id="{D603D2E0-C37C-4AD2-ADF4-6B2EE808777C}"/>
              </a:ext>
            </a:extLst>
          </p:cNvPr>
          <p:cNvGrpSpPr/>
          <p:nvPr/>
        </p:nvGrpSpPr>
        <p:grpSpPr>
          <a:xfrm>
            <a:off x="3034770" y="2951906"/>
            <a:ext cx="8315946" cy="2013681"/>
            <a:chOff x="1690248" y="2923220"/>
            <a:chExt cx="8315946" cy="2013681"/>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705714" y="3634476"/>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10</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1690248" y="2923220"/>
              <a:ext cx="7015466" cy="2013681"/>
              <a:chOff x="1690248" y="2923220"/>
              <a:chExt cx="7015466" cy="201368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690248" y="2923220"/>
                <a:ext cx="6466018" cy="95418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قُلِ </a:t>
                </a:r>
                <a:r>
                  <a:rPr lang="ar-SA" sz="2800" dirty="0" err="1">
                    <a:latin typeface="Sakkal Majalla" panose="02000000000000000000" pitchFamily="2" charset="-78"/>
                    <a:cs typeface="Sakkal Majalla" panose="02000000000000000000" pitchFamily="2" charset="-78"/>
                  </a:rPr>
                  <a:t>ٱدۡعُوا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ٱلَّذِینَ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زَعَمۡتُم</a:t>
                </a:r>
                <a:r>
                  <a:rPr lang="ar-SA" sz="2800" dirty="0">
                    <a:latin typeface="Sakkal Majalla" panose="02000000000000000000" pitchFamily="2" charset="-78"/>
                    <a:cs typeface="Sakkal Majalla" panose="02000000000000000000" pitchFamily="2" charset="-78"/>
                  </a:rPr>
                  <a:t> مِّن </a:t>
                </a:r>
                <a:r>
                  <a:rPr lang="ar-SA" sz="2800" dirty="0" err="1">
                    <a:solidFill>
                      <a:schemeClr val="tx1"/>
                    </a:solidFill>
                    <a:latin typeface="Sakkal Majalla" panose="02000000000000000000" pitchFamily="2" charset="-78"/>
                    <a:cs typeface="Sakkal Majalla" panose="02000000000000000000" pitchFamily="2" charset="-78"/>
                  </a:rPr>
                  <a:t>دُونِهِۦ</a:t>
                </a:r>
                <a:r>
                  <a:rPr lang="ar-SA" sz="2800" dirty="0">
                    <a:latin typeface="Sakkal Majalla" panose="02000000000000000000" pitchFamily="2" charset="-78"/>
                    <a:cs typeface="Sakkal Majalla" panose="02000000000000000000" pitchFamily="2" charset="-78"/>
                  </a:rPr>
                  <a:t> فَلَا </a:t>
                </a:r>
                <a:r>
                  <a:rPr lang="ar-SA" sz="2800" dirty="0" err="1">
                    <a:latin typeface="Sakkal Majalla" panose="02000000000000000000" pitchFamily="2" charset="-78"/>
                    <a:cs typeface="Sakkal Majalla" panose="02000000000000000000" pitchFamily="2" charset="-78"/>
                  </a:rPr>
                  <a:t>یَمۡلِكُونَ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كَشۡفَ</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ٱلضُّرِّ</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عَنكُمۡ</a:t>
                </a:r>
                <a:r>
                  <a:rPr lang="ar-SA" sz="2800" dirty="0">
                    <a:latin typeface="Sakkal Majalla" panose="02000000000000000000" pitchFamily="2" charset="-78"/>
                    <a:cs typeface="Sakkal Majalla" panose="02000000000000000000" pitchFamily="2" charset="-78"/>
                  </a:rPr>
                  <a:t> وَلَا </a:t>
                </a:r>
                <a:r>
                  <a:rPr lang="ar-SA" sz="2800" dirty="0" err="1">
                    <a:latin typeface="Sakkal Majalla" panose="02000000000000000000" pitchFamily="2" charset="-78"/>
                    <a:cs typeface="Sakkal Majalla" panose="02000000000000000000" pitchFamily="2" charset="-78"/>
                  </a:rPr>
                  <a:t>تَحۡوِیلًا</a:t>
                </a:r>
                <a:endParaRPr lang="en-US" sz="2800" dirty="0">
                  <a:solidFill>
                    <a:schemeClr val="tx1"/>
                  </a:solidFill>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1690248" y="4108241"/>
                <a:ext cx="6466018" cy="8286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قُلِ </a:t>
                </a:r>
                <a:r>
                  <a:rPr lang="ar-SA" sz="2800" dirty="0" err="1">
                    <a:latin typeface="Sakkal Majalla" panose="02000000000000000000" pitchFamily="2" charset="-78"/>
                    <a:cs typeface="Sakkal Majalla" panose="02000000000000000000" pitchFamily="2" charset="-78"/>
                  </a:rPr>
                  <a:t>ٱدۡعُوا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ٱلَّذِینَ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زَعَمۡتُم</a:t>
                </a:r>
                <a:r>
                  <a:rPr lang="ar-SA" sz="2800" dirty="0">
                    <a:latin typeface="Sakkal Majalla" panose="02000000000000000000" pitchFamily="2" charset="-78"/>
                    <a:cs typeface="Sakkal Majalla" panose="02000000000000000000" pitchFamily="2" charset="-78"/>
                  </a:rPr>
                  <a:t> مِّن </a:t>
                </a:r>
                <a:r>
                  <a:rPr lang="ar-SA" sz="2800" dirty="0">
                    <a:solidFill>
                      <a:schemeClr val="tx1"/>
                    </a:solidFill>
                    <a:latin typeface="Sakkal Majalla" panose="02000000000000000000" pitchFamily="2" charset="-78"/>
                    <a:cs typeface="Sakkal Majalla" panose="02000000000000000000" pitchFamily="2" charset="-78"/>
                  </a:rPr>
                  <a:t>دُونِ </a:t>
                </a:r>
                <a:r>
                  <a:rPr lang="ar-SA" sz="2800" dirty="0" err="1">
                    <a:solidFill>
                      <a:schemeClr val="tx1"/>
                    </a:solidFill>
                    <a:latin typeface="Sakkal Majalla" panose="02000000000000000000" pitchFamily="2" charset="-78"/>
                    <a:cs typeface="Sakkal Majalla" panose="02000000000000000000" pitchFamily="2" charset="-78"/>
                  </a:rPr>
                  <a:t>ٱللَّهِ</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156266" y="3400314"/>
                <a:ext cx="549448" cy="52880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156266" y="3929115"/>
                <a:ext cx="549448" cy="59345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1309185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الترتيب الهجائي</a:t>
            </a:r>
            <a:endParaRPr lang="en-US" dirty="0">
              <a:latin typeface="Sakkal Majalla" panose="02000000000000000000" pitchFamily="2" charset="-78"/>
              <a:cs typeface="Sakkal Majalla" panose="02000000000000000000" pitchFamily="2" charset="-78"/>
            </a:endParaRPr>
          </a:p>
        </p:txBody>
      </p:sp>
      <p:grpSp>
        <p:nvGrpSpPr>
          <p:cNvPr id="33" name="Group 32">
            <a:extLst>
              <a:ext uri="{FF2B5EF4-FFF2-40B4-BE49-F238E27FC236}">
                <a16:creationId xmlns:a16="http://schemas.microsoft.com/office/drawing/2014/main" id="{1EB0D74C-5A31-42F9-AFE7-0F2C3862003B}"/>
              </a:ext>
            </a:extLst>
          </p:cNvPr>
          <p:cNvGrpSpPr/>
          <p:nvPr/>
        </p:nvGrpSpPr>
        <p:grpSpPr>
          <a:xfrm>
            <a:off x="837170" y="3408256"/>
            <a:ext cx="2589942" cy="1367656"/>
            <a:chOff x="884779" y="3313988"/>
            <a:chExt cx="2589942" cy="1367656"/>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441617" y="3313988"/>
              <a:ext cx="986704" cy="321092"/>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468880" y="4146762"/>
              <a:ext cx="1005841" cy="304049"/>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884779" y="3404247"/>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الكهف (71)</a:t>
              </a:r>
              <a:endParaRPr lang="en-US" dirty="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6A98090E-655C-40E8-A060-40DA154FC42D}"/>
                </a:ext>
              </a:extLst>
            </p:cNvPr>
            <p:cNvSpPr txBox="1"/>
            <p:nvPr/>
          </p:nvSpPr>
          <p:spPr>
            <a:xfrm>
              <a:off x="1168399" y="4219979"/>
              <a:ext cx="1300480"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الكهف (74)</a:t>
              </a:r>
              <a:endParaRPr lang="en-US" dirty="0">
                <a:latin typeface="Sakkal Majalla" panose="02000000000000000000" pitchFamily="2" charset="-78"/>
                <a:cs typeface="Sakkal Majalla" panose="02000000000000000000" pitchFamily="2" charset="-78"/>
              </a:endParaRPr>
            </a:p>
          </p:txBody>
        </p:sp>
      </p:grpSp>
      <p:grpSp>
        <p:nvGrpSpPr>
          <p:cNvPr id="34" name="Group 33">
            <a:extLst>
              <a:ext uri="{FF2B5EF4-FFF2-40B4-BE49-F238E27FC236}">
                <a16:creationId xmlns:a16="http://schemas.microsoft.com/office/drawing/2014/main" id="{740483B0-684E-40D2-A59F-33A0CED993F0}"/>
              </a:ext>
            </a:extLst>
          </p:cNvPr>
          <p:cNvGrpSpPr/>
          <p:nvPr/>
        </p:nvGrpSpPr>
        <p:grpSpPr>
          <a:xfrm>
            <a:off x="2842328" y="2954204"/>
            <a:ext cx="506982" cy="1360043"/>
            <a:chOff x="2932367" y="2871624"/>
            <a:chExt cx="506982" cy="1360043"/>
          </a:xfrm>
        </p:grpSpPr>
        <p:sp>
          <p:nvSpPr>
            <p:cNvPr id="15" name="TextBox 14">
              <a:extLst>
                <a:ext uri="{FF2B5EF4-FFF2-40B4-BE49-F238E27FC236}">
                  <a16:creationId xmlns:a16="http://schemas.microsoft.com/office/drawing/2014/main" id="{8C1E1771-5E48-48F9-849B-DC6BE76DFF8C}"/>
                </a:ext>
              </a:extLst>
            </p:cNvPr>
            <p:cNvSpPr txBox="1"/>
            <p:nvPr/>
          </p:nvSpPr>
          <p:spPr>
            <a:xfrm>
              <a:off x="2932367" y="2871624"/>
              <a:ext cx="260008" cy="523220"/>
            </a:xfrm>
            <a:prstGeom prst="rect">
              <a:avLst/>
            </a:prstGeom>
            <a:noFill/>
          </p:spPr>
          <p:txBody>
            <a:bodyPr wrap="none" rtlCol="0">
              <a:spAutoFit/>
            </a:bodyPr>
            <a:lstStyle/>
            <a:p>
              <a:r>
                <a:rPr lang="ar-SA" sz="2800" dirty="0">
                  <a:latin typeface="Sakkal Majalla" panose="02000000000000000000" pitchFamily="2" charset="-78"/>
                  <a:cs typeface="Sakkal Majalla" panose="02000000000000000000" pitchFamily="2" charset="-78"/>
                </a:rPr>
                <a:t>إ</a:t>
              </a:r>
              <a:endParaRPr lang="en-US" sz="2000" dirty="0">
                <a:latin typeface="Sakkal Majalla" panose="02000000000000000000" pitchFamily="2" charset="-78"/>
                <a:cs typeface="Sakkal Majalla" panose="02000000000000000000" pitchFamily="2" charset="-78"/>
              </a:endParaRPr>
            </a:p>
          </p:txBody>
        </p:sp>
        <p:sp>
          <p:nvSpPr>
            <p:cNvPr id="17" name="TextBox 16">
              <a:extLst>
                <a:ext uri="{FF2B5EF4-FFF2-40B4-BE49-F238E27FC236}">
                  <a16:creationId xmlns:a16="http://schemas.microsoft.com/office/drawing/2014/main" id="{B06CDE74-2A51-4F06-ACDA-35D1343272ED}"/>
                </a:ext>
              </a:extLst>
            </p:cNvPr>
            <p:cNvSpPr txBox="1"/>
            <p:nvPr/>
          </p:nvSpPr>
          <p:spPr>
            <a:xfrm>
              <a:off x="2932367" y="3708447"/>
              <a:ext cx="506982" cy="523220"/>
            </a:xfrm>
            <a:prstGeom prst="rect">
              <a:avLst/>
            </a:prstGeom>
            <a:noFill/>
          </p:spPr>
          <p:txBody>
            <a:bodyPr wrap="square" rtlCol="0">
              <a:spAutoFit/>
            </a:bodyPr>
            <a:lstStyle/>
            <a:p>
              <a:r>
                <a:rPr lang="ar-SA" sz="2800" dirty="0">
                  <a:latin typeface="Sakkal Majalla" panose="02000000000000000000" pitchFamily="2" charset="-78"/>
                  <a:cs typeface="Sakkal Majalla" panose="02000000000000000000" pitchFamily="2" charset="-78"/>
                </a:rPr>
                <a:t>ن</a:t>
              </a:r>
              <a:endParaRPr lang="en-US" sz="2800" dirty="0">
                <a:latin typeface="Sakkal Majalla" panose="02000000000000000000" pitchFamily="2" charset="-78"/>
                <a:cs typeface="Sakkal Majalla" panose="02000000000000000000" pitchFamily="2" charset="-78"/>
              </a:endParaRPr>
            </a:p>
          </p:txBody>
        </p:sp>
      </p:grpSp>
      <p:sp>
        <p:nvSpPr>
          <p:cNvPr id="18" name="Rectangle: Rounded Corners 17">
            <a:extLst>
              <a:ext uri="{FF2B5EF4-FFF2-40B4-BE49-F238E27FC236}">
                <a16:creationId xmlns:a16="http://schemas.microsoft.com/office/drawing/2014/main" id="{D0659782-C19E-46D6-9974-0F6E35CA9B99}"/>
              </a:ext>
            </a:extLst>
          </p:cNvPr>
          <p:cNvSpPr/>
          <p:nvPr/>
        </p:nvSpPr>
        <p:spPr>
          <a:xfrm>
            <a:off x="3221229" y="3471313"/>
            <a:ext cx="5749542" cy="77662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وجه الإشكال بين (إمرًا) و (نكرًا)، </a:t>
            </a:r>
            <a:r>
              <a:rPr lang="ar-SA" sz="2800" dirty="0">
                <a:solidFill>
                  <a:schemeClr val="tx1"/>
                </a:solidFill>
                <a:latin typeface="Sakkal Majalla" panose="02000000000000000000" pitchFamily="2" charset="-78"/>
                <a:cs typeface="Sakkal Majalla" panose="02000000000000000000" pitchFamily="2" charset="-78"/>
              </a:rPr>
              <a:t>والهمزة</a:t>
            </a:r>
            <a:r>
              <a:rPr lang="ar-SA" sz="2800" dirty="0">
                <a:latin typeface="Sakkal Majalla" panose="02000000000000000000" pitchFamily="2" charset="-78"/>
                <a:cs typeface="Sakkal Majalla" panose="02000000000000000000" pitchFamily="2" charset="-78"/>
              </a:rPr>
              <a:t> في </a:t>
            </a:r>
            <a:r>
              <a:rPr lang="ar-SA" sz="2800" dirty="0">
                <a:solidFill>
                  <a:schemeClr val="tx1"/>
                </a:solidFill>
                <a:latin typeface="Sakkal Majalla" panose="02000000000000000000" pitchFamily="2" charset="-78"/>
                <a:cs typeface="Sakkal Majalla" panose="02000000000000000000" pitchFamily="2" charset="-78"/>
              </a:rPr>
              <a:t>(</a:t>
            </a:r>
            <a:r>
              <a:rPr lang="ar-SA" sz="2800" u="sng" dirty="0">
                <a:solidFill>
                  <a:schemeClr val="tx1"/>
                </a:solidFill>
                <a:latin typeface="Sakkal Majalla" panose="02000000000000000000" pitchFamily="2" charset="-78"/>
                <a:cs typeface="Sakkal Majalla" panose="02000000000000000000" pitchFamily="2" charset="-78"/>
              </a:rPr>
              <a:t>إ</a:t>
            </a:r>
            <a:r>
              <a:rPr lang="ar-SA" sz="2800" dirty="0">
                <a:solidFill>
                  <a:schemeClr val="tx1"/>
                </a:solidFill>
                <a:latin typeface="Sakkal Majalla" panose="02000000000000000000" pitchFamily="2" charset="-78"/>
                <a:cs typeface="Sakkal Majalla" panose="02000000000000000000" pitchFamily="2" charset="-78"/>
              </a:rPr>
              <a:t>مرًا) </a:t>
            </a:r>
            <a:r>
              <a:rPr lang="ar-SA" sz="2800" dirty="0">
                <a:latin typeface="Sakkal Majalla" panose="02000000000000000000" pitchFamily="2" charset="-78"/>
                <a:cs typeface="Sakkal Majalla" panose="02000000000000000000" pitchFamily="2" charset="-78"/>
              </a:rPr>
              <a:t>سابقة </a:t>
            </a:r>
            <a:r>
              <a:rPr lang="ar-SA" sz="2800" dirty="0">
                <a:solidFill>
                  <a:schemeClr val="tx1"/>
                </a:solidFill>
                <a:latin typeface="Sakkal Majalla" panose="02000000000000000000" pitchFamily="2" charset="-78"/>
                <a:cs typeface="Sakkal Majalla" panose="02000000000000000000" pitchFamily="2" charset="-78"/>
              </a:rPr>
              <a:t>النون</a:t>
            </a:r>
            <a:r>
              <a:rPr lang="ar-SA" sz="2800" dirty="0">
                <a:latin typeface="Sakkal Majalla" panose="02000000000000000000" pitchFamily="2" charset="-78"/>
                <a:cs typeface="Sakkal Majalla" panose="02000000000000000000" pitchFamily="2" charset="-78"/>
              </a:rPr>
              <a:t> في </a:t>
            </a:r>
            <a:r>
              <a:rPr lang="ar-SA" sz="2800" dirty="0">
                <a:solidFill>
                  <a:schemeClr val="tx1"/>
                </a:solidFill>
                <a:latin typeface="Sakkal Majalla" panose="02000000000000000000" pitchFamily="2" charset="-78"/>
                <a:cs typeface="Sakkal Majalla" panose="02000000000000000000" pitchFamily="2" charset="-78"/>
              </a:rPr>
              <a:t>(</a:t>
            </a:r>
            <a:r>
              <a:rPr lang="ar-SA" sz="2800" u="sng" dirty="0">
                <a:solidFill>
                  <a:schemeClr val="tx1"/>
                </a:solidFill>
                <a:latin typeface="Sakkal Majalla" panose="02000000000000000000" pitchFamily="2" charset="-78"/>
                <a:cs typeface="Sakkal Majalla" panose="02000000000000000000" pitchFamily="2" charset="-78"/>
              </a:rPr>
              <a:t>ن</a:t>
            </a:r>
            <a:r>
              <a:rPr lang="ar-SA" sz="2800" dirty="0">
                <a:solidFill>
                  <a:schemeClr val="tx1"/>
                </a:solidFill>
                <a:latin typeface="Sakkal Majalla" panose="02000000000000000000" pitchFamily="2" charset="-78"/>
                <a:cs typeface="Sakkal Majalla" panose="02000000000000000000" pitchFamily="2" charset="-78"/>
              </a:rPr>
              <a:t>كرًا) </a:t>
            </a:r>
            <a:endParaRPr lang="en-US" sz="2800" dirty="0">
              <a:solidFill>
                <a:schemeClr val="tx1"/>
              </a:solidFill>
              <a:latin typeface="Sakkal Majalla" panose="02000000000000000000" pitchFamily="2" charset="-78"/>
              <a:cs typeface="Sakkal Majalla" panose="02000000000000000000" pitchFamily="2" charset="-78"/>
            </a:endParaRPr>
          </a:p>
        </p:txBody>
      </p:sp>
      <p:grpSp>
        <p:nvGrpSpPr>
          <p:cNvPr id="32" name="Group 31">
            <a:extLst>
              <a:ext uri="{FF2B5EF4-FFF2-40B4-BE49-F238E27FC236}">
                <a16:creationId xmlns:a16="http://schemas.microsoft.com/office/drawing/2014/main" id="{D603D2E0-C37C-4AD2-ADF4-6B2EE808777C}"/>
              </a:ext>
            </a:extLst>
          </p:cNvPr>
          <p:cNvGrpSpPr/>
          <p:nvPr/>
        </p:nvGrpSpPr>
        <p:grpSpPr>
          <a:xfrm>
            <a:off x="3380712" y="3104207"/>
            <a:ext cx="7515886" cy="1440873"/>
            <a:chOff x="2036190" y="3075521"/>
            <a:chExt cx="7515886" cy="1440873"/>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8251596" y="3379571"/>
              <a:ext cx="130048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5</a:t>
              </a:r>
              <a:endParaRPr lang="en-US" sz="2400" dirty="0">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id="{B26846BB-22AE-4041-B59F-A198812CD34F}"/>
                </a:ext>
              </a:extLst>
            </p:cNvPr>
            <p:cNvGrpSpPr/>
            <p:nvPr/>
          </p:nvGrpSpPr>
          <p:grpSpPr>
            <a:xfrm>
              <a:off x="2036190" y="3075521"/>
              <a:ext cx="6215406" cy="1440873"/>
              <a:chOff x="2036190" y="3075521"/>
              <a:chExt cx="6215406" cy="1440873"/>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036190" y="3075521"/>
                <a:ext cx="5228702"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لَقَدۡ</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جِئۡتَ</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شَیۡـًٔا</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إِمۡرࣰا</a:t>
                </a:r>
                <a:endParaRPr lang="en-US" sz="2800" dirty="0">
                  <a:solidFill>
                    <a:schemeClr val="tx1"/>
                  </a:solidFill>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2082589" y="3908296"/>
                <a:ext cx="5228703"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لَّقَدۡ</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جِئۡتَ</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شَیۡـࣰٔا</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نُّكۡرࣰا</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264892" y="3379571"/>
                <a:ext cx="986704" cy="294641"/>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7311292" y="3674211"/>
                <a:ext cx="940304" cy="538134"/>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1574903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800" fill="hold"/>
                                        <p:tgtEl>
                                          <p:spTgt spid="32"/>
                                        </p:tgtEl>
                                        <p:attrNameLst>
                                          <p:attrName>ppt_x</p:attrName>
                                        </p:attrNameLst>
                                      </p:cBhvr>
                                      <p:tavLst>
                                        <p:tav tm="0">
                                          <p:val>
                                            <p:strVal val="1+#ppt_w/2"/>
                                          </p:val>
                                        </p:tav>
                                        <p:tav tm="100000">
                                          <p:val>
                                            <p:strVal val="#ppt_x"/>
                                          </p:val>
                                        </p:tav>
                                      </p:tavLst>
                                    </p:anim>
                                    <p:anim calcmode="lin" valueType="num">
                                      <p:cBhvr additive="base">
                                        <p:cTn id="8" dur="800" fill="hold"/>
                                        <p:tgtEl>
                                          <p:spTgt spid="3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7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2000" fill="hold"/>
                                        <p:tgtEl>
                                          <p:spTgt spid="18"/>
                                        </p:tgtEl>
                                        <p:attrNameLst>
                                          <p:attrName>ppt_w</p:attrName>
                                        </p:attrNameLst>
                                      </p:cBhvr>
                                      <p:tavLst>
                                        <p:tav tm="0">
                                          <p:val>
                                            <p:fltVal val="0"/>
                                          </p:val>
                                        </p:tav>
                                        <p:tav tm="100000">
                                          <p:val>
                                            <p:strVal val="#ppt_w"/>
                                          </p:val>
                                        </p:tav>
                                      </p:tavLst>
                                    </p:anim>
                                    <p:anim calcmode="lin" valueType="num">
                                      <p:cBhvr>
                                        <p:cTn id="24" dur="2000" fill="hold"/>
                                        <p:tgtEl>
                                          <p:spTgt spid="18"/>
                                        </p:tgtEl>
                                        <p:attrNameLst>
                                          <p:attrName>ppt_h</p:attrName>
                                        </p:attrNameLst>
                                      </p:cBhvr>
                                      <p:tavLst>
                                        <p:tav tm="0">
                                          <p:val>
                                            <p:fltVal val="0"/>
                                          </p:val>
                                        </p:tav>
                                        <p:tav tm="100000">
                                          <p:val>
                                            <p:strVal val="#ppt_h"/>
                                          </p:val>
                                        </p:tav>
                                      </p:tavLst>
                                    </p:anim>
                                    <p:animEffect transition="in" filter="fade">
                                      <p:cBhvr>
                                        <p:cTn id="25" dur="2000"/>
                                        <p:tgtEl>
                                          <p:spTgt spid="18"/>
                                        </p:tgtEl>
                                      </p:cBhvr>
                                    </p:animEffect>
                                  </p:childTnLst>
                                </p:cTn>
                              </p:par>
                              <p:par>
                                <p:cTn id="26" presetID="42" presetClass="path" presetSubtype="0" accel="50000" decel="50000" fill="hold" grpId="1" nodeType="withEffect">
                                  <p:stCondLst>
                                    <p:cond delay="0"/>
                                  </p:stCondLst>
                                  <p:childTnLst>
                                    <p:animMotion origin="layout" path="M 0 -1.48148E-6 L 0 0.25 " pathEditMode="relative" rAng="0" ptsTypes="AA">
                                      <p:cBhvr>
                                        <p:cTn id="27" dur="2000" fill="hold"/>
                                        <p:tgtEl>
                                          <p:spTgt spid="18"/>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4806B-C351-45A9-8143-AC8093DC3575}"/>
              </a:ext>
            </a:extLst>
          </p:cNvPr>
          <p:cNvSpPr>
            <a:spLocks noGrp="1"/>
          </p:cNvSpPr>
          <p:nvPr>
            <p:ph type="ctrTitle"/>
          </p:nvPr>
        </p:nvSpPr>
        <p:spPr>
          <a:xfrm>
            <a:off x="2692398" y="1871131"/>
            <a:ext cx="6815669" cy="1515533"/>
          </a:xfrm>
        </p:spPr>
        <p:txBody>
          <a:bodyPr>
            <a:normAutofit/>
          </a:bodyPr>
          <a:lstStyle/>
          <a:p>
            <a:pPr rtl="1"/>
            <a:r>
              <a:rPr lang="ar-SA" dirty="0">
                <a:latin typeface="Sakkal Majalla" panose="02000000000000000000" pitchFamily="2" charset="-78"/>
                <a:cs typeface="Sakkal Majalla" panose="02000000000000000000" pitchFamily="2" charset="-78"/>
              </a:rPr>
              <a:t>تم بحمد الله</a:t>
            </a:r>
            <a:endParaRPr lang="en-US" dirty="0">
              <a:latin typeface="Sakkal Majalla" panose="02000000000000000000" pitchFamily="2" charset="-78"/>
              <a:cs typeface="Sakkal Majalla" panose="02000000000000000000" pitchFamily="2" charset="-78"/>
            </a:endParaRPr>
          </a:p>
        </p:txBody>
      </p:sp>
      <p:sp>
        <p:nvSpPr>
          <p:cNvPr id="5" name="Subtitle 4">
            <a:extLst>
              <a:ext uri="{FF2B5EF4-FFF2-40B4-BE49-F238E27FC236}">
                <a16:creationId xmlns:a16="http://schemas.microsoft.com/office/drawing/2014/main" id="{7F0AAB8B-5C3D-4B32-8946-8BABFF59BE80}"/>
              </a:ext>
            </a:extLst>
          </p:cNvPr>
          <p:cNvSpPr>
            <a:spLocks noGrp="1"/>
          </p:cNvSpPr>
          <p:nvPr>
            <p:ph type="subTitle" idx="1"/>
          </p:nvPr>
        </p:nvSpPr>
        <p:spPr>
          <a:xfrm>
            <a:off x="2692398" y="3657597"/>
            <a:ext cx="6815669" cy="1320802"/>
          </a:xfrm>
        </p:spPr>
        <p:txBody>
          <a:bodyPr>
            <a:normAutofit/>
          </a:bodyPr>
          <a:lstStyle/>
          <a:p>
            <a:pPr rtl="1"/>
            <a:endParaRPr lang="en-US"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06089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15</TotalTime>
  <Words>3953</Words>
  <Application>Microsoft Office PowerPoint</Application>
  <PresentationFormat>Widescreen</PresentationFormat>
  <Paragraphs>538</Paragraphs>
  <Slides>90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90</vt:i4>
      </vt:variant>
    </vt:vector>
  </HeadingPairs>
  <TitlesOfParts>
    <vt:vector size="94" baseType="lpstr">
      <vt:lpstr>Arial</vt:lpstr>
      <vt:lpstr>Garamond</vt:lpstr>
      <vt:lpstr>Sakkal Majalla</vt:lpstr>
      <vt:lpstr>Organic</vt:lpstr>
      <vt:lpstr>PowerPoint Presentation</vt:lpstr>
      <vt:lpstr>الضبط بالتقعيد</vt:lpstr>
      <vt:lpstr>القواعد العامة لحفظ المتشابهات</vt:lpstr>
      <vt:lpstr>القاعدة الأولى</vt:lpstr>
      <vt:lpstr>الترتيب الهجائي</vt:lpstr>
      <vt:lpstr>الترتيب الهجائي</vt:lpstr>
      <vt:lpstr>الترتيب الهجائي</vt:lpstr>
      <vt:lpstr>الترتيب الهجائي</vt:lpstr>
      <vt:lpstr>الترتيب الهجائي</vt:lpstr>
      <vt:lpstr>الترتيب الهجائي</vt:lpstr>
      <vt:lpstr>الترتيب الهجائي</vt:lpstr>
      <vt:lpstr>الترتيب الهجائي</vt:lpstr>
      <vt:lpstr>د. سعيد حمزة</vt:lpstr>
      <vt:lpstr>القاعدة الثانية</vt:lpstr>
      <vt:lpstr>العناية بالآية الوحيدة</vt:lpstr>
      <vt:lpstr>العناية بالآية الوحيدة</vt:lpstr>
      <vt:lpstr>العناية بالآية الوحيدة</vt:lpstr>
      <vt:lpstr>العناية بالآية الوحيدة</vt:lpstr>
      <vt:lpstr>العناية بالآية الوحيدة</vt:lpstr>
      <vt:lpstr>العناية بالآية الوحيدة</vt:lpstr>
      <vt:lpstr>العناية بالآية الوحيدة</vt:lpstr>
      <vt:lpstr>العناية بالآية الوحيدة</vt:lpstr>
      <vt:lpstr>العناية بالآية الوحيدة</vt:lpstr>
      <vt:lpstr>العناية بالآية الوحيدة</vt:lpstr>
      <vt:lpstr>ربما يكون من السهل أن تقرر أن تحفظ القرآن كاملا ويكون ذلك بالفعل بإذن الله ... والآن ما الذي  يمنعك سوى قيود وهمية ونفس مكبلة ، تحرر وانطلق وأخلص واستعن</vt:lpstr>
      <vt:lpstr>العناية بالآية الوحيدة</vt:lpstr>
      <vt:lpstr>العناية بالآية الوحيدة</vt:lpstr>
      <vt:lpstr>العناية بالآية الوحيدة</vt:lpstr>
      <vt:lpstr>العناية بالآية الوحيدة</vt:lpstr>
      <vt:lpstr>العناية بالآية الوحيدة</vt:lpstr>
      <vt:lpstr>العناية بالآية الوحيدة</vt:lpstr>
      <vt:lpstr>العناية بالآية الوحيدة</vt:lpstr>
      <vt:lpstr>العناية بالآية الوحيدة</vt:lpstr>
      <vt:lpstr>العناية بالآية الوحيدة</vt:lpstr>
      <vt:lpstr>العناية بالآية الوحيدة</vt:lpstr>
      <vt:lpstr>إن لم يكن حفظ القرآن الكريم جنةُ الدنيا ، فما جنتها؟!</vt:lpstr>
      <vt:lpstr>القاعدة الثالثة</vt:lpstr>
      <vt:lpstr>الواو قبل الفاء</vt:lpstr>
      <vt:lpstr>الواو قبل الفاء</vt:lpstr>
      <vt:lpstr>الترتيب الهجائي</vt:lpstr>
      <vt:lpstr>الواو قبل الفاء</vt:lpstr>
      <vt:lpstr>الواو قبل الفاء</vt:lpstr>
      <vt:lpstr>الواو قبل الفاء</vt:lpstr>
      <vt:lpstr>الواو قبل الفاء</vt:lpstr>
      <vt:lpstr>الواو قبل الفاء</vt:lpstr>
      <vt:lpstr>الواو قبل الفاء</vt:lpstr>
      <vt:lpstr>الواو قبل الفاء</vt:lpstr>
      <vt:lpstr>الواو قبل الفاء</vt:lpstr>
      <vt:lpstr>الواو قبل الفاء</vt:lpstr>
      <vt:lpstr>الواو قبل الفاء</vt:lpstr>
      <vt:lpstr>وما أنفقتم من ( شيء) فهو يخلفه  شيء: يفيد العموم، وأنفسُها الأنفاس ونفائس الأوقات ؛  فما تنفقه منها في (الاستمتاع) بوِرْدِك في باكورة يومك وعز نشاطك ، فإن الله يخلفه عليك بركة في اليوم والهمة والبدن  وهذا أمر مجرب مشهود.. وكلما أردت زيادة في أوقاتك  فقرارك هو زيادة وردك من القرآن </vt:lpstr>
      <vt:lpstr>الواو قبل الفاء</vt:lpstr>
      <vt:lpstr>الواو قبل الفاء</vt:lpstr>
      <vt:lpstr>الواو قبل الفاء</vt:lpstr>
      <vt:lpstr>الواو قبل الفاء</vt:lpstr>
      <vt:lpstr>الواو قبل الفاء</vt:lpstr>
      <vt:lpstr>الواو قبل الفاء</vt:lpstr>
      <vt:lpstr>الواو قبل الفاء</vt:lpstr>
      <vt:lpstr>الباء قبل الميم</vt:lpstr>
      <vt:lpstr>الباء قبل الميم</vt:lpstr>
      <vt:lpstr>الباء قبل الميم</vt:lpstr>
      <vt:lpstr>الباء قبل الميم</vt:lpstr>
      <vt:lpstr>القاعدة الرابعة</vt:lpstr>
      <vt:lpstr>الربط بين الموضع المتشابه واسم السورة</vt:lpstr>
      <vt:lpstr>الربط بين الموضع المتشابه واسم السورة</vt:lpstr>
      <vt:lpstr>الربط بين الموضع المتشابه واسم السورة</vt:lpstr>
      <vt:lpstr>الربط بين الموضع المتشابه واسم السورة</vt:lpstr>
      <vt:lpstr>الربط بين الموضع المتشابه واسم السورة</vt:lpstr>
      <vt:lpstr>الربط بين الموضع المتشابه واسم السورة</vt:lpstr>
      <vt:lpstr>الربط بين الموضع المتشابه واسم السورة</vt:lpstr>
      <vt:lpstr>الربط بين الموضع المتشابه واسم السورة</vt:lpstr>
      <vt:lpstr>الربط بين الموضع المتشابه واسم السورة</vt:lpstr>
      <vt:lpstr>الربط بين الموضع المتشابه واسم السورة</vt:lpstr>
      <vt:lpstr>الربط بين الموضع المتشابه واسم السورة</vt:lpstr>
      <vt:lpstr>الربط بين الموضع المتشابه واسم السورة</vt:lpstr>
      <vt:lpstr>الربط بين الموضع المتشابه واسم السورة</vt:lpstr>
      <vt:lpstr>الربط بين الموضع المتشابه واسم السورة</vt:lpstr>
      <vt:lpstr>الربط بين الموضع المتشابه واسم السورة</vt:lpstr>
      <vt:lpstr>القاعدة الخامسة</vt:lpstr>
      <vt:lpstr>الضبط بالزيادة للموضع المتأخر</vt:lpstr>
      <vt:lpstr>الضبط بالزيادة للموضع المتأخر</vt:lpstr>
      <vt:lpstr>الضبط بالزيادة للموضع المتأخر</vt:lpstr>
      <vt:lpstr>الضبط بالزيادة للموضع المتأخر</vt:lpstr>
      <vt:lpstr>الضبط بالزيادة للموضع المتأخر</vt:lpstr>
      <vt:lpstr>الضبط بالزيادة للموضع المتأخر</vt:lpstr>
      <vt:lpstr>الضبط بالزيادة للموضع المتأخر</vt:lpstr>
      <vt:lpstr>الضبط بالزيادة للموضع المتأخر</vt:lpstr>
      <vt:lpstr>الضبط بالزيادة للموضع المتأخر</vt:lpstr>
      <vt:lpstr>الضبط بالزيادة للموضع المتأخر</vt:lpstr>
      <vt:lpstr>تم بحمد الله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wael saqallah</dc:creator>
  <cp:lastModifiedBy>wael saqallah</cp:lastModifiedBy>
  <cp:revision>9</cp:revision>
  <dcterms:created xsi:type="dcterms:W3CDTF">2019-09-11T13:02:15Z</dcterms:created>
  <dcterms:modified xsi:type="dcterms:W3CDTF">2019-09-13T13:55:05Z</dcterms:modified>
</cp:coreProperties>
</file>