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57.xml" ContentType="application/vnd.openxmlformats-officedocument.themeOverride+xml"/>
  <Override PartName="/docProps/custom.xml" ContentType="application/vnd.openxmlformats-officedocument.custom-properties+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Default Extension="xlsx" ContentType="application/vnd.openxmlformats-officedocument.spreadsheetml.sheet"/>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theme/themeOverride60.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theme/themeOverride20.xml" ContentType="application/vnd.openxmlformats-officedocument.themeOverride+xml"/>
  <Default Extension="png" ContentType="image/png"/>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47.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Default Extension="gif" ContentType="image/gif"/>
  <Override PartName="/ppt/theme/themeOverride45.xml" ContentType="application/vnd.openxmlformats-officedocument.themeOverride+xml"/>
  <Override PartName="/ppt/theme/themeOverride56.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ppt/notesSlides/notesSlide4.xml" ContentType="application/vnd.openxmlformats-officedocument.presentationml.notesSlide+xml"/>
  <Override PartName="/ppt/theme/themeOverride52.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charts/chart1.xml" ContentType="application/vnd.openxmlformats-officedocument.drawingml.chart+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notesMasterIdLst>
    <p:notesMasterId r:id="rId77"/>
  </p:notesMasterIdLst>
  <p:handoutMasterIdLst>
    <p:handoutMasterId r:id="rId78"/>
  </p:handoutMasterIdLst>
  <p:sldIdLst>
    <p:sldId id="1700" r:id="rId2"/>
    <p:sldId id="1699" r:id="rId3"/>
    <p:sldId id="1722" r:id="rId4"/>
    <p:sldId id="1316" r:id="rId5"/>
    <p:sldId id="1707" r:id="rId6"/>
    <p:sldId id="1239" r:id="rId7"/>
    <p:sldId id="1240" r:id="rId8"/>
    <p:sldId id="1432" r:id="rId9"/>
    <p:sldId id="1610" r:id="rId10"/>
    <p:sldId id="1701" r:id="rId11"/>
    <p:sldId id="1611" r:id="rId12"/>
    <p:sldId id="1705" r:id="rId13"/>
    <p:sldId id="1608" r:id="rId14"/>
    <p:sldId id="1357" r:id="rId15"/>
    <p:sldId id="1706" r:id="rId16"/>
    <p:sldId id="1452" r:id="rId17"/>
    <p:sldId id="1572" r:id="rId18"/>
    <p:sldId id="1702" r:id="rId19"/>
    <p:sldId id="1657" r:id="rId20"/>
    <p:sldId id="1721" r:id="rId21"/>
    <p:sldId id="1703" r:id="rId22"/>
    <p:sldId id="1708" r:id="rId23"/>
    <p:sldId id="1367" r:id="rId24"/>
    <p:sldId id="1704" r:id="rId25"/>
    <p:sldId id="1624" r:id="rId26"/>
    <p:sldId id="1709" r:id="rId27"/>
    <p:sldId id="1630" r:id="rId28"/>
    <p:sldId id="1710" r:id="rId29"/>
    <p:sldId id="1643" r:id="rId30"/>
    <p:sldId id="1711" r:id="rId31"/>
    <p:sldId id="1536" r:id="rId32"/>
    <p:sldId id="1453" r:id="rId33"/>
    <p:sldId id="1428" r:id="rId34"/>
    <p:sldId id="1577" r:id="rId35"/>
    <p:sldId id="1444" r:id="rId36"/>
    <p:sldId id="1712" r:id="rId37"/>
    <p:sldId id="1623" r:id="rId38"/>
    <p:sldId id="1455" r:id="rId39"/>
    <p:sldId id="1459" r:id="rId40"/>
    <p:sldId id="1544" r:id="rId41"/>
    <p:sldId id="1713" r:id="rId42"/>
    <p:sldId id="1640" r:id="rId43"/>
    <p:sldId id="1719" r:id="rId44"/>
    <p:sldId id="1462" r:id="rId45"/>
    <p:sldId id="1447" r:id="rId46"/>
    <p:sldId id="1512" r:id="rId47"/>
    <p:sldId id="1408" r:id="rId48"/>
    <p:sldId id="1720" r:id="rId49"/>
    <p:sldId id="1714" r:id="rId50"/>
    <p:sldId id="1463" r:id="rId51"/>
    <p:sldId id="1715" r:id="rId52"/>
    <p:sldId id="1461" r:id="rId53"/>
    <p:sldId id="1585" r:id="rId54"/>
    <p:sldId id="1586" r:id="rId55"/>
    <p:sldId id="1588" r:id="rId56"/>
    <p:sldId id="1448" r:id="rId57"/>
    <p:sldId id="1467" r:id="rId58"/>
    <p:sldId id="1468" r:id="rId59"/>
    <p:sldId id="1469" r:id="rId60"/>
    <p:sldId id="1625" r:id="rId61"/>
    <p:sldId id="1671" r:id="rId62"/>
    <p:sldId id="1716" r:id="rId63"/>
    <p:sldId id="1472" r:id="rId64"/>
    <p:sldId id="1576" r:id="rId65"/>
    <p:sldId id="1553" r:id="rId66"/>
    <p:sldId id="1591" r:id="rId67"/>
    <p:sldId id="1592" r:id="rId68"/>
    <p:sldId id="1449" r:id="rId69"/>
    <p:sldId id="1450" r:id="rId70"/>
    <p:sldId id="1574" r:id="rId71"/>
    <p:sldId id="1528" r:id="rId72"/>
    <p:sldId id="1529" r:id="rId73"/>
    <p:sldId id="1717" r:id="rId74"/>
    <p:sldId id="1575" r:id="rId75"/>
    <p:sldId id="1718" r:id="rId7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FF"/>
    <a:srgbClr val="9900CC"/>
    <a:srgbClr val="00FF00"/>
    <a:srgbClr val="BDFFDB"/>
    <a:srgbClr val="6699FF"/>
    <a:srgbClr val="6600FF"/>
    <a:srgbClr val="FF5050"/>
    <a:srgbClr val="0000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7407" autoAdjust="0"/>
    <p:restoredTop sz="94627" autoAdjust="0"/>
  </p:normalViewPr>
  <p:slideViewPr>
    <p:cSldViewPr>
      <p:cViewPr>
        <p:scale>
          <a:sx n="66" d="100"/>
          <a:sy n="66" d="100"/>
        </p:scale>
        <p:origin x="-720"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SA"/>
  <c:style val="12"/>
  <c:chart>
    <c:autoTitleDeleted val="1"/>
    <c:view3D>
      <c:rotX val="20"/>
      <c:hPercent val="50"/>
      <c:rotY val="300"/>
      <c:perspective val="0"/>
    </c:view3D>
    <c:plotArea>
      <c:layout>
        <c:manualLayout>
          <c:layoutTarget val="inner"/>
          <c:xMode val="edge"/>
          <c:yMode val="edge"/>
          <c:x val="0.16784869976359348"/>
          <c:y val="0.22119815668202786"/>
          <c:w val="0.68439716312056764"/>
          <c:h val="0.54608294930875556"/>
        </c:manualLayout>
      </c:layout>
      <c:pie3DChart>
        <c:varyColors val="1"/>
        <c:ser>
          <c:idx val="0"/>
          <c:order val="0"/>
          <c:tx>
            <c:strRef>
              <c:f>Sheet1!$A$2</c:f>
              <c:strCache>
                <c:ptCount val="1"/>
              </c:strCache>
            </c:strRef>
          </c:tx>
          <c:explosion val="12"/>
          <c:dLbls>
            <c:dLbl>
              <c:idx val="0"/>
              <c:layout>
                <c:manualLayout>
                  <c:x val="-6.8837812091619432E-2"/>
                  <c:y val="-0.18264026505623457"/>
                </c:manualLayout>
              </c:layout>
              <c:tx>
                <c:rich>
                  <a:bodyPr/>
                  <a:lstStyle/>
                  <a:p>
                    <a:r>
                      <a:rPr lang="ar-SA"/>
                      <a:t>في الاستماع
45%</a:t>
                    </a:r>
                  </a:p>
                </c:rich>
              </c:tx>
              <c:dLblPos val="bestFit"/>
            </c:dLbl>
            <c:dLbl>
              <c:idx val="1"/>
              <c:layout/>
              <c:tx>
                <c:rich>
                  <a:bodyPr/>
                  <a:lstStyle/>
                  <a:p>
                    <a:r>
                      <a:rPr lang="ar-SA"/>
                      <a:t>في الكتابة
9%</a:t>
                    </a:r>
                  </a:p>
                </c:rich>
              </c:tx>
              <c:dLblPos val="outEnd"/>
            </c:dLbl>
            <c:dLbl>
              <c:idx val="2"/>
              <c:layout/>
              <c:tx>
                <c:rich>
                  <a:bodyPr/>
                  <a:lstStyle/>
                  <a:p>
                    <a:r>
                      <a:rPr lang="ar-SA"/>
                      <a:t>في القراءة
16%</a:t>
                    </a:r>
                  </a:p>
                </c:rich>
              </c:tx>
              <c:dLblPos val="outEnd"/>
            </c:dLbl>
            <c:dLbl>
              <c:idx val="3"/>
              <c:layout/>
              <c:tx>
                <c:rich>
                  <a:bodyPr/>
                  <a:lstStyle/>
                  <a:p>
                    <a:r>
                      <a:rPr lang="ar-SA"/>
                      <a:t>في الكلام
30%</a:t>
                    </a:r>
                  </a:p>
                </c:rich>
              </c:tx>
              <c:dLblPos val="outEnd"/>
            </c:dLbl>
            <c:dLblPos val="outEnd"/>
            <c:showCatName val="1"/>
          </c:dLbls>
          <c:cat>
            <c:strRef>
              <c:f>Sheet1!$B$1:$E$1</c:f>
              <c:strCache>
                <c:ptCount val="4"/>
                <c:pt idx="0">
                  <c:v>في الاستماع</c:v>
                </c:pt>
                <c:pt idx="1">
                  <c:v>في الكتابة</c:v>
                </c:pt>
                <c:pt idx="2">
                  <c:v>في القراءة</c:v>
                </c:pt>
                <c:pt idx="3">
                  <c:v>في الكلام</c:v>
                </c:pt>
              </c:strCache>
            </c:strRef>
          </c:cat>
          <c:val>
            <c:numRef>
              <c:f>Sheet1!$B$2:$E$2</c:f>
              <c:numCache>
                <c:formatCode>General</c:formatCode>
                <c:ptCount val="4"/>
                <c:pt idx="0">
                  <c:v>45</c:v>
                </c:pt>
                <c:pt idx="1">
                  <c:v>9</c:v>
                </c:pt>
                <c:pt idx="2">
                  <c:v>16</c:v>
                </c:pt>
                <c:pt idx="3">
                  <c:v>30</c:v>
                </c:pt>
              </c:numCache>
            </c:numRef>
          </c:val>
        </c:ser>
        <c:ser>
          <c:idx val="1"/>
          <c:order val="1"/>
          <c:tx>
            <c:strRef>
              <c:f>Sheet1!$A$3</c:f>
              <c:strCache>
                <c:ptCount val="1"/>
              </c:strCache>
            </c:strRef>
          </c:tx>
          <c:explosion val="12"/>
          <c:dLbls>
            <c:showCatName val="1"/>
          </c:dLbls>
          <c:cat>
            <c:strRef>
              <c:f>Sheet1!$B$1:$E$1</c:f>
              <c:strCache>
                <c:ptCount val="4"/>
                <c:pt idx="0">
                  <c:v>في الاستماع</c:v>
                </c:pt>
                <c:pt idx="1">
                  <c:v>في الكتابة</c:v>
                </c:pt>
                <c:pt idx="2">
                  <c:v>في القراءة</c:v>
                </c:pt>
                <c:pt idx="3">
                  <c:v>في الكلام</c:v>
                </c:pt>
              </c:strCache>
            </c:strRef>
          </c:cat>
          <c:val>
            <c:numRef>
              <c:f>Sheet1!$B$3:$E$3</c:f>
              <c:numCache>
                <c:formatCode>General</c:formatCode>
                <c:ptCount val="4"/>
              </c:numCache>
            </c:numRef>
          </c:val>
        </c:ser>
        <c:dLbls>
          <c:showCatName val="1"/>
        </c:dLbls>
      </c:pie3DChart>
    </c:plotArea>
    <c:plotVisOnly val="1"/>
    <c:dispBlanksAs val="zero"/>
  </c:chart>
  <c:txPr>
    <a:bodyPr/>
    <a:lstStyle/>
    <a:p>
      <a:pPr>
        <a:defRPr sz="1800"/>
      </a:pPr>
      <a:endParaRPr lang="ar-SA"/>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SA"/>
  <c:chart>
    <c:autoTitleDeleted val="1"/>
    <c:plotArea>
      <c:layout>
        <c:manualLayout>
          <c:layoutTarget val="inner"/>
          <c:xMode val="edge"/>
          <c:yMode val="edge"/>
          <c:x val="7.3015873015873034E-2"/>
          <c:y val="8.1534772182254342E-2"/>
          <c:w val="0.553968253968254"/>
          <c:h val="0.83693045563549207"/>
        </c:manualLayout>
      </c:layout>
      <c:pieChart>
        <c:varyColors val="1"/>
        <c:ser>
          <c:idx val="0"/>
          <c:order val="0"/>
          <c:tx>
            <c:strRef>
              <c:f>Sheet1!$A$2</c:f>
              <c:strCache>
                <c:ptCount val="1"/>
                <c:pt idx="0">
                  <c:v>شرق</c:v>
                </c:pt>
              </c:strCache>
            </c:strRef>
          </c:tx>
          <c:spPr>
            <a:solidFill>
              <a:schemeClr val="accent1"/>
            </a:solidFill>
            <a:ln w="14420">
              <a:solidFill>
                <a:schemeClr val="tx1"/>
              </a:solidFill>
              <a:prstDash val="solid"/>
            </a:ln>
          </c:spPr>
          <c:explosion val="25"/>
          <c:dPt>
            <c:idx val="1"/>
            <c:spPr>
              <a:solidFill>
                <a:schemeClr val="accent2"/>
              </a:solidFill>
              <a:ln w="14420">
                <a:solidFill>
                  <a:schemeClr val="tx1"/>
                </a:solidFill>
                <a:prstDash val="solid"/>
              </a:ln>
            </c:spPr>
          </c:dPt>
          <c:dPt>
            <c:idx val="2"/>
            <c:spPr>
              <a:solidFill>
                <a:schemeClr val="hlink"/>
              </a:solidFill>
              <a:ln w="14420">
                <a:solidFill>
                  <a:schemeClr val="tx1"/>
                </a:solidFill>
                <a:prstDash val="solid"/>
              </a:ln>
            </c:spPr>
          </c:dPt>
          <c:cat>
            <c:strRef>
              <c:f>Sheet1!$B$1:$D$1</c:f>
              <c:strCache>
                <c:ptCount val="3"/>
                <c:pt idx="0">
                  <c:v>لغة الجسد 55% </c:v>
                </c:pt>
                <c:pt idx="1">
                  <c:v>الكلمات 7%</c:v>
                </c:pt>
                <c:pt idx="2">
                  <c:v>نبرة الصوت 38%</c:v>
                </c:pt>
              </c:strCache>
            </c:strRef>
          </c:cat>
          <c:val>
            <c:numRef>
              <c:f>Sheet1!$B$2:$D$2</c:f>
              <c:numCache>
                <c:formatCode>General</c:formatCode>
                <c:ptCount val="3"/>
                <c:pt idx="0">
                  <c:v>55</c:v>
                </c:pt>
                <c:pt idx="1">
                  <c:v>7</c:v>
                </c:pt>
                <c:pt idx="2">
                  <c:v>38</c:v>
                </c:pt>
              </c:numCache>
            </c:numRef>
          </c:val>
        </c:ser>
        <c:ser>
          <c:idx val="1"/>
          <c:order val="1"/>
          <c:tx>
            <c:strRef>
              <c:f>Sheet1!$A$3</c:f>
              <c:strCache>
                <c:ptCount val="1"/>
                <c:pt idx="0">
                  <c:v>غرب</c:v>
                </c:pt>
              </c:strCache>
            </c:strRef>
          </c:tx>
          <c:spPr>
            <a:solidFill>
              <a:schemeClr val="accent2"/>
            </a:solidFill>
            <a:ln w="14420">
              <a:solidFill>
                <a:schemeClr val="tx1"/>
              </a:solidFill>
              <a:prstDash val="solid"/>
            </a:ln>
          </c:spPr>
          <c:explosion val="25"/>
          <c:dPt>
            <c:idx val="0"/>
            <c:spPr>
              <a:solidFill>
                <a:schemeClr val="accent1"/>
              </a:solidFill>
              <a:ln w="14420">
                <a:solidFill>
                  <a:schemeClr val="tx1"/>
                </a:solidFill>
                <a:prstDash val="solid"/>
              </a:ln>
            </c:spPr>
          </c:dPt>
          <c:dPt>
            <c:idx val="2"/>
            <c:spPr>
              <a:solidFill>
                <a:schemeClr val="hlink"/>
              </a:solidFill>
              <a:ln w="14420">
                <a:solidFill>
                  <a:schemeClr val="tx1"/>
                </a:solidFill>
                <a:prstDash val="solid"/>
              </a:ln>
            </c:spPr>
          </c:dPt>
          <c:cat>
            <c:strRef>
              <c:f>Sheet1!$B$1:$D$1</c:f>
              <c:strCache>
                <c:ptCount val="3"/>
                <c:pt idx="0">
                  <c:v>لغة الجسد 55% </c:v>
                </c:pt>
                <c:pt idx="1">
                  <c:v>الكلمات 7%</c:v>
                </c:pt>
                <c:pt idx="2">
                  <c:v>نبرة الصوت 38%</c:v>
                </c:pt>
              </c:strCache>
            </c:strRef>
          </c:cat>
          <c:val>
            <c:numRef>
              <c:f>Sheet1!$B$3:$D$3</c:f>
              <c:numCache>
                <c:formatCode>General</c:formatCode>
                <c:ptCount val="3"/>
              </c:numCache>
            </c:numRef>
          </c:val>
        </c:ser>
        <c:ser>
          <c:idx val="2"/>
          <c:order val="2"/>
          <c:tx>
            <c:strRef>
              <c:f>Sheet1!$A$4</c:f>
              <c:strCache>
                <c:ptCount val="1"/>
                <c:pt idx="0">
                  <c:v>شمال</c:v>
                </c:pt>
              </c:strCache>
            </c:strRef>
          </c:tx>
          <c:spPr>
            <a:solidFill>
              <a:schemeClr val="hlink"/>
            </a:solidFill>
            <a:ln w="14420">
              <a:solidFill>
                <a:schemeClr val="tx1"/>
              </a:solidFill>
              <a:prstDash val="solid"/>
            </a:ln>
          </c:spPr>
          <c:explosion val="25"/>
          <c:dPt>
            <c:idx val="0"/>
            <c:spPr>
              <a:solidFill>
                <a:schemeClr val="accent1"/>
              </a:solidFill>
              <a:ln w="14420">
                <a:solidFill>
                  <a:schemeClr val="tx1"/>
                </a:solidFill>
                <a:prstDash val="solid"/>
              </a:ln>
            </c:spPr>
          </c:dPt>
          <c:dPt>
            <c:idx val="1"/>
            <c:spPr>
              <a:solidFill>
                <a:schemeClr val="accent2"/>
              </a:solidFill>
              <a:ln w="14420">
                <a:solidFill>
                  <a:schemeClr val="tx1"/>
                </a:solidFill>
                <a:prstDash val="solid"/>
              </a:ln>
            </c:spPr>
          </c:dPt>
          <c:cat>
            <c:strRef>
              <c:f>Sheet1!$B$1:$D$1</c:f>
              <c:strCache>
                <c:ptCount val="3"/>
                <c:pt idx="0">
                  <c:v>لغة الجسد 55% </c:v>
                </c:pt>
                <c:pt idx="1">
                  <c:v>الكلمات 7%</c:v>
                </c:pt>
                <c:pt idx="2">
                  <c:v>نبرة الصوت 38%</c:v>
                </c:pt>
              </c:strCache>
            </c:strRef>
          </c:cat>
          <c:val>
            <c:numRef>
              <c:f>Sheet1!$B$4:$D$4</c:f>
              <c:numCache>
                <c:formatCode>General</c:formatCode>
                <c:ptCount val="3"/>
              </c:numCache>
            </c:numRef>
          </c:val>
        </c:ser>
        <c:firstSliceAng val="0"/>
      </c:pieChart>
      <c:spPr>
        <a:noFill/>
        <a:ln w="14420">
          <a:solidFill>
            <a:schemeClr val="tx1"/>
          </a:solidFill>
          <a:prstDash val="solid"/>
        </a:ln>
      </c:spPr>
    </c:plotArea>
    <c:legend>
      <c:legendPos val="r"/>
      <c:layout>
        <c:manualLayout>
          <c:xMode val="edge"/>
          <c:yMode val="edge"/>
          <c:x val="0.70317460317460379"/>
          <c:y val="0.37410071942446088"/>
          <c:w val="0.2904761904761905"/>
          <c:h val="0.25419664268585135"/>
        </c:manualLayout>
      </c:layout>
      <c:spPr>
        <a:noFill/>
        <a:ln w="3605">
          <a:solidFill>
            <a:schemeClr val="tx1"/>
          </a:solidFill>
          <a:prstDash val="solid"/>
        </a:ln>
      </c:spPr>
    </c:legend>
    <c:plotVisOnly val="1"/>
    <c:dispBlanksAs val="zero"/>
  </c:chart>
  <c:spPr>
    <a:solidFill>
      <a:schemeClr val="accent3"/>
    </a:solidFill>
    <a:ln w="38100" cap="flat" cmpd="sng" algn="ctr">
      <a:solidFill>
        <a:schemeClr val="lt1"/>
      </a:solidFill>
      <a:prstDash val="solid"/>
    </a:ln>
    <a:effectLst>
      <a:outerShdw blurRad="130000" dist="101600" dir="2700000" algn="tl" rotWithShape="0">
        <a:srgbClr val="000000">
          <a:alpha val="35000"/>
        </a:srgbClr>
      </a:outerShdw>
    </a:effectLst>
  </c:spPr>
  <c:txPr>
    <a:bodyPr/>
    <a:lstStyle/>
    <a:p>
      <a:pPr>
        <a:defRPr>
          <a:solidFill>
            <a:schemeClr val="lt1"/>
          </a:solidFill>
          <a:latin typeface="+mn-lt"/>
          <a:ea typeface="+mn-ea"/>
          <a:cs typeface="+mn-cs"/>
        </a:defRPr>
      </a:pPr>
      <a:endParaRPr lang="ar-SA"/>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ChangeArrowheads="1"/>
          </p:cNvSpPr>
          <p:nvPr>
            <p:ph type="dt" sz="quarter" idx="1"/>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20484" name="Rectangle 4"/>
          <p:cNvSpPr>
            <a:spLocks noGrp="1" noChangeArrowheads="1"/>
          </p:cNvSpPr>
          <p:nvPr>
            <p:ph type="ftr" sz="quarter" idx="2"/>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0485" name="Rectangle 5"/>
          <p:cNvSpPr>
            <a:spLocks noGrp="1" noChangeArrowheads="1"/>
          </p:cNvSpPr>
          <p:nvPr>
            <p:ph type="sldNum" sz="quarter" idx="3"/>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0" hangingPunct="0">
              <a:defRPr sz="1200">
                <a:cs typeface="Times New Roman" pitchFamily="18" charset="0"/>
              </a:defRPr>
            </a:lvl1pPr>
          </a:lstStyle>
          <a:p>
            <a:pPr>
              <a:defRPr/>
            </a:pPr>
            <a:fld id="{79FBC265-9939-44A2-BDF0-3FA6E9343CB6}" type="slidenum">
              <a:rPr lang="ar-SA"/>
              <a:pPr>
                <a:defRPr/>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76803"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ar-SA" altLang="en-US" noProof="0" smtClean="0"/>
              <a:t>انقر لتحرير الأنماط الرئيسية للنص</a:t>
            </a:r>
            <a:endParaRPr lang="ar-SA" noProof="0" smtClean="0"/>
          </a:p>
          <a:p>
            <a:pPr lvl="1"/>
            <a:r>
              <a:rPr lang="ar-SA" altLang="en-US" noProof="0" smtClean="0"/>
              <a:t>المستوى الثاني</a:t>
            </a:r>
            <a:endParaRPr lang="ar-SA" noProof="0" smtClean="0"/>
          </a:p>
          <a:p>
            <a:pPr lvl="2"/>
            <a:r>
              <a:rPr lang="ar-SA" altLang="en-US" noProof="0" smtClean="0"/>
              <a:t>المستوى الثالث</a:t>
            </a:r>
            <a:endParaRPr lang="ar-SA" noProof="0" smtClean="0"/>
          </a:p>
          <a:p>
            <a:pPr lvl="3"/>
            <a:r>
              <a:rPr lang="ar-SA" altLang="en-US" noProof="0" smtClean="0"/>
              <a:t>المستوى الرابع</a:t>
            </a:r>
            <a:endParaRPr lang="ar-SA" noProof="0" smtClean="0"/>
          </a:p>
          <a:p>
            <a:pPr lvl="4"/>
            <a:r>
              <a:rPr lang="ar-SA" altLang="en-US" noProof="0" smtClean="0"/>
              <a:t>المستوى الخامس</a:t>
            </a:r>
            <a:endParaRPr lang="ar-SA" noProof="0" smtClean="0"/>
          </a:p>
        </p:txBody>
      </p:sp>
      <p:sp>
        <p:nvSpPr>
          <p:cNvPr id="2053" name="Rectangle 5"/>
          <p:cNvSpPr>
            <a:spLocks noGrp="1" noChangeArrowheads="1"/>
          </p:cNvSpPr>
          <p:nvPr>
            <p:ph type="dt" idx="1"/>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2054" name="Rectangle 6"/>
          <p:cNvSpPr>
            <a:spLocks noGrp="1" noChangeArrowheads="1"/>
          </p:cNvSpPr>
          <p:nvPr>
            <p:ph type="ftr" sz="quarter" idx="4"/>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0" hangingPunct="0">
              <a:defRPr sz="1200">
                <a:cs typeface="Times New Roman" pitchFamily="18" charset="0"/>
              </a:defRPr>
            </a:lvl1pPr>
          </a:lstStyle>
          <a:p>
            <a:pPr>
              <a:defRPr/>
            </a:pPr>
            <a:fld id="{718EE1A7-30F0-40A2-A08B-15F5111F8CA2}"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685800" y="4343400"/>
            <a:ext cx="5486400" cy="4114800"/>
          </a:xfrm>
          <a:noFill/>
          <a:ln w="9525"/>
        </p:spPr>
        <p:txBody>
          <a:bodyPr/>
          <a:lstStyle/>
          <a:p>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ar-SA"/>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ar-SA"/>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ar-SA"/>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ar-SA"/>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ar-SA"/>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ar-SA"/>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ar-SA"/>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ar-SA"/>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ar-SA"/>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grpSp>
      <p:sp>
        <p:nvSpPr>
          <p:cNvPr id="646165" name="Rectangle 21"/>
          <p:cNvSpPr>
            <a:spLocks noGrp="1" noChangeArrowheads="1"/>
          </p:cNvSpPr>
          <p:nvPr>
            <p:ph type="ctrTitle" sz="quarter"/>
          </p:nvPr>
        </p:nvSpPr>
        <p:spPr>
          <a:xfrm>
            <a:off x="685800" y="1828800"/>
            <a:ext cx="7772400" cy="1736725"/>
          </a:xfrm>
        </p:spPr>
        <p:txBody>
          <a:bodyPr/>
          <a:lstStyle>
            <a:lvl1pPr>
              <a:defRPr sz="5400"/>
            </a:lvl1pPr>
          </a:lstStyle>
          <a:p>
            <a:r>
              <a:rPr lang="ar-SA" smtClean="0"/>
              <a:t>انقر لتحرير نمط العنوان الرئيسي</a:t>
            </a:r>
            <a:endParaRPr lang="ar-SA"/>
          </a:p>
        </p:txBody>
      </p:sp>
      <p:sp>
        <p:nvSpPr>
          <p:cNvPr id="6461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SA" smtClean="0"/>
              <a:t>انقر لتحرير نمط العنوان الثانوي الرئيسي</a:t>
            </a:r>
            <a:endParaRPr lang="ar-SA"/>
          </a:p>
        </p:txBody>
      </p:sp>
      <p:sp>
        <p:nvSpPr>
          <p:cNvPr id="23" name="Rectangle 23"/>
          <p:cNvSpPr>
            <a:spLocks noGrp="1" noChangeArrowheads="1"/>
          </p:cNvSpPr>
          <p:nvPr>
            <p:ph type="dt" sz="quarter" idx="10"/>
          </p:nvPr>
        </p:nvSpPr>
        <p:spPr/>
        <p:txBody>
          <a:bodyPr/>
          <a:lstStyle>
            <a:lvl1pPr>
              <a:defRPr/>
            </a:lvl1pPr>
          </a:lstStyle>
          <a:p>
            <a:pPr>
              <a:defRPr/>
            </a:pPr>
            <a:fld id="{EBBC1254-6B46-4821-92F4-BF3839AC1D4E}" type="datetime1">
              <a:rPr lang="ar-SA"/>
              <a:pPr>
                <a:defRPr/>
              </a:pPr>
              <a:t>15/01/1436</a:t>
            </a:fld>
            <a:endParaRPr lang="en-US"/>
          </a:p>
        </p:txBody>
      </p:sp>
      <p:sp>
        <p:nvSpPr>
          <p:cNvPr id="24"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9F7EB643-AFD0-4478-9F98-A644C58D7898}" type="slidenum">
              <a:rPr lang="ar-SA"/>
              <a:pPr>
                <a:defRPr/>
              </a:pPr>
              <a:t>‹#›</a:t>
            </a:fld>
            <a:endParaRPr lang="en-US"/>
          </a:p>
        </p:txBody>
      </p:sp>
    </p:spTree>
  </p:cSld>
  <p:clrMapOvr>
    <a:masterClrMapping/>
  </p:clrMapOvr>
  <p:transition spd="slow" advClick="0" advTm="2700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3"/>
          <p:cNvSpPr>
            <a:spLocks noGrp="1" noChangeArrowheads="1"/>
          </p:cNvSpPr>
          <p:nvPr>
            <p:ph type="dt" sz="half" idx="10"/>
          </p:nvPr>
        </p:nvSpPr>
        <p:spPr/>
        <p:txBody>
          <a:bodyPr/>
          <a:lstStyle>
            <a:lvl1pPr>
              <a:defRPr/>
            </a:lvl1pPr>
          </a:lstStyle>
          <a:p>
            <a:pPr>
              <a:defRPr/>
            </a:pPr>
            <a:fld id="{93C0F358-88F4-4B10-8DDD-F5FB64DE5DD7}" type="datetime1">
              <a:rPr lang="ar-SA"/>
              <a:pPr>
                <a:defRPr/>
              </a:pPr>
              <a:t>15/01/1436</a:t>
            </a:fld>
            <a:endParaRPr lang="en-US"/>
          </a:p>
        </p:txBody>
      </p:sp>
      <p:sp>
        <p:nvSpPr>
          <p:cNvPr id="5"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6" name="Rectangle 25"/>
          <p:cNvSpPr>
            <a:spLocks noGrp="1" noChangeArrowheads="1"/>
          </p:cNvSpPr>
          <p:nvPr>
            <p:ph type="sldNum" sz="quarter" idx="12"/>
          </p:nvPr>
        </p:nvSpPr>
        <p:spPr/>
        <p:txBody>
          <a:bodyPr/>
          <a:lstStyle>
            <a:lvl1pPr>
              <a:defRPr/>
            </a:lvl1pPr>
          </a:lstStyle>
          <a:p>
            <a:pPr>
              <a:defRPr/>
            </a:pPr>
            <a:fld id="{8C4C9C8E-8972-4A84-9C24-9BAA40131421}" type="slidenum">
              <a:rPr lang="ar-SA"/>
              <a:pPr>
                <a:defRPr/>
              </a:pPr>
              <a:t>‹#›</a:t>
            </a:fld>
            <a:endParaRPr lang="en-US"/>
          </a:p>
        </p:txBody>
      </p:sp>
    </p:spTree>
  </p:cSld>
  <p:clrMapOvr>
    <a:masterClrMapping/>
  </p:clrMapOvr>
  <p:transition spd="slow" advClick="0" advTm="2700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3"/>
          <p:cNvSpPr>
            <a:spLocks noGrp="1" noChangeArrowheads="1"/>
          </p:cNvSpPr>
          <p:nvPr>
            <p:ph type="dt" sz="half" idx="10"/>
          </p:nvPr>
        </p:nvSpPr>
        <p:spPr/>
        <p:txBody>
          <a:bodyPr/>
          <a:lstStyle>
            <a:lvl1pPr>
              <a:defRPr/>
            </a:lvl1pPr>
          </a:lstStyle>
          <a:p>
            <a:pPr>
              <a:defRPr/>
            </a:pPr>
            <a:fld id="{6E452E40-41DE-464E-89D6-318BDCD7E3F8}" type="datetime1">
              <a:rPr lang="ar-SA"/>
              <a:pPr>
                <a:defRPr/>
              </a:pPr>
              <a:t>15/01/1436</a:t>
            </a:fld>
            <a:endParaRPr lang="en-US"/>
          </a:p>
        </p:txBody>
      </p:sp>
      <p:sp>
        <p:nvSpPr>
          <p:cNvPr id="5"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6" name="Rectangle 25"/>
          <p:cNvSpPr>
            <a:spLocks noGrp="1" noChangeArrowheads="1"/>
          </p:cNvSpPr>
          <p:nvPr>
            <p:ph type="sldNum" sz="quarter" idx="12"/>
          </p:nvPr>
        </p:nvSpPr>
        <p:spPr/>
        <p:txBody>
          <a:bodyPr/>
          <a:lstStyle>
            <a:lvl1pPr>
              <a:defRPr/>
            </a:lvl1pPr>
          </a:lstStyle>
          <a:p>
            <a:pPr>
              <a:defRPr/>
            </a:pPr>
            <a:fld id="{46ECA810-EE6C-4FB1-854B-68A5B2F85716}" type="slidenum">
              <a:rPr lang="ar-SA"/>
              <a:pPr>
                <a:defRPr/>
              </a:pPr>
              <a:t>‹#›</a:t>
            </a:fld>
            <a:endParaRPr lang="en-US"/>
          </a:p>
        </p:txBody>
      </p:sp>
    </p:spTree>
  </p:cSld>
  <p:clrMapOvr>
    <a:masterClrMapping/>
  </p:clrMapOvr>
  <p:transition spd="slow" advClick="0" advTm="27000">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3"/>
          <p:cNvSpPr>
            <a:spLocks noGrp="1" noChangeArrowheads="1"/>
          </p:cNvSpPr>
          <p:nvPr>
            <p:ph type="dt" sz="half" idx="10"/>
          </p:nvPr>
        </p:nvSpPr>
        <p:spPr/>
        <p:txBody>
          <a:bodyPr/>
          <a:lstStyle>
            <a:lvl1pPr>
              <a:defRPr/>
            </a:lvl1pPr>
          </a:lstStyle>
          <a:p>
            <a:pPr>
              <a:defRPr/>
            </a:pPr>
            <a:fld id="{6A63EA1A-F092-4BCF-A295-C2659ECEF471}" type="datetime1">
              <a:rPr lang="ar-SA"/>
              <a:pPr>
                <a:defRPr/>
              </a:pPr>
              <a:t>15/01/1436</a:t>
            </a:fld>
            <a:endParaRPr lang="en-US"/>
          </a:p>
        </p:txBody>
      </p:sp>
      <p:sp>
        <p:nvSpPr>
          <p:cNvPr id="6"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7" name="Rectangle 25"/>
          <p:cNvSpPr>
            <a:spLocks noGrp="1" noChangeArrowheads="1"/>
          </p:cNvSpPr>
          <p:nvPr>
            <p:ph type="sldNum" sz="quarter" idx="12"/>
          </p:nvPr>
        </p:nvSpPr>
        <p:spPr/>
        <p:txBody>
          <a:bodyPr/>
          <a:lstStyle>
            <a:lvl1pPr>
              <a:defRPr/>
            </a:lvl1pPr>
          </a:lstStyle>
          <a:p>
            <a:pPr>
              <a:defRPr/>
            </a:pPr>
            <a:fld id="{58DEC046-1A26-487B-99B5-BEA88FA1B558}" type="slidenum">
              <a:rPr lang="ar-SA"/>
              <a:pPr>
                <a:defRPr/>
              </a:pPr>
              <a:t>‹#›</a:t>
            </a:fld>
            <a:endParaRPr lang="en-US"/>
          </a:p>
        </p:txBody>
      </p:sp>
    </p:spTree>
  </p:cSld>
  <p:clrMapOvr>
    <a:masterClrMapping/>
  </p:clrMapOvr>
  <p:transition spd="slow" advClick="0" advTm="27000">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7813"/>
            <a:ext cx="8229600" cy="58531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Rectangle 23"/>
          <p:cNvSpPr>
            <a:spLocks noGrp="1" noChangeArrowheads="1"/>
          </p:cNvSpPr>
          <p:nvPr>
            <p:ph type="dt" sz="half" idx="10"/>
          </p:nvPr>
        </p:nvSpPr>
        <p:spPr/>
        <p:txBody>
          <a:bodyPr/>
          <a:lstStyle>
            <a:lvl1pPr>
              <a:defRPr/>
            </a:lvl1pPr>
          </a:lstStyle>
          <a:p>
            <a:pPr>
              <a:defRPr/>
            </a:pPr>
            <a:fld id="{1E8F13A7-63DC-4A40-96DE-1C6D522BD60A}" type="datetime1">
              <a:rPr lang="ar-SA"/>
              <a:pPr>
                <a:defRPr/>
              </a:pPr>
              <a:t>15/01/1436</a:t>
            </a:fld>
            <a:endParaRPr lang="en-US"/>
          </a:p>
        </p:txBody>
      </p:sp>
      <p:sp>
        <p:nvSpPr>
          <p:cNvPr id="4"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5" name="Rectangle 25"/>
          <p:cNvSpPr>
            <a:spLocks noGrp="1" noChangeArrowheads="1"/>
          </p:cNvSpPr>
          <p:nvPr>
            <p:ph type="sldNum" sz="quarter" idx="12"/>
          </p:nvPr>
        </p:nvSpPr>
        <p:spPr/>
        <p:txBody>
          <a:bodyPr/>
          <a:lstStyle>
            <a:lvl1pPr>
              <a:defRPr/>
            </a:lvl1pPr>
          </a:lstStyle>
          <a:p>
            <a:pPr>
              <a:defRPr/>
            </a:pPr>
            <a:fld id="{F78BFE33-B958-497C-9FBA-921C4A5EE332}" type="slidenum">
              <a:rPr lang="ar-SA"/>
              <a:pPr>
                <a:defRPr/>
              </a:pPr>
              <a:t>‹#›</a:t>
            </a:fld>
            <a:endParaRPr lang="en-US"/>
          </a:p>
        </p:txBody>
      </p:sp>
    </p:spTree>
  </p:cSld>
  <p:clrMapOvr>
    <a:masterClrMapping/>
  </p:clrMapOvr>
  <p:transition spd="slow" advClick="0" advTm="2700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3"/>
          <p:cNvSpPr>
            <a:spLocks noGrp="1" noChangeArrowheads="1"/>
          </p:cNvSpPr>
          <p:nvPr>
            <p:ph type="dt" sz="half" idx="10"/>
          </p:nvPr>
        </p:nvSpPr>
        <p:spPr/>
        <p:txBody>
          <a:bodyPr/>
          <a:lstStyle>
            <a:lvl1pPr>
              <a:defRPr/>
            </a:lvl1pPr>
          </a:lstStyle>
          <a:p>
            <a:pPr>
              <a:defRPr/>
            </a:pPr>
            <a:fld id="{3176A0E2-799B-45D1-9C3A-79EEA9F523BF}" type="datetime1">
              <a:rPr lang="ar-SA"/>
              <a:pPr>
                <a:defRPr/>
              </a:pPr>
              <a:t>15/01/1436</a:t>
            </a:fld>
            <a:endParaRPr lang="en-US"/>
          </a:p>
        </p:txBody>
      </p:sp>
      <p:sp>
        <p:nvSpPr>
          <p:cNvPr id="5"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6" name="Rectangle 25"/>
          <p:cNvSpPr>
            <a:spLocks noGrp="1" noChangeArrowheads="1"/>
          </p:cNvSpPr>
          <p:nvPr>
            <p:ph type="sldNum" sz="quarter" idx="12"/>
          </p:nvPr>
        </p:nvSpPr>
        <p:spPr/>
        <p:txBody>
          <a:bodyPr/>
          <a:lstStyle>
            <a:lvl1pPr>
              <a:defRPr/>
            </a:lvl1pPr>
          </a:lstStyle>
          <a:p>
            <a:pPr>
              <a:defRPr/>
            </a:pPr>
            <a:fld id="{253EC000-1509-4C7E-864E-B073D7972E20}" type="slidenum">
              <a:rPr lang="ar-SA"/>
              <a:pPr>
                <a:defRPr/>
              </a:pPr>
              <a:t>‹#›</a:t>
            </a:fld>
            <a:endParaRPr lang="en-US"/>
          </a:p>
        </p:txBody>
      </p:sp>
    </p:spTree>
  </p:cSld>
  <p:clrMapOvr>
    <a:masterClrMapping/>
  </p:clrMapOvr>
  <p:transition spd="slow" advClick="0" advTm="2700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3"/>
          <p:cNvSpPr>
            <a:spLocks noGrp="1" noChangeArrowheads="1"/>
          </p:cNvSpPr>
          <p:nvPr>
            <p:ph type="dt" sz="half" idx="10"/>
          </p:nvPr>
        </p:nvSpPr>
        <p:spPr/>
        <p:txBody>
          <a:bodyPr/>
          <a:lstStyle>
            <a:lvl1pPr>
              <a:defRPr/>
            </a:lvl1pPr>
          </a:lstStyle>
          <a:p>
            <a:pPr>
              <a:defRPr/>
            </a:pPr>
            <a:fld id="{B222146E-EF85-40B7-9487-31478305DA2D}" type="datetime1">
              <a:rPr lang="ar-SA"/>
              <a:pPr>
                <a:defRPr/>
              </a:pPr>
              <a:t>15/01/1436</a:t>
            </a:fld>
            <a:endParaRPr lang="en-US"/>
          </a:p>
        </p:txBody>
      </p:sp>
      <p:sp>
        <p:nvSpPr>
          <p:cNvPr id="5"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6" name="Rectangle 25"/>
          <p:cNvSpPr>
            <a:spLocks noGrp="1" noChangeArrowheads="1"/>
          </p:cNvSpPr>
          <p:nvPr>
            <p:ph type="sldNum" sz="quarter" idx="12"/>
          </p:nvPr>
        </p:nvSpPr>
        <p:spPr/>
        <p:txBody>
          <a:bodyPr/>
          <a:lstStyle>
            <a:lvl1pPr>
              <a:defRPr/>
            </a:lvl1pPr>
          </a:lstStyle>
          <a:p>
            <a:pPr>
              <a:defRPr/>
            </a:pPr>
            <a:fld id="{EF2D0AD4-B705-4C1B-B067-D5BE786ACA9C}" type="slidenum">
              <a:rPr lang="ar-SA"/>
              <a:pPr>
                <a:defRPr/>
              </a:pPr>
              <a:t>‹#›</a:t>
            </a:fld>
            <a:endParaRPr lang="en-US"/>
          </a:p>
        </p:txBody>
      </p:sp>
    </p:spTree>
  </p:cSld>
  <p:clrMapOvr>
    <a:masterClrMapping/>
  </p:clrMapOvr>
  <p:transition spd="slow" advClick="0" advTm="2700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3"/>
          <p:cNvSpPr>
            <a:spLocks noGrp="1" noChangeArrowheads="1"/>
          </p:cNvSpPr>
          <p:nvPr>
            <p:ph type="dt" sz="half" idx="10"/>
          </p:nvPr>
        </p:nvSpPr>
        <p:spPr/>
        <p:txBody>
          <a:bodyPr/>
          <a:lstStyle>
            <a:lvl1pPr>
              <a:defRPr/>
            </a:lvl1pPr>
          </a:lstStyle>
          <a:p>
            <a:pPr>
              <a:defRPr/>
            </a:pPr>
            <a:fld id="{1CE131DC-74C3-4722-9B3C-44B9FEA6ADC4}" type="datetime1">
              <a:rPr lang="ar-SA"/>
              <a:pPr>
                <a:defRPr/>
              </a:pPr>
              <a:t>15/01/1436</a:t>
            </a:fld>
            <a:endParaRPr lang="en-US"/>
          </a:p>
        </p:txBody>
      </p:sp>
      <p:sp>
        <p:nvSpPr>
          <p:cNvPr id="6"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7" name="Rectangle 25"/>
          <p:cNvSpPr>
            <a:spLocks noGrp="1" noChangeArrowheads="1"/>
          </p:cNvSpPr>
          <p:nvPr>
            <p:ph type="sldNum" sz="quarter" idx="12"/>
          </p:nvPr>
        </p:nvSpPr>
        <p:spPr/>
        <p:txBody>
          <a:bodyPr/>
          <a:lstStyle>
            <a:lvl1pPr>
              <a:defRPr/>
            </a:lvl1pPr>
          </a:lstStyle>
          <a:p>
            <a:pPr>
              <a:defRPr/>
            </a:pPr>
            <a:fld id="{0CB5432B-E86D-4116-AB71-31B420C21B29}" type="slidenum">
              <a:rPr lang="ar-SA"/>
              <a:pPr>
                <a:defRPr/>
              </a:pPr>
              <a:t>‹#›</a:t>
            </a:fld>
            <a:endParaRPr lang="en-US"/>
          </a:p>
        </p:txBody>
      </p:sp>
    </p:spTree>
  </p:cSld>
  <p:clrMapOvr>
    <a:masterClrMapping/>
  </p:clrMapOvr>
  <p:transition spd="slow" advClick="0" advTm="2700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23"/>
          <p:cNvSpPr>
            <a:spLocks noGrp="1" noChangeArrowheads="1"/>
          </p:cNvSpPr>
          <p:nvPr>
            <p:ph type="dt" sz="half" idx="10"/>
          </p:nvPr>
        </p:nvSpPr>
        <p:spPr/>
        <p:txBody>
          <a:bodyPr/>
          <a:lstStyle>
            <a:lvl1pPr>
              <a:defRPr/>
            </a:lvl1pPr>
          </a:lstStyle>
          <a:p>
            <a:pPr>
              <a:defRPr/>
            </a:pPr>
            <a:fld id="{8E191872-4A98-4696-ABA5-5AA1687F8B46}" type="datetime1">
              <a:rPr lang="ar-SA"/>
              <a:pPr>
                <a:defRPr/>
              </a:pPr>
              <a:t>15/01/1436</a:t>
            </a:fld>
            <a:endParaRPr lang="en-US"/>
          </a:p>
        </p:txBody>
      </p:sp>
      <p:sp>
        <p:nvSpPr>
          <p:cNvPr id="8"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9" name="Rectangle 25"/>
          <p:cNvSpPr>
            <a:spLocks noGrp="1" noChangeArrowheads="1"/>
          </p:cNvSpPr>
          <p:nvPr>
            <p:ph type="sldNum" sz="quarter" idx="12"/>
          </p:nvPr>
        </p:nvSpPr>
        <p:spPr/>
        <p:txBody>
          <a:bodyPr/>
          <a:lstStyle>
            <a:lvl1pPr>
              <a:defRPr/>
            </a:lvl1pPr>
          </a:lstStyle>
          <a:p>
            <a:pPr>
              <a:defRPr/>
            </a:pPr>
            <a:fld id="{F6531CF8-5503-4CDD-859E-C18AC75BC9F2}" type="slidenum">
              <a:rPr lang="ar-SA"/>
              <a:pPr>
                <a:defRPr/>
              </a:pPr>
              <a:t>‹#›</a:t>
            </a:fld>
            <a:endParaRPr lang="en-US"/>
          </a:p>
        </p:txBody>
      </p:sp>
    </p:spTree>
  </p:cSld>
  <p:clrMapOvr>
    <a:masterClrMapping/>
  </p:clrMapOvr>
  <p:transition spd="slow" advClick="0" advTm="2700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23"/>
          <p:cNvSpPr>
            <a:spLocks noGrp="1" noChangeArrowheads="1"/>
          </p:cNvSpPr>
          <p:nvPr>
            <p:ph type="dt" sz="half" idx="10"/>
          </p:nvPr>
        </p:nvSpPr>
        <p:spPr/>
        <p:txBody>
          <a:bodyPr/>
          <a:lstStyle>
            <a:lvl1pPr>
              <a:defRPr/>
            </a:lvl1pPr>
          </a:lstStyle>
          <a:p>
            <a:pPr>
              <a:defRPr/>
            </a:pPr>
            <a:fld id="{1F821D18-9A04-4527-BC1B-287749C1B460}" type="datetime1">
              <a:rPr lang="ar-SA"/>
              <a:pPr>
                <a:defRPr/>
              </a:pPr>
              <a:t>15/01/1436</a:t>
            </a:fld>
            <a:endParaRPr lang="en-US"/>
          </a:p>
        </p:txBody>
      </p:sp>
      <p:sp>
        <p:nvSpPr>
          <p:cNvPr id="4"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5" name="Rectangle 25"/>
          <p:cNvSpPr>
            <a:spLocks noGrp="1" noChangeArrowheads="1"/>
          </p:cNvSpPr>
          <p:nvPr>
            <p:ph type="sldNum" sz="quarter" idx="12"/>
          </p:nvPr>
        </p:nvSpPr>
        <p:spPr/>
        <p:txBody>
          <a:bodyPr/>
          <a:lstStyle>
            <a:lvl1pPr>
              <a:defRPr/>
            </a:lvl1pPr>
          </a:lstStyle>
          <a:p>
            <a:pPr>
              <a:defRPr/>
            </a:pPr>
            <a:fld id="{AF571DC0-474A-4816-BE68-AD5D0892BECA}" type="slidenum">
              <a:rPr lang="ar-SA"/>
              <a:pPr>
                <a:defRPr/>
              </a:pPr>
              <a:t>‹#›</a:t>
            </a:fld>
            <a:endParaRPr lang="en-US"/>
          </a:p>
        </p:txBody>
      </p:sp>
    </p:spTree>
  </p:cSld>
  <p:clrMapOvr>
    <a:masterClrMapping/>
  </p:clrMapOvr>
  <p:transition spd="slow" advClick="0" advTm="2700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vl1pPr>
          </a:lstStyle>
          <a:p>
            <a:pPr>
              <a:defRPr/>
            </a:pPr>
            <a:fld id="{7B573EF8-B901-44C3-AA53-F0B8D73CBA31}" type="datetime1">
              <a:rPr lang="ar-SA"/>
              <a:pPr>
                <a:defRPr/>
              </a:pPr>
              <a:t>15/01/1436</a:t>
            </a:fld>
            <a:endParaRPr lang="en-US"/>
          </a:p>
        </p:txBody>
      </p:sp>
      <p:sp>
        <p:nvSpPr>
          <p:cNvPr id="3"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4" name="Rectangle 25"/>
          <p:cNvSpPr>
            <a:spLocks noGrp="1" noChangeArrowheads="1"/>
          </p:cNvSpPr>
          <p:nvPr>
            <p:ph type="sldNum" sz="quarter" idx="12"/>
          </p:nvPr>
        </p:nvSpPr>
        <p:spPr/>
        <p:txBody>
          <a:bodyPr/>
          <a:lstStyle>
            <a:lvl1pPr>
              <a:defRPr/>
            </a:lvl1pPr>
          </a:lstStyle>
          <a:p>
            <a:pPr>
              <a:defRPr/>
            </a:pPr>
            <a:fld id="{642C437D-DB94-4546-AF41-67248ADB2421}" type="slidenum">
              <a:rPr lang="ar-SA"/>
              <a:pPr>
                <a:defRPr/>
              </a:pPr>
              <a:t>‹#›</a:t>
            </a:fld>
            <a:endParaRPr lang="en-US"/>
          </a:p>
        </p:txBody>
      </p:sp>
    </p:spTree>
  </p:cSld>
  <p:clrMapOvr>
    <a:masterClrMapping/>
  </p:clrMapOvr>
  <p:transition spd="slow" advClick="0" advTm="2700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3"/>
          <p:cNvSpPr>
            <a:spLocks noGrp="1" noChangeArrowheads="1"/>
          </p:cNvSpPr>
          <p:nvPr>
            <p:ph type="dt" sz="half" idx="10"/>
          </p:nvPr>
        </p:nvSpPr>
        <p:spPr/>
        <p:txBody>
          <a:bodyPr/>
          <a:lstStyle>
            <a:lvl1pPr>
              <a:defRPr/>
            </a:lvl1pPr>
          </a:lstStyle>
          <a:p>
            <a:pPr>
              <a:defRPr/>
            </a:pPr>
            <a:fld id="{4A7E75FB-0F95-44DE-978C-90CDC2052595}" type="datetime1">
              <a:rPr lang="ar-SA"/>
              <a:pPr>
                <a:defRPr/>
              </a:pPr>
              <a:t>15/01/1436</a:t>
            </a:fld>
            <a:endParaRPr lang="en-US"/>
          </a:p>
        </p:txBody>
      </p:sp>
      <p:sp>
        <p:nvSpPr>
          <p:cNvPr id="6"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7" name="Rectangle 25"/>
          <p:cNvSpPr>
            <a:spLocks noGrp="1" noChangeArrowheads="1"/>
          </p:cNvSpPr>
          <p:nvPr>
            <p:ph type="sldNum" sz="quarter" idx="12"/>
          </p:nvPr>
        </p:nvSpPr>
        <p:spPr/>
        <p:txBody>
          <a:bodyPr/>
          <a:lstStyle>
            <a:lvl1pPr>
              <a:defRPr/>
            </a:lvl1pPr>
          </a:lstStyle>
          <a:p>
            <a:pPr>
              <a:defRPr/>
            </a:pPr>
            <a:fld id="{06296E31-1E00-426F-A035-3D5B07D3426F}" type="slidenum">
              <a:rPr lang="ar-SA"/>
              <a:pPr>
                <a:defRPr/>
              </a:pPr>
              <a:t>‹#›</a:t>
            </a:fld>
            <a:endParaRPr lang="en-US"/>
          </a:p>
        </p:txBody>
      </p:sp>
    </p:spTree>
  </p:cSld>
  <p:clrMapOvr>
    <a:masterClrMapping/>
  </p:clrMapOvr>
  <p:transition spd="slow" advClick="0" advTm="2700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3"/>
          <p:cNvSpPr>
            <a:spLocks noGrp="1" noChangeArrowheads="1"/>
          </p:cNvSpPr>
          <p:nvPr>
            <p:ph type="dt" sz="half" idx="10"/>
          </p:nvPr>
        </p:nvSpPr>
        <p:spPr/>
        <p:txBody>
          <a:bodyPr/>
          <a:lstStyle>
            <a:lvl1pPr>
              <a:defRPr/>
            </a:lvl1pPr>
          </a:lstStyle>
          <a:p>
            <a:pPr>
              <a:defRPr/>
            </a:pPr>
            <a:fld id="{14526B1E-D43C-4C0B-A236-FE6CCA14FA31}" type="datetime1">
              <a:rPr lang="ar-SA"/>
              <a:pPr>
                <a:defRPr/>
              </a:pPr>
              <a:t>15/01/1436</a:t>
            </a:fld>
            <a:endParaRPr lang="en-US"/>
          </a:p>
        </p:txBody>
      </p:sp>
      <p:sp>
        <p:nvSpPr>
          <p:cNvPr id="6" name="Rectangle 24"/>
          <p:cNvSpPr>
            <a:spLocks noGrp="1" noChangeArrowheads="1"/>
          </p:cNvSpPr>
          <p:nvPr>
            <p:ph type="ftr" sz="quarter" idx="11"/>
          </p:nvPr>
        </p:nvSpPr>
        <p:spPr/>
        <p:txBody>
          <a:bodyPr/>
          <a:lstStyle>
            <a:lvl1pPr>
              <a:defRPr/>
            </a:lvl1pPr>
          </a:lstStyle>
          <a:p>
            <a:pPr>
              <a:defRPr/>
            </a:pPr>
            <a:r>
              <a:rPr lang="ar-SA"/>
              <a:t>الحوار الفعال في القرآن والسنة  جمال القرش</a:t>
            </a:r>
            <a:endParaRPr lang="en-US"/>
          </a:p>
        </p:txBody>
      </p:sp>
      <p:sp>
        <p:nvSpPr>
          <p:cNvPr id="7" name="Rectangle 25"/>
          <p:cNvSpPr>
            <a:spLocks noGrp="1" noChangeArrowheads="1"/>
          </p:cNvSpPr>
          <p:nvPr>
            <p:ph type="sldNum" sz="quarter" idx="12"/>
          </p:nvPr>
        </p:nvSpPr>
        <p:spPr/>
        <p:txBody>
          <a:bodyPr/>
          <a:lstStyle>
            <a:lvl1pPr>
              <a:defRPr/>
            </a:lvl1pPr>
          </a:lstStyle>
          <a:p>
            <a:pPr>
              <a:defRPr/>
            </a:pPr>
            <a:fld id="{E83F2C83-A8C6-438E-88A2-6929A8896534}" type="slidenum">
              <a:rPr lang="ar-SA"/>
              <a:pPr>
                <a:defRPr/>
              </a:pPr>
              <a:t>‹#›</a:t>
            </a:fld>
            <a:endParaRPr lang="en-US"/>
          </a:p>
        </p:txBody>
      </p:sp>
    </p:spTree>
  </p:cSld>
  <p:clrMapOvr>
    <a:masterClrMapping/>
  </p:clrMapOvr>
  <p:transition spd="slow" advClick="0" advTm="2700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4000" r="-24000"/>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934200"/>
            <a:chOff x="0" y="0"/>
            <a:chExt cx="5760" cy="4368"/>
          </a:xfrm>
        </p:grpSpPr>
        <p:sp>
          <p:nvSpPr>
            <p:cNvPr id="64512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ar-SA"/>
            </a:p>
          </p:txBody>
        </p:sp>
        <p:sp>
          <p:nvSpPr>
            <p:cNvPr id="64512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64512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64512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64512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ar-SA"/>
            </a:p>
          </p:txBody>
        </p:sp>
        <p:sp>
          <p:nvSpPr>
            <p:cNvPr id="64512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64512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64513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64513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ar-SA"/>
            </a:p>
          </p:txBody>
        </p:sp>
        <p:sp>
          <p:nvSpPr>
            <p:cNvPr id="64513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ar-SA"/>
            </a:p>
          </p:txBody>
        </p:sp>
        <p:sp>
          <p:nvSpPr>
            <p:cNvPr id="64513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ar-SA"/>
            </a:p>
          </p:txBody>
        </p:sp>
        <p:sp>
          <p:nvSpPr>
            <p:cNvPr id="64513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ar-SA"/>
            </a:p>
          </p:txBody>
        </p:sp>
        <p:sp>
          <p:nvSpPr>
            <p:cNvPr id="64513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ar-SA"/>
            </a:p>
          </p:txBody>
        </p:sp>
        <p:sp>
          <p:nvSpPr>
            <p:cNvPr id="64513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ar-SA"/>
            </a:p>
          </p:txBody>
        </p:sp>
        <p:sp>
          <p:nvSpPr>
            <p:cNvPr id="64513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ar-SA"/>
            </a:p>
          </p:txBody>
        </p:sp>
        <p:sp>
          <p:nvSpPr>
            <p:cNvPr id="64513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64513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ar-SA"/>
            </a:p>
          </p:txBody>
        </p:sp>
        <p:sp>
          <p:nvSpPr>
            <p:cNvPr id="64514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grpSp>
      <p:sp>
        <p:nvSpPr>
          <p:cNvPr id="64514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64514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4514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effectLst>
                  <a:outerShdw blurRad="38100" dist="38100" dir="2700000" algn="tl">
                    <a:srgbClr val="FFFFFF"/>
                  </a:outerShdw>
                </a:effectLst>
              </a:defRPr>
            </a:lvl1pPr>
          </a:lstStyle>
          <a:p>
            <a:pPr>
              <a:defRPr/>
            </a:pPr>
            <a:fld id="{F3B95AE3-1D6D-4FB5-A437-7B7EF1B9538B}" type="datetime1">
              <a:rPr lang="ar-SA"/>
              <a:pPr>
                <a:defRPr/>
              </a:pPr>
              <a:t>15/01/1436</a:t>
            </a:fld>
            <a:endParaRPr lang="en-US"/>
          </a:p>
        </p:txBody>
      </p:sp>
      <p:sp>
        <p:nvSpPr>
          <p:cNvPr id="64514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effectLst>
                  <a:outerShdw blurRad="38100" dist="38100" dir="2700000" algn="tl">
                    <a:srgbClr val="FFFFFF"/>
                  </a:outerShdw>
                </a:effectLst>
              </a:defRPr>
            </a:lvl1pPr>
          </a:lstStyle>
          <a:p>
            <a:pPr>
              <a:defRPr/>
            </a:pPr>
            <a:r>
              <a:rPr lang="ar-SA"/>
              <a:t>الحوار الفعال في القرآن والسنة  جمال القرش</a:t>
            </a:r>
            <a:endParaRPr lang="en-US"/>
          </a:p>
        </p:txBody>
      </p:sp>
      <p:sp>
        <p:nvSpPr>
          <p:cNvPr id="64514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effectLst>
                  <a:outerShdw blurRad="38100" dist="38100" dir="2700000" algn="tl">
                    <a:srgbClr val="FFFFFF"/>
                  </a:outerShdw>
                </a:effectLst>
              </a:defRPr>
            </a:lvl1pPr>
          </a:lstStyle>
          <a:p>
            <a:pPr>
              <a:defRPr/>
            </a:pPr>
            <a:fld id="{9DFA6500-0F98-423D-9769-4E562E01979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Lst>
  <p:transition spd="slow" advClick="0" advTm="27000">
    <p:diamond/>
  </p:transition>
  <p:timing>
    <p:tnLst>
      <p:par>
        <p:cTn id="1" dur="indefinite" restart="never" nodeType="tmRoot"/>
      </p:par>
    </p:tnLst>
  </p:timing>
  <p:hf hdr="0" dt="0"/>
  <p:txStyles>
    <p:titleStyle>
      <a:lvl1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2pPr>
      <a:lvl3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3pPr>
      <a:lvl4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4pPr>
      <a:lvl5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pitchFamily="34" charset="0"/>
        </a:defRPr>
      </a:lvl9pPr>
    </p:titleStyle>
    <p:bodyStyle>
      <a:lvl1pPr marL="342900" indent="-342900" algn="r" rtl="1"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r" rtl="1"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r" rtl="1"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r" rtl="1"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r" rtl="1"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r" rtl="1"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r" rtl="1"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r" rtl="1"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r" rtl="1"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24.pn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30.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34.jpe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3.gif"/><Relationship Id="rId2" Type="http://schemas.openxmlformats.org/officeDocument/2006/relationships/slideLayout" Target="../slideLayouts/slideLayout4.xml"/><Relationship Id="rId1" Type="http://schemas.openxmlformats.org/officeDocument/2006/relationships/themeOverride" Target="../theme/themeOverride43.xml"/><Relationship Id="rId6" Type="http://schemas.openxmlformats.org/officeDocument/2006/relationships/chart" Target="../charts/chart1.xml"/><Relationship Id="rId5" Type="http://schemas.openxmlformats.org/officeDocument/2006/relationships/image" Target="../media/image39.gif"/><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45.jpe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hemeOverride" Target="../theme/themeOverride50.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hemeOverride" Target="../theme/themeOverride53.xml"/><Relationship Id="rId4" Type="http://schemas.openxmlformats.org/officeDocument/2006/relationships/chart" Target="../charts/char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hemeOverride" Target="../theme/themeOverride54.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hemeOverride" Target="../theme/themeOverride59.xml"/><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hemeOverride" Target="../theme/themeOverride6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ftr" sz="quarter" idx="11"/>
          </p:nvPr>
        </p:nvSpPr>
        <p:spPr>
          <a:xfrm>
            <a:off x="2214546" y="4643446"/>
            <a:ext cx="5500726" cy="1785950"/>
          </a:xfrm>
        </p:spPr>
        <p:txBody>
          <a:bodyPr/>
          <a:lstStyle/>
          <a:p>
            <a:pPr>
              <a:defRPr/>
            </a:pPr>
            <a:r>
              <a:rPr lang="ar-SA" sz="3200" b="1" dirty="0" smtClean="0">
                <a:solidFill>
                  <a:srgbClr val="C00000"/>
                </a:solidFill>
              </a:rPr>
              <a:t>جمال القرش</a:t>
            </a:r>
            <a:endParaRPr lang="en-US" sz="3200" b="1" dirty="0" smtClean="0">
              <a:solidFill>
                <a:srgbClr val="C00000"/>
              </a:solidFill>
            </a:endParaRPr>
          </a:p>
          <a:p>
            <a:pPr>
              <a:defRPr/>
            </a:pPr>
            <a:r>
              <a:rPr lang="ar-SA" sz="2000" b="1" dirty="0" smtClean="0">
                <a:solidFill>
                  <a:srgbClr val="0066FF"/>
                </a:solidFill>
              </a:rPr>
              <a:t>مدير الشؤون التعليمية بمدارس الوسط</a:t>
            </a:r>
            <a:endParaRPr lang="en-US" sz="2000" b="1" dirty="0" smtClean="0">
              <a:solidFill>
                <a:srgbClr val="0066FF"/>
              </a:solidFill>
            </a:endParaRPr>
          </a:p>
          <a:p>
            <a:pPr>
              <a:defRPr/>
            </a:pPr>
            <a:r>
              <a:rPr lang="ar-SA" sz="2000" b="1" dirty="0" smtClean="0">
                <a:solidFill>
                  <a:srgbClr val="00B050"/>
                </a:solidFill>
              </a:rPr>
              <a:t>المشرف على جوال نفائس القرآن</a:t>
            </a:r>
            <a:endParaRPr lang="en-US" sz="2000" b="1" dirty="0" smtClean="0">
              <a:solidFill>
                <a:srgbClr val="00B050"/>
              </a:solidFill>
            </a:endParaRPr>
          </a:p>
          <a:p>
            <a:pPr>
              <a:defRPr/>
            </a:pPr>
            <a:endParaRPr lang="en-US" sz="2800" b="1" dirty="0">
              <a:solidFill>
                <a:srgbClr val="0066FF"/>
              </a:solidFill>
            </a:endParaRPr>
          </a:p>
        </p:txBody>
      </p:sp>
      <p:sp useBgFill="1">
        <p:nvSpPr>
          <p:cNvPr id="5" name="Oval 4"/>
          <p:cNvSpPr>
            <a:spLocks noChangeArrowheads="1"/>
          </p:cNvSpPr>
          <p:nvPr/>
        </p:nvSpPr>
        <p:spPr bwMode="auto">
          <a:xfrm rot="1661574">
            <a:off x="424739" y="424806"/>
            <a:ext cx="9200247" cy="5186258"/>
          </a:xfrm>
          <a:prstGeom prst="ellipse">
            <a:avLst/>
          </a:prstGeom>
          <a:ln w="34925">
            <a:solidFill>
              <a:srgbClr val="FFFFFF"/>
            </a:solidFill>
            <a:headEnd/>
            <a:tailEnd/>
          </a:ln>
          <a:effectLst>
            <a:glow rad="228600">
              <a:schemeClr val="accent2">
                <a:satMod val="175000"/>
                <a:alpha val="40000"/>
              </a:schemeClr>
            </a:glow>
            <a:outerShdw blurRad="317500" dir="2700000" algn="ctr">
              <a:srgbClr val="000000">
                <a:alpha val="43000"/>
              </a:srgbClr>
            </a:outerShdw>
            <a:reflection blurRad="6350" stA="50000" endA="275" endPos="400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lope"/>
            <a:bevelB prst="softRound"/>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ar-SA" sz="11500" b="1" dirty="0">
                <a:solidFill>
                  <a:schemeClr val="accent4">
                    <a:lumMod val="95000"/>
                    <a:lumOff val="5000"/>
                  </a:schemeClr>
                </a:solidFill>
                <a:cs typeface="mohammad bold art 1" pitchFamily="2" charset="-78"/>
              </a:rPr>
              <a:t>أدب الحوار </a:t>
            </a:r>
          </a:p>
          <a:p>
            <a:pPr algn="ctr">
              <a:defRPr/>
            </a:pPr>
            <a:r>
              <a:rPr lang="ar-SA" sz="5400" b="1" dirty="0">
                <a:solidFill>
                  <a:schemeClr val="accent4">
                    <a:lumMod val="95000"/>
                    <a:lumOff val="5000"/>
                  </a:schemeClr>
                </a:solidFill>
                <a:cs typeface="mohammad bold art 1" pitchFamily="2" charset="-78"/>
              </a:rPr>
              <a:t>من القرآن والسنة</a:t>
            </a:r>
            <a:endParaRPr lang="en-US" sz="5400" b="1" dirty="0">
              <a:solidFill>
                <a:schemeClr val="accent4">
                  <a:lumMod val="95000"/>
                  <a:lumOff val="5000"/>
                </a:schemeClr>
              </a:solidFill>
              <a:cs typeface="mohammad bold art 1" pitchFamily="2" charset="-78"/>
            </a:endParaRPr>
          </a:p>
        </p:txBody>
      </p:sp>
      <p:pic>
        <p:nvPicPr>
          <p:cNvPr id="4" name="صورة 3" descr="101729.jpg"/>
          <p:cNvPicPr>
            <a:picLocks noChangeAspect="1"/>
          </p:cNvPicPr>
          <p:nvPr/>
        </p:nvPicPr>
        <p:blipFill>
          <a:blip r:embed="rId3">
            <a:duotone>
              <a:schemeClr val="accent3">
                <a:shade val="45000"/>
                <a:satMod val="135000"/>
              </a:schemeClr>
              <a:prstClr val="white"/>
            </a:duotone>
          </a:blip>
          <a:stretch>
            <a:fillRect/>
          </a:stretch>
        </p:blipFill>
        <p:spPr>
          <a:xfrm>
            <a:off x="214282" y="4071942"/>
            <a:ext cx="2928958" cy="2071702"/>
          </a:xfrm>
          <a:prstGeom prst="rect">
            <a:avLst/>
          </a:prstGeom>
          <a:ln>
            <a:noFill/>
          </a:ln>
          <a:effectLst>
            <a:softEdge rad="112500"/>
          </a:effectLst>
        </p:spPr>
      </p:pic>
    </p:spTree>
  </p:cSld>
  <p:clrMapOvr>
    <a:masterClrMapping/>
  </p:clrMapOvr>
  <p:transition spd="med"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1686531" name="Rectangle 3"/>
          <p:cNvSpPr>
            <a:spLocks noGrp="1" noChangeArrowheads="1"/>
          </p:cNvSpPr>
          <p:nvPr>
            <p:ph type="body" idx="4294967295"/>
          </p:nvPr>
        </p:nvSpPr>
        <p:spPr>
          <a:xfrm>
            <a:off x="0" y="296863"/>
            <a:ext cx="8470900" cy="5834062"/>
          </a:xfrm>
        </p:spPr>
        <p:txBody>
          <a:bodyPr>
            <a:normAutofit fontScale="92500"/>
          </a:bodyPr>
          <a:lstStyle/>
          <a:p>
            <a:pPr>
              <a:lnSpc>
                <a:spcPts val="4000"/>
              </a:lnSpc>
              <a:buFont typeface="Wingdings" pitchFamily="2" charset="2"/>
              <a:buNone/>
              <a:defRPr/>
            </a:pPr>
            <a:endParaRPr lang="ar-SA" b="1" dirty="0" smtClean="0">
              <a:solidFill>
                <a:srgbClr val="FF0000"/>
              </a:solidFill>
              <a:effectLst>
                <a:outerShdw blurRad="38100" dist="38100" dir="2700000" algn="tl">
                  <a:srgbClr val="000000"/>
                </a:outerShdw>
              </a:effectLst>
              <a:cs typeface="PT Bold Heading" pitchFamily="2" charset="-78"/>
            </a:endParaRPr>
          </a:p>
          <a:p>
            <a:pPr>
              <a:lnSpc>
                <a:spcPts val="4000"/>
              </a:lnSpc>
              <a:buFont typeface="Wingdings" pitchFamily="2" charset="2"/>
              <a:buNone/>
              <a:defRPr/>
            </a:pPr>
            <a:r>
              <a:rPr lang="ar-SA" b="1" dirty="0" smtClean="0">
                <a:solidFill>
                  <a:srgbClr val="FF0000"/>
                </a:solidFill>
                <a:effectLst>
                  <a:outerShdw blurRad="38100" dist="38100" dir="2700000" algn="tl">
                    <a:srgbClr val="000000"/>
                  </a:outerShdw>
                </a:effectLst>
                <a:cs typeface="PT Bold Heading" pitchFamily="2" charset="-78"/>
              </a:rPr>
              <a:t>                           </a:t>
            </a:r>
            <a:r>
              <a:rPr lang="ar-SA" sz="4800" b="1" dirty="0" smtClean="0">
                <a:solidFill>
                  <a:srgbClr val="FF0000"/>
                </a:solidFill>
                <a:effectLst>
                  <a:outerShdw blurRad="38100" dist="38100" dir="2700000" algn="tl">
                    <a:srgbClr val="000000"/>
                  </a:outerShdw>
                </a:effectLst>
                <a:cs typeface="PT Bold Heading" pitchFamily="2" charset="-78"/>
              </a:rPr>
              <a:t>أهداف الحوار</a:t>
            </a:r>
          </a:p>
          <a:p>
            <a:pPr>
              <a:lnSpc>
                <a:spcPts val="4000"/>
              </a:lnSpc>
              <a:defRPr/>
            </a:pPr>
            <a:r>
              <a:rPr lang="ar-SA" b="1" dirty="0" smtClean="0">
                <a:cs typeface="PT Bold Heading" pitchFamily="2" charset="-78"/>
              </a:rPr>
              <a:t>1 - </a:t>
            </a:r>
            <a:r>
              <a:rPr lang="ar-SA" b="1" dirty="0" smtClean="0">
                <a:solidFill>
                  <a:srgbClr val="6699FF"/>
                </a:solidFill>
                <a:effectLst>
                  <a:outerShdw blurRad="38100" dist="38100" dir="2700000" algn="tl">
                    <a:srgbClr val="000000"/>
                  </a:outerShdw>
                </a:effectLst>
                <a:cs typeface="PT Bold Heading" pitchFamily="2" charset="-78"/>
              </a:rPr>
              <a:t>إقامة الحجة </a:t>
            </a:r>
            <a:r>
              <a:rPr lang="ar-SA" b="1" dirty="0" smtClean="0">
                <a:cs typeface="PT Bold Heading" pitchFamily="2" charset="-78"/>
              </a:rPr>
              <a:t>بالاستدلال الصحيح </a:t>
            </a:r>
          </a:p>
          <a:p>
            <a:pPr>
              <a:lnSpc>
                <a:spcPts val="4000"/>
              </a:lnSpc>
              <a:defRPr/>
            </a:pPr>
            <a:r>
              <a:rPr lang="ar-SA" sz="2800" b="1" dirty="0" smtClean="0">
                <a:effectLst/>
                <a:cs typeface="PT Bold Heading" pitchFamily="2" charset="-78"/>
              </a:rPr>
              <a:t>قال تعالى </a:t>
            </a:r>
            <a:r>
              <a:rPr lang="ar-SA" sz="2800" b="1" dirty="0" smtClean="0">
                <a:cs typeface="PT Bold Heading" pitchFamily="2" charset="-78"/>
              </a:rPr>
              <a:t>{</a:t>
            </a:r>
            <a:r>
              <a:rPr lang="ar-SA" sz="2800" b="1" dirty="0" smtClean="0">
                <a:solidFill>
                  <a:srgbClr val="33CC33"/>
                </a:solidFill>
                <a:effectLst>
                  <a:outerShdw blurRad="38100" dist="38100" dir="2700000" algn="tl">
                    <a:srgbClr val="000000"/>
                  </a:outerShdw>
                </a:effectLst>
                <a:cs typeface="PT Bold Heading" pitchFamily="2" charset="-78"/>
              </a:rPr>
              <a:t>قُلْ فَلِلّهِ الْحُجَّةُ الْبَالِغَةُ فَلَوْ شَاء لَهَدَاكُمْ أَجْمَعِينَ</a:t>
            </a:r>
            <a:r>
              <a:rPr lang="ar-SA" sz="2800" b="1" dirty="0" smtClean="0">
                <a:cs typeface="PT Bold Heading" pitchFamily="2" charset="-78"/>
              </a:rPr>
              <a:t> }الأنعام149</a:t>
            </a:r>
            <a:endParaRPr lang="en-US" sz="2800" b="1" dirty="0" smtClean="0">
              <a:cs typeface="PT Bold Heading" pitchFamily="2" charset="-78"/>
            </a:endParaRPr>
          </a:p>
          <a:p>
            <a:pPr>
              <a:lnSpc>
                <a:spcPts val="4000"/>
              </a:lnSpc>
              <a:defRPr/>
            </a:pPr>
            <a:r>
              <a:rPr lang="ar-SA" sz="2800" b="1" dirty="0" smtClean="0">
                <a:solidFill>
                  <a:schemeClr val="folHlink"/>
                </a:solidFill>
                <a:effectLst>
                  <a:outerShdw blurRad="38100" dist="38100" dir="2700000" algn="tl">
                    <a:srgbClr val="000000"/>
                  </a:outerShdw>
                </a:effectLst>
                <a:cs typeface="PT Bold Heading" pitchFamily="2" charset="-78"/>
              </a:rPr>
              <a:t>قل فلله جل وعلا الحجة القاطعة التي يقطع </a:t>
            </a:r>
            <a:r>
              <a:rPr lang="ar-SA" sz="2800" b="1" dirty="0" err="1" smtClean="0">
                <a:solidFill>
                  <a:schemeClr val="folHlink"/>
                </a:solidFill>
                <a:effectLst>
                  <a:outerShdw blurRad="38100" dist="38100" dir="2700000" algn="tl">
                    <a:srgbClr val="000000"/>
                  </a:outerShdw>
                </a:effectLst>
                <a:cs typeface="PT Bold Heading" pitchFamily="2" charset="-78"/>
              </a:rPr>
              <a:t>بها</a:t>
            </a:r>
            <a:r>
              <a:rPr lang="ar-SA" sz="2800" b="1" dirty="0" smtClean="0">
                <a:solidFill>
                  <a:schemeClr val="folHlink"/>
                </a:solidFill>
                <a:effectLst>
                  <a:outerShdw blurRad="38100" dist="38100" dir="2700000" algn="tl">
                    <a:srgbClr val="000000"/>
                  </a:outerShdw>
                </a:effectLst>
                <a:cs typeface="PT Bold Heading" pitchFamily="2" charset="-78"/>
              </a:rPr>
              <a:t> ظنكم وشككم</a:t>
            </a:r>
            <a:r>
              <a:rPr lang="ar-SA" sz="2800" b="1" dirty="0" smtClean="0">
                <a:solidFill>
                  <a:srgbClr val="FF5050"/>
                </a:solidFill>
                <a:effectLst>
                  <a:outerShdw blurRad="38100" dist="38100" dir="2700000" algn="tl">
                    <a:srgbClr val="000000"/>
                  </a:outerShdw>
                </a:effectLst>
                <a:cs typeface="PT Bold Heading" pitchFamily="2" charset="-78"/>
              </a:rPr>
              <a:t>,</a:t>
            </a:r>
            <a:r>
              <a:rPr lang="ar-SA" sz="2800" b="1" dirty="0" smtClean="0">
                <a:cs typeface="PT Bold Heading" pitchFamily="2" charset="-78"/>
              </a:rPr>
              <a:t> </a:t>
            </a:r>
            <a:r>
              <a:rPr lang="en-US" sz="2800" b="1" dirty="0" smtClean="0">
                <a:cs typeface="PT Bold Heading" pitchFamily="2" charset="-78"/>
              </a:rPr>
              <a:t> </a:t>
            </a:r>
            <a:endParaRPr lang="en-US" b="1" dirty="0" smtClean="0">
              <a:cs typeface="PT Bold Heading" pitchFamily="2" charset="-78"/>
            </a:endParaRPr>
          </a:p>
          <a:p>
            <a:pPr>
              <a:lnSpc>
                <a:spcPts val="4000"/>
              </a:lnSpc>
              <a:defRPr/>
            </a:pPr>
            <a:r>
              <a:rPr lang="ar-SA" b="1" dirty="0" smtClean="0">
                <a:cs typeface="PT Bold Heading" pitchFamily="2" charset="-78"/>
              </a:rPr>
              <a:t>2 - </a:t>
            </a:r>
            <a:r>
              <a:rPr lang="ar-SA" b="1" dirty="0" smtClean="0">
                <a:solidFill>
                  <a:srgbClr val="6699FF"/>
                </a:solidFill>
                <a:effectLst>
                  <a:outerShdw blurRad="38100" dist="38100" dir="2700000" algn="tl">
                    <a:srgbClr val="000000"/>
                  </a:outerShdw>
                </a:effectLst>
                <a:cs typeface="PT Bold Heading" pitchFamily="2" charset="-78"/>
              </a:rPr>
              <a:t>الدعوة بالحكمة </a:t>
            </a:r>
            <a:r>
              <a:rPr lang="ar-SA" b="1" dirty="0" smtClean="0">
                <a:cs typeface="PT Bold Heading" pitchFamily="2" charset="-78"/>
              </a:rPr>
              <a:t>والموعظة الحسنة </a:t>
            </a:r>
          </a:p>
          <a:p>
            <a:pPr>
              <a:lnSpc>
                <a:spcPts val="4000"/>
              </a:lnSpc>
              <a:buFont typeface="Wingdings" pitchFamily="2" charset="2"/>
              <a:buNone/>
              <a:defRPr/>
            </a:pPr>
            <a:r>
              <a:rPr lang="ar-SA" b="1" dirty="0" smtClean="0">
                <a:effectLst/>
                <a:cs typeface="PT Bold Heading" pitchFamily="2" charset="-78"/>
              </a:rPr>
              <a:t>قال تعالى : { </a:t>
            </a:r>
            <a:r>
              <a:rPr lang="ar-SA" b="1" dirty="0" smtClean="0">
                <a:solidFill>
                  <a:srgbClr val="00CC00"/>
                </a:solidFill>
                <a:effectLst/>
                <a:cs typeface="PT Bold Heading" pitchFamily="2" charset="-78"/>
              </a:rPr>
              <a:t>ادْعُ إِلَى سَبِيلِ رَبِّكَ بِالْحِكْمَةِ وَالْمَوْعِظَةِ الْحَسَنَةِ وَجَادِلْهُمْ بِالَّتِي هِيَ أَحْسَنُ</a:t>
            </a:r>
            <a:r>
              <a:rPr lang="ar-SA" b="1" dirty="0" smtClean="0">
                <a:solidFill>
                  <a:srgbClr val="92D050"/>
                </a:solidFill>
                <a:effectLst/>
                <a:cs typeface="PT Bold Heading" pitchFamily="2" charset="-78"/>
              </a:rPr>
              <a:t> </a:t>
            </a:r>
            <a:r>
              <a:rPr lang="ar-SA" b="1" dirty="0" smtClean="0">
                <a:effectLst/>
                <a:cs typeface="PT Bold Heading" pitchFamily="2" charset="-78"/>
              </a:rPr>
              <a:t>} [ النحل : 125 ]</a:t>
            </a:r>
          </a:p>
          <a:p>
            <a:pPr>
              <a:lnSpc>
                <a:spcPts val="4000"/>
              </a:lnSpc>
              <a:buFont typeface="Wingdings" pitchFamily="2" charset="2"/>
              <a:buNone/>
              <a:defRPr/>
            </a:pPr>
            <a:r>
              <a:rPr lang="ar-SA" b="1" dirty="0" smtClean="0">
                <a:cs typeface="PT Bold Heading" pitchFamily="2" charset="-78"/>
              </a:rPr>
              <a:t> </a:t>
            </a:r>
            <a:endParaRPr lang="en-US" sz="3600" b="1" dirty="0" smtClean="0">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86531">
                                            <p:txEl>
                                              <p:pRg st="1" end="1"/>
                                            </p:txEl>
                                          </p:spTgt>
                                        </p:tgtEl>
                                        <p:attrNameLst>
                                          <p:attrName>style.visibility</p:attrName>
                                        </p:attrNameLst>
                                      </p:cBhvr>
                                      <p:to>
                                        <p:strVal val="visible"/>
                                      </p:to>
                                    </p:set>
                                    <p:animEffect transition="in" filter="blinds(horizontal)">
                                      <p:cBhvr>
                                        <p:cTn id="7" dur="500"/>
                                        <p:tgtEl>
                                          <p:spTgt spid="1686531">
                                            <p:txEl>
                                              <p:pRg st="1" end="1"/>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86531">
                                            <p:txEl>
                                              <p:pRg st="2" end="2"/>
                                            </p:txEl>
                                          </p:spTgt>
                                        </p:tgtEl>
                                        <p:attrNameLst>
                                          <p:attrName>style.visibility</p:attrName>
                                        </p:attrNameLst>
                                      </p:cBhvr>
                                      <p:to>
                                        <p:strVal val="visible"/>
                                      </p:to>
                                    </p:set>
                                    <p:anim calcmode="lin" valueType="num">
                                      <p:cBhvr additive="base">
                                        <p:cTn id="11" dur="1000" fill="hold"/>
                                        <p:tgtEl>
                                          <p:spTgt spid="1686531">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686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86531">
                                            <p:txEl>
                                              <p:pRg st="3" end="3"/>
                                            </p:txEl>
                                          </p:spTgt>
                                        </p:tgtEl>
                                        <p:attrNameLst>
                                          <p:attrName>style.visibility</p:attrName>
                                        </p:attrNameLst>
                                      </p:cBhvr>
                                      <p:to>
                                        <p:strVal val="visible"/>
                                      </p:to>
                                    </p:set>
                                    <p:anim calcmode="lin" valueType="num">
                                      <p:cBhvr additive="base">
                                        <p:cTn id="17" dur="500" fill="hold"/>
                                        <p:tgtEl>
                                          <p:spTgt spid="168653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86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86531">
                                            <p:txEl>
                                              <p:pRg st="4" end="4"/>
                                            </p:txEl>
                                          </p:spTgt>
                                        </p:tgtEl>
                                        <p:attrNameLst>
                                          <p:attrName>style.visibility</p:attrName>
                                        </p:attrNameLst>
                                      </p:cBhvr>
                                      <p:to>
                                        <p:strVal val="visible"/>
                                      </p:to>
                                    </p:set>
                                    <p:animEffect transition="in" filter="blinds(horizontal)">
                                      <p:cBhvr>
                                        <p:cTn id="23" dur="500"/>
                                        <p:tgtEl>
                                          <p:spTgt spid="16865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86531">
                                            <p:txEl>
                                              <p:pRg st="5" end="5"/>
                                            </p:txEl>
                                          </p:spTgt>
                                        </p:tgtEl>
                                        <p:attrNameLst>
                                          <p:attrName>style.visibility</p:attrName>
                                        </p:attrNameLst>
                                      </p:cBhvr>
                                      <p:to>
                                        <p:strVal val="visible"/>
                                      </p:to>
                                    </p:set>
                                    <p:animEffect transition="in" filter="blinds(horizontal)">
                                      <p:cBhvr>
                                        <p:cTn id="28" dur="500"/>
                                        <p:tgtEl>
                                          <p:spTgt spid="168653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6531">
                                            <p:txEl>
                                              <p:pRg st="6" end="6"/>
                                            </p:txEl>
                                          </p:spTgt>
                                        </p:tgtEl>
                                        <p:attrNameLst>
                                          <p:attrName>style.visibility</p:attrName>
                                        </p:attrNameLst>
                                      </p:cBhvr>
                                      <p:to>
                                        <p:strVal val="visible"/>
                                      </p:to>
                                    </p:set>
                                    <p:animEffect transition="in" filter="blinds(horizontal)">
                                      <p:cBhvr>
                                        <p:cTn id="33" dur="500"/>
                                        <p:tgtEl>
                                          <p:spTgt spid="1686531">
                                            <p:txEl>
                                              <p:pRg st="6" end="6"/>
                                            </p:txEl>
                                          </p:spTgt>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686531">
                                            <p:txEl>
                                              <p:pRg st="7" end="7"/>
                                            </p:txEl>
                                          </p:spTgt>
                                        </p:tgtEl>
                                        <p:attrNameLst>
                                          <p:attrName>style.visibility</p:attrName>
                                        </p:attrNameLst>
                                      </p:cBhvr>
                                      <p:to>
                                        <p:strVal val="visible"/>
                                      </p:to>
                                    </p:set>
                                    <p:animEffect transition="in" filter="blinds(horizontal)">
                                      <p:cBhvr>
                                        <p:cTn id="37" dur="500"/>
                                        <p:tgtEl>
                                          <p:spTgt spid="1686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dirty="0"/>
              <a:t>الحوار الفعال في القرآن والسنة  جمال القرش</a:t>
            </a:r>
            <a:endParaRPr lang="en-US" dirty="0"/>
          </a:p>
        </p:txBody>
      </p:sp>
      <p:sp>
        <p:nvSpPr>
          <p:cNvPr id="1686531" name="Rectangle 3"/>
          <p:cNvSpPr>
            <a:spLocks noGrp="1" noChangeArrowheads="1"/>
          </p:cNvSpPr>
          <p:nvPr>
            <p:ph type="body" idx="4294967295"/>
          </p:nvPr>
        </p:nvSpPr>
        <p:spPr>
          <a:xfrm>
            <a:off x="0" y="296863"/>
            <a:ext cx="8470900" cy="5834062"/>
          </a:xfrm>
        </p:spPr>
        <p:txBody>
          <a:bodyPr/>
          <a:lstStyle/>
          <a:p>
            <a:pPr algn="justLow">
              <a:lnSpc>
                <a:spcPts val="4500"/>
              </a:lnSpc>
              <a:buFont typeface="Wingdings" pitchFamily="2" charset="2"/>
              <a:buNone/>
              <a:defRPr/>
            </a:pPr>
            <a:endParaRPr lang="ar-SA" sz="4800" b="1" dirty="0" smtClean="0">
              <a:solidFill>
                <a:srgbClr val="FF0000"/>
              </a:solidFill>
              <a:effectLst>
                <a:outerShdw blurRad="38100" dist="38100" dir="2700000" algn="tl">
                  <a:srgbClr val="000000"/>
                </a:outerShdw>
              </a:effectLst>
              <a:cs typeface="PT Bold Heading" pitchFamily="2" charset="-78"/>
            </a:endParaRPr>
          </a:p>
          <a:p>
            <a:pPr algn="justLow">
              <a:lnSpc>
                <a:spcPts val="4500"/>
              </a:lnSpc>
              <a:buFont typeface="Wingdings" pitchFamily="2" charset="2"/>
              <a:buNone/>
              <a:defRPr/>
            </a:pPr>
            <a:r>
              <a:rPr lang="ar-SA" sz="4800" b="1" dirty="0" smtClean="0">
                <a:solidFill>
                  <a:srgbClr val="FF0000"/>
                </a:solidFill>
                <a:effectLst>
                  <a:outerShdw blurRad="38100" dist="38100" dir="2700000" algn="tl">
                    <a:srgbClr val="000000"/>
                  </a:outerShdw>
                </a:effectLst>
                <a:cs typeface="PT Bold Heading" pitchFamily="2" charset="-78"/>
              </a:rPr>
              <a:t>              تابع أهداف الحوار</a:t>
            </a:r>
            <a:endParaRPr lang="en-US" sz="4800" b="1" dirty="0" smtClean="0">
              <a:solidFill>
                <a:srgbClr val="FF0000"/>
              </a:solidFill>
              <a:effectLst>
                <a:outerShdw blurRad="38100" dist="38100" dir="2700000" algn="tl">
                  <a:srgbClr val="000000"/>
                </a:outerShdw>
              </a:effectLst>
              <a:cs typeface="PT Bold Heading" pitchFamily="2" charset="-78"/>
            </a:endParaRPr>
          </a:p>
          <a:p>
            <a:pPr algn="justLow">
              <a:lnSpc>
                <a:spcPts val="4500"/>
              </a:lnSpc>
              <a:defRPr/>
            </a:pPr>
            <a:r>
              <a:rPr lang="ar-SA" sz="2800" b="1" dirty="0" smtClean="0">
                <a:cs typeface="PT Bold Heading" pitchFamily="2" charset="-78"/>
              </a:rPr>
              <a:t>3 - </a:t>
            </a:r>
            <a:r>
              <a:rPr lang="ar-SA" sz="2800" b="1" dirty="0" smtClean="0">
                <a:solidFill>
                  <a:srgbClr val="6699FF"/>
                </a:solidFill>
                <a:effectLst>
                  <a:outerShdw blurRad="38100" dist="38100" dir="2700000" algn="tl">
                    <a:srgbClr val="000000"/>
                  </a:outerShdw>
                </a:effectLst>
                <a:cs typeface="PT Bold Heading" pitchFamily="2" charset="-78"/>
              </a:rPr>
              <a:t>تقريب وجهات </a:t>
            </a:r>
            <a:r>
              <a:rPr lang="ar-SA" sz="2800" b="1" dirty="0" smtClean="0">
                <a:cs typeface="PT Bold Heading" pitchFamily="2" charset="-78"/>
              </a:rPr>
              <a:t>النظر </a:t>
            </a:r>
          </a:p>
          <a:p>
            <a:pPr algn="justLow">
              <a:lnSpc>
                <a:spcPts val="4500"/>
              </a:lnSpc>
              <a:defRPr/>
            </a:pPr>
            <a:r>
              <a:rPr lang="ar-SA" sz="2800" b="1" dirty="0" smtClean="0">
                <a:cs typeface="PT Bold Heading" pitchFamily="2" charset="-78"/>
              </a:rPr>
              <a:t>4 - </a:t>
            </a:r>
            <a:r>
              <a:rPr lang="ar-SA" sz="2800" b="1" dirty="0" smtClean="0">
                <a:solidFill>
                  <a:srgbClr val="6699FF"/>
                </a:solidFill>
                <a:effectLst>
                  <a:outerShdw blurRad="38100" dist="38100" dir="2700000" algn="tl">
                    <a:srgbClr val="000000"/>
                  </a:outerShdw>
                </a:effectLst>
                <a:cs typeface="PT Bold Heading" pitchFamily="2" charset="-78"/>
              </a:rPr>
              <a:t>كشف الشبهات </a:t>
            </a:r>
            <a:r>
              <a:rPr lang="ar-SA" sz="2800" b="1" dirty="0" smtClean="0">
                <a:cs typeface="PT Bold Heading" pitchFamily="2" charset="-78"/>
              </a:rPr>
              <a:t>والرد على الأباطيل  </a:t>
            </a:r>
            <a:endParaRPr lang="en-US" sz="2800" b="1" dirty="0" smtClean="0">
              <a:cs typeface="PT Bold Heading" pitchFamily="2" charset="-78"/>
            </a:endParaRPr>
          </a:p>
          <a:p>
            <a:pPr algn="justLow">
              <a:lnSpc>
                <a:spcPts val="4500"/>
              </a:lnSpc>
              <a:defRPr/>
            </a:pPr>
            <a:r>
              <a:rPr lang="ar-SA" sz="2800" b="1" dirty="0" smtClean="0">
                <a:cs typeface="PT Bold Heading" pitchFamily="2" charset="-78"/>
              </a:rPr>
              <a:t>قال تعالى: { وَ</a:t>
            </a:r>
            <a:r>
              <a:rPr lang="ar-SA" sz="2800" b="1" dirty="0" smtClean="0">
                <a:solidFill>
                  <a:srgbClr val="00B050"/>
                </a:solidFill>
                <a:effectLst>
                  <a:outerShdw blurRad="38100" dist="38100" dir="2700000" algn="tl">
                    <a:srgbClr val="000000"/>
                  </a:outerShdw>
                </a:effectLst>
                <a:cs typeface="PT Bold Heading" pitchFamily="2" charset="-78"/>
              </a:rPr>
              <a:t>كَذَلِكَ نُفَصِّلُ الْآيَاتِ وَلِتَسْتَبِينَ سَبِيلُ الْمُجْرِمِينَ</a:t>
            </a:r>
            <a:r>
              <a:rPr lang="ar-SA" sz="2800" b="1" dirty="0" smtClean="0">
                <a:cs typeface="PT Bold Heading" pitchFamily="2" charset="-78"/>
              </a:rPr>
              <a:t> } [الأنعام:55 ] .</a:t>
            </a:r>
          </a:p>
          <a:p>
            <a:pPr algn="justLow">
              <a:lnSpc>
                <a:spcPts val="4500"/>
              </a:lnSpc>
              <a:defRPr/>
            </a:pPr>
            <a:r>
              <a:rPr lang="ar-SA" sz="2800" b="1" dirty="0" smtClean="0">
                <a:cs typeface="PT Bold Heading" pitchFamily="2" charset="-78"/>
              </a:rPr>
              <a:t>ومثل هذا البيان الذي بيَّنَّاه لك -أيها الرسول- نبيِّن الحجج الواضحة على كل حق ينكره أهل الباطل; ليتبين الحق, وليظهر طريق أهل الباطل المخالفين للرسل</a:t>
            </a: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86531">
                                            <p:txEl>
                                              <p:pRg st="1" end="1"/>
                                            </p:txEl>
                                          </p:spTgt>
                                        </p:tgtEl>
                                        <p:attrNameLst>
                                          <p:attrName>style.visibility</p:attrName>
                                        </p:attrNameLst>
                                      </p:cBhvr>
                                      <p:to>
                                        <p:strVal val="visible"/>
                                      </p:to>
                                    </p:set>
                                    <p:animEffect transition="in" filter="blinds(horizontal)">
                                      <p:cBhvr>
                                        <p:cTn id="7" dur="500"/>
                                        <p:tgtEl>
                                          <p:spTgt spid="1686531">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86531">
                                            <p:txEl>
                                              <p:pRg st="2" end="2"/>
                                            </p:txEl>
                                          </p:spTgt>
                                        </p:tgtEl>
                                        <p:attrNameLst>
                                          <p:attrName>style.visibility</p:attrName>
                                        </p:attrNameLst>
                                      </p:cBhvr>
                                      <p:to>
                                        <p:strVal val="visible"/>
                                      </p:to>
                                    </p:set>
                                    <p:animEffect transition="in" filter="blinds(horizontal)">
                                      <p:cBhvr>
                                        <p:cTn id="11" dur="500"/>
                                        <p:tgtEl>
                                          <p:spTgt spid="168653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500"/>
                                  </p:stCondLst>
                                  <p:childTnLst>
                                    <p:set>
                                      <p:cBhvr>
                                        <p:cTn id="15" dur="1" fill="hold">
                                          <p:stCondLst>
                                            <p:cond delay="0"/>
                                          </p:stCondLst>
                                        </p:cTn>
                                        <p:tgtEl>
                                          <p:spTgt spid="1686531">
                                            <p:txEl>
                                              <p:pRg st="3" end="3"/>
                                            </p:txEl>
                                          </p:spTgt>
                                        </p:tgtEl>
                                        <p:attrNameLst>
                                          <p:attrName>style.visibility</p:attrName>
                                        </p:attrNameLst>
                                      </p:cBhvr>
                                      <p:to>
                                        <p:strVal val="visible"/>
                                      </p:to>
                                    </p:set>
                                    <p:animEffect transition="in" filter="blinds(horizontal)">
                                      <p:cBhvr>
                                        <p:cTn id="16" dur="500"/>
                                        <p:tgtEl>
                                          <p:spTgt spid="16865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500"/>
                                  </p:stCondLst>
                                  <p:childTnLst>
                                    <p:set>
                                      <p:cBhvr>
                                        <p:cTn id="20" dur="1" fill="hold">
                                          <p:stCondLst>
                                            <p:cond delay="0"/>
                                          </p:stCondLst>
                                        </p:cTn>
                                        <p:tgtEl>
                                          <p:spTgt spid="1686531">
                                            <p:txEl>
                                              <p:pRg st="4" end="4"/>
                                            </p:txEl>
                                          </p:spTgt>
                                        </p:tgtEl>
                                        <p:attrNameLst>
                                          <p:attrName>style.visibility</p:attrName>
                                        </p:attrNameLst>
                                      </p:cBhvr>
                                      <p:to>
                                        <p:strVal val="visible"/>
                                      </p:to>
                                    </p:set>
                                    <p:animEffect transition="in" filter="blinds(horizontal)">
                                      <p:cBhvr>
                                        <p:cTn id="21" dur="500"/>
                                        <p:tgtEl>
                                          <p:spTgt spid="168653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500"/>
                                  </p:stCondLst>
                                  <p:childTnLst>
                                    <p:set>
                                      <p:cBhvr>
                                        <p:cTn id="25" dur="1" fill="hold">
                                          <p:stCondLst>
                                            <p:cond delay="0"/>
                                          </p:stCondLst>
                                        </p:cTn>
                                        <p:tgtEl>
                                          <p:spTgt spid="1686531">
                                            <p:txEl>
                                              <p:pRg st="5" end="5"/>
                                            </p:txEl>
                                          </p:spTgt>
                                        </p:tgtEl>
                                        <p:attrNameLst>
                                          <p:attrName>style.visibility</p:attrName>
                                        </p:attrNameLst>
                                      </p:cBhvr>
                                      <p:to>
                                        <p:strVal val="visible"/>
                                      </p:to>
                                    </p:set>
                                    <p:animEffect transition="in" filter="blinds(horizontal)">
                                      <p:cBhvr>
                                        <p:cTn id="26" dur="500"/>
                                        <p:tgtEl>
                                          <p:spTgt spid="1686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1686531" name="Rectangle 3"/>
          <p:cNvSpPr>
            <a:spLocks noGrp="1" noChangeArrowheads="1"/>
          </p:cNvSpPr>
          <p:nvPr>
            <p:ph type="body" idx="4294967295"/>
          </p:nvPr>
        </p:nvSpPr>
        <p:spPr>
          <a:xfrm>
            <a:off x="117475" y="296863"/>
            <a:ext cx="8470900" cy="5834062"/>
          </a:xfrm>
        </p:spPr>
        <p:txBody>
          <a:bodyPr/>
          <a:lstStyle/>
          <a:p>
            <a:pPr algn="ctr">
              <a:lnSpc>
                <a:spcPts val="5000"/>
              </a:lnSpc>
              <a:buFont typeface="Wingdings" pitchFamily="2" charset="2"/>
              <a:buNone/>
              <a:defRPr/>
            </a:pPr>
            <a:r>
              <a:rPr lang="ar-SA" sz="4800" b="1" dirty="0" smtClean="0">
                <a:solidFill>
                  <a:srgbClr val="FF0000"/>
                </a:solidFill>
                <a:effectLst>
                  <a:outerShdw blurRad="38100" dist="38100" dir="2700000" algn="tl">
                    <a:srgbClr val="000000"/>
                  </a:outerShdw>
                </a:effectLst>
                <a:cs typeface="PT Bold Heading" pitchFamily="2" charset="-78"/>
              </a:rPr>
              <a:t>تابع أهداف الحوار</a:t>
            </a:r>
          </a:p>
          <a:p>
            <a:pPr algn="ctr">
              <a:lnSpc>
                <a:spcPts val="5000"/>
              </a:lnSpc>
              <a:buFont typeface="Wingdings" pitchFamily="2" charset="2"/>
              <a:buNone/>
              <a:defRPr/>
            </a:pPr>
            <a:endParaRPr lang="ar-SA" sz="4800" b="1" dirty="0" smtClean="0">
              <a:solidFill>
                <a:srgbClr val="FF0000"/>
              </a:solidFill>
              <a:effectLst>
                <a:outerShdw blurRad="38100" dist="38100" dir="2700000" algn="tl">
                  <a:srgbClr val="000000"/>
                </a:outerShdw>
              </a:effectLst>
              <a:cs typeface="PT Bold Heading" pitchFamily="2" charset="-78"/>
            </a:endParaRPr>
          </a:p>
          <a:p>
            <a:pPr>
              <a:lnSpc>
                <a:spcPts val="5000"/>
              </a:lnSpc>
              <a:defRPr/>
            </a:pPr>
            <a:r>
              <a:rPr lang="ar-SA" b="1" dirty="0" smtClean="0">
                <a:cs typeface="PT Bold Heading" pitchFamily="2" charset="-78"/>
              </a:rPr>
              <a:t>5-وقال تعالى : </a:t>
            </a:r>
            <a:r>
              <a:rPr lang="ar-SA" b="1" dirty="0" smtClean="0">
                <a:solidFill>
                  <a:srgbClr val="33CC33"/>
                </a:solidFill>
                <a:effectLst>
                  <a:outerShdw blurRad="38100" dist="38100" dir="2700000" algn="tl">
                    <a:srgbClr val="000000"/>
                  </a:outerShdw>
                </a:effectLst>
                <a:cs typeface="PT Bold Heading" pitchFamily="2" charset="-78"/>
              </a:rPr>
              <a:t>وَلَا يَأْتُونَكَ بِمَثَلٍ إِلَّا جِئْنَاكَ بِالْحَقِّ وَأَحْسَنَ تَفْسِيراً{33</a:t>
            </a:r>
            <a:r>
              <a:rPr lang="ar-SA" b="1" dirty="0" smtClean="0">
                <a:cs typeface="PT Bold Heading" pitchFamily="2" charset="-78"/>
              </a:rPr>
              <a:t>}</a:t>
            </a:r>
            <a:r>
              <a:rPr lang="ar-SA" b="1" dirty="0" smtClean="0">
                <a:effectLst/>
                <a:cs typeface="PT Bold Heading" pitchFamily="2" charset="-78"/>
              </a:rPr>
              <a:t> </a:t>
            </a:r>
          </a:p>
          <a:p>
            <a:pPr>
              <a:lnSpc>
                <a:spcPts val="5000"/>
              </a:lnSpc>
              <a:defRPr/>
            </a:pPr>
            <a:r>
              <a:rPr lang="ar-SA" b="1" dirty="0" smtClean="0">
                <a:cs typeface="PT Bold Heading" pitchFamily="2" charset="-78"/>
              </a:rPr>
              <a:t>أي </a:t>
            </a:r>
            <a:r>
              <a:rPr lang="ar-SA" b="1" dirty="0" smtClean="0">
                <a:solidFill>
                  <a:schemeClr val="folHlink"/>
                </a:solidFill>
                <a:effectLst>
                  <a:outerShdw blurRad="38100" dist="38100" dir="2700000" algn="tl">
                    <a:srgbClr val="000000"/>
                  </a:outerShdw>
                </a:effectLst>
                <a:cs typeface="PT Bold Heading" pitchFamily="2" charset="-78"/>
              </a:rPr>
              <a:t>: ولا يأتيك - أيها الرسول - المشركون بحجة أو شبهة إلا جئناك بالجواب الحق وبأحسن بيان له</a:t>
            </a:r>
            <a:r>
              <a:rPr lang="ar-SA" b="1" dirty="0" smtClean="0">
                <a:cs typeface="PT Bold Heading" pitchFamily="2" charset="-78"/>
              </a:rPr>
              <a:t>.</a:t>
            </a:r>
            <a:endParaRPr lang="en-US" b="1" dirty="0" smtClean="0">
              <a:cs typeface="PT Bold Heading" pitchFamily="2" charset="-78"/>
            </a:endParaRPr>
          </a:p>
          <a:p>
            <a:pPr>
              <a:lnSpc>
                <a:spcPts val="5000"/>
              </a:lnSpc>
              <a:defRPr/>
            </a:pPr>
            <a:r>
              <a:rPr lang="ar-SA" b="1" dirty="0" smtClean="0">
                <a:cs typeface="PT Bold Heading" pitchFamily="2" charset="-78"/>
              </a:rPr>
              <a:t>6- </a:t>
            </a:r>
            <a:r>
              <a:rPr lang="ar-SA" b="1" dirty="0" smtClean="0">
                <a:solidFill>
                  <a:srgbClr val="6699FF"/>
                </a:solidFill>
                <a:effectLst>
                  <a:outerShdw blurRad="38100" dist="38100" dir="2700000" algn="tl">
                    <a:srgbClr val="000000"/>
                  </a:outerShdw>
                </a:effectLst>
                <a:cs typeface="PT Bold Heading" pitchFamily="2" charset="-78"/>
              </a:rPr>
              <a:t>حل المشكلات </a:t>
            </a:r>
            <a:r>
              <a:rPr lang="ar-SA" b="1" dirty="0" smtClean="0">
                <a:cs typeface="PT Bold Heading" pitchFamily="2" charset="-78"/>
              </a:rPr>
              <a:t>بين الأفراد </a:t>
            </a:r>
            <a:endParaRPr lang="en-US" b="1" dirty="0" smtClean="0">
              <a:cs typeface="PT Bold Heading" pitchFamily="2" charset="-78"/>
            </a:endParaRPr>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86531">
                                            <p:txEl>
                                              <p:pRg st="0" end="0"/>
                                            </p:txEl>
                                          </p:spTgt>
                                        </p:tgtEl>
                                        <p:attrNameLst>
                                          <p:attrName>style.visibility</p:attrName>
                                        </p:attrNameLst>
                                      </p:cBhvr>
                                      <p:to>
                                        <p:strVal val="visible"/>
                                      </p:to>
                                    </p:set>
                                    <p:animEffect transition="in" filter="blinds(horizontal)">
                                      <p:cBhvr>
                                        <p:cTn id="7" dur="500"/>
                                        <p:tgtEl>
                                          <p:spTgt spid="168653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86531">
                                            <p:txEl>
                                              <p:pRg st="2" end="2"/>
                                            </p:txEl>
                                          </p:spTgt>
                                        </p:tgtEl>
                                        <p:attrNameLst>
                                          <p:attrName>style.visibility</p:attrName>
                                        </p:attrNameLst>
                                      </p:cBhvr>
                                      <p:to>
                                        <p:strVal val="visible"/>
                                      </p:to>
                                    </p:set>
                                    <p:animEffect transition="in" filter="blinds(horizontal)">
                                      <p:cBhvr>
                                        <p:cTn id="11" dur="500"/>
                                        <p:tgtEl>
                                          <p:spTgt spid="168653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86531">
                                            <p:txEl>
                                              <p:pRg st="3" end="3"/>
                                            </p:txEl>
                                          </p:spTgt>
                                        </p:tgtEl>
                                        <p:attrNameLst>
                                          <p:attrName>style.visibility</p:attrName>
                                        </p:attrNameLst>
                                      </p:cBhvr>
                                      <p:to>
                                        <p:strVal val="visible"/>
                                      </p:to>
                                    </p:set>
                                    <p:animEffect transition="in" filter="blinds(horizontal)">
                                      <p:cBhvr>
                                        <p:cTn id="16" dur="500"/>
                                        <p:tgtEl>
                                          <p:spTgt spid="16865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86531">
                                            <p:txEl>
                                              <p:pRg st="4" end="4"/>
                                            </p:txEl>
                                          </p:spTgt>
                                        </p:tgtEl>
                                        <p:attrNameLst>
                                          <p:attrName>style.visibility</p:attrName>
                                        </p:attrNameLst>
                                      </p:cBhvr>
                                      <p:to>
                                        <p:strVal val="visible"/>
                                      </p:to>
                                    </p:set>
                                    <p:animEffect transition="in" filter="blinds(horizontal)">
                                      <p:cBhvr>
                                        <p:cTn id="21" dur="500"/>
                                        <p:tgtEl>
                                          <p:spTgt spid="1686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8"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useBgFill="1">
        <p:nvSpPr>
          <p:cNvPr id="11" name="Oval 4"/>
          <p:cNvSpPr>
            <a:spLocks noChangeArrowheads="1"/>
          </p:cNvSpPr>
          <p:nvPr/>
        </p:nvSpPr>
        <p:spPr bwMode="auto">
          <a:xfrm rot="1900718">
            <a:off x="678172" y="-169044"/>
            <a:ext cx="9200247" cy="5186258"/>
          </a:xfrm>
          <a:prstGeom prst="ellipse">
            <a:avLst/>
          </a:prstGeom>
          <a:ln w="34925">
            <a:solidFill>
              <a:srgbClr val="FFFFFF"/>
            </a:solidFill>
            <a:headEnd/>
            <a:tailEnd/>
          </a:ln>
          <a:effectLst>
            <a:glow rad="228600">
              <a:schemeClr val="accent2">
                <a:satMod val="175000"/>
                <a:alpha val="40000"/>
              </a:schemeClr>
            </a:glow>
            <a:outerShdw blurRad="317500" dir="2700000" algn="ctr">
              <a:srgbClr val="000000">
                <a:alpha val="43000"/>
              </a:srgbClr>
            </a:outerShdw>
            <a:reflection blurRad="6350" stA="50000" endA="275" endPos="400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lope"/>
            <a:bevelB prst="softRound"/>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ct val="200000"/>
              </a:lnSpc>
              <a:defRPr/>
            </a:pPr>
            <a:r>
              <a:rPr lang="ar-SA" sz="6600" b="1" dirty="0">
                <a:solidFill>
                  <a:schemeClr val="accent4">
                    <a:lumMod val="95000"/>
                    <a:lumOff val="5000"/>
                  </a:schemeClr>
                </a:solidFill>
                <a:effectLst>
                  <a:outerShdw blurRad="38100" dist="38100" dir="2700000" algn="tl">
                    <a:srgbClr val="000000"/>
                  </a:outerShdw>
                </a:effectLst>
                <a:cs typeface="PT Bold Heading" pitchFamily="2" charset="-78"/>
              </a:rPr>
              <a:t>      الفصل الثاني </a:t>
            </a:r>
          </a:p>
          <a:p>
            <a:pPr algn="ctr">
              <a:lnSpc>
                <a:spcPct val="200000"/>
              </a:lnSpc>
              <a:defRPr/>
            </a:pPr>
            <a:r>
              <a:rPr lang="ar-SA" sz="6000" b="1" dirty="0">
                <a:solidFill>
                  <a:schemeClr val="accent4">
                    <a:lumMod val="95000"/>
                    <a:lumOff val="5000"/>
                  </a:schemeClr>
                </a:solidFill>
                <a:effectLst>
                  <a:outerShdw blurRad="38100" dist="38100" dir="2700000" algn="tl">
                    <a:srgbClr val="000000"/>
                  </a:outerShdw>
                </a:effectLst>
                <a:cs typeface="PT Bold Heading" pitchFamily="2" charset="-78"/>
              </a:rPr>
              <a:t>         أدب الحوار</a:t>
            </a:r>
          </a:p>
        </p:txBody>
      </p:sp>
      <p:pic>
        <p:nvPicPr>
          <p:cNvPr id="4" name="صورة 3" descr="deal with devil.jpg"/>
          <p:cNvPicPr>
            <a:picLocks noChangeAspect="1"/>
          </p:cNvPicPr>
          <p:nvPr/>
        </p:nvPicPr>
        <p:blipFill>
          <a:blip r:embed="rId4">
            <a:duotone>
              <a:schemeClr val="accent1">
                <a:shade val="45000"/>
                <a:satMod val="135000"/>
              </a:schemeClr>
              <a:prstClr val="white"/>
            </a:duotone>
          </a:blip>
          <a:stretch>
            <a:fillRect/>
          </a:stretch>
        </p:blipFill>
        <p:spPr>
          <a:xfrm>
            <a:off x="214282" y="3429000"/>
            <a:ext cx="2857520" cy="288488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useBgFill="1">
        <p:nvSpPr>
          <p:cNvPr id="18436" name="Rectangle 4"/>
          <p:cNvSpPr>
            <a:spLocks noChangeArrowheads="1"/>
          </p:cNvSpPr>
          <p:nvPr/>
        </p:nvSpPr>
        <p:spPr bwMode="auto">
          <a:xfrm>
            <a:off x="636588" y="620713"/>
            <a:ext cx="8229600" cy="4999067"/>
          </a:xfrm>
          <a:prstGeom prst="rect">
            <a:avLst/>
          </a:prstGeom>
          <a:ln>
            <a:noFill/>
            <a:headEnd/>
            <a:tailEnd/>
          </a:ln>
          <a:effectLst>
            <a:glow rad="1397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a:lstStyle/>
          <a:p>
            <a:pPr marL="342900" indent="-342900" algn="ctr">
              <a:lnSpc>
                <a:spcPct val="90000"/>
              </a:lnSpc>
              <a:spcBef>
                <a:spcPct val="20000"/>
              </a:spcBef>
              <a:buClr>
                <a:schemeClr val="hlink"/>
              </a:buClr>
              <a:buSzPct val="60000"/>
              <a:buFont typeface="Wingdings" pitchFamily="2" charset="2"/>
              <a:buNone/>
              <a:defRPr/>
            </a:pPr>
            <a:endParaRPr lang="ar-SA" sz="4800" b="1" dirty="0">
              <a:ln>
                <a:solidFill>
                  <a:srgbClr val="6600FF"/>
                </a:solidFill>
              </a:ln>
              <a:solidFill>
                <a:srgbClr val="FFFFFF"/>
              </a:solidFill>
              <a:effectLst>
                <a:glow rad="228600">
                  <a:schemeClr val="accent1">
                    <a:satMod val="175000"/>
                    <a:alpha val="40000"/>
                  </a:schemeClr>
                </a:glow>
              </a:effectLst>
              <a:cs typeface="mohammad bold art 1" pitchFamily="2" charset="-78"/>
            </a:endParaRPr>
          </a:p>
          <a:p>
            <a:pPr marL="342900" indent="-342900" algn="ctr">
              <a:lnSpc>
                <a:spcPct val="150000"/>
              </a:lnSpc>
              <a:spcBef>
                <a:spcPct val="20000"/>
              </a:spcBef>
              <a:buClr>
                <a:schemeClr val="hlink"/>
              </a:buClr>
              <a:buSzPct val="60000"/>
              <a:buFont typeface="Wingdings" pitchFamily="2" charset="2"/>
              <a:buNone/>
              <a:defRPr/>
            </a:pPr>
            <a:r>
              <a:rPr lang="ar-SA" sz="5400" b="1" dirty="0">
                <a:ln>
                  <a:solidFill>
                    <a:srgbClr val="6600FF"/>
                  </a:solidFill>
                </a:ln>
                <a:solidFill>
                  <a:srgbClr val="FFFFFF"/>
                </a:solidFill>
                <a:effectLst>
                  <a:glow rad="228600">
                    <a:schemeClr val="accent1">
                      <a:satMod val="175000"/>
                      <a:alpha val="40000"/>
                    </a:schemeClr>
                  </a:glow>
                </a:effectLst>
                <a:cs typeface="PT Bold Heading" pitchFamily="2" charset="-78"/>
              </a:rPr>
              <a:t>بالتعاون مع أفراد المجموعة</a:t>
            </a:r>
            <a:r>
              <a:rPr lang="ar-SA" sz="7200" b="1" dirty="0">
                <a:ln>
                  <a:solidFill>
                    <a:srgbClr val="6600FF"/>
                  </a:solidFill>
                </a:ln>
                <a:solidFill>
                  <a:srgbClr val="FFFFFF"/>
                </a:solidFill>
                <a:effectLst>
                  <a:glow rad="228600">
                    <a:schemeClr val="accent1">
                      <a:satMod val="175000"/>
                      <a:alpha val="40000"/>
                    </a:schemeClr>
                  </a:glow>
                </a:effectLst>
                <a:cs typeface="PT Bold Heading" pitchFamily="2" charset="-78"/>
              </a:rPr>
              <a:t> </a:t>
            </a:r>
            <a:r>
              <a:rPr lang="ar-SA" sz="6000" b="1" dirty="0">
                <a:ln>
                  <a:solidFill>
                    <a:srgbClr val="6600FF"/>
                  </a:solidFill>
                </a:ln>
                <a:solidFill>
                  <a:srgbClr val="FFFFFF"/>
                </a:solidFill>
                <a:effectLst>
                  <a:glow rad="228600">
                    <a:schemeClr val="accent1">
                      <a:satMod val="175000"/>
                      <a:alpha val="40000"/>
                    </a:schemeClr>
                  </a:glow>
                </a:effectLst>
                <a:cs typeface="PT Bold Heading" pitchFamily="2" charset="-78"/>
              </a:rPr>
              <a:t>بيِّن</a:t>
            </a:r>
          </a:p>
          <a:p>
            <a:pPr marL="342900" indent="-342900" algn="ctr">
              <a:lnSpc>
                <a:spcPct val="150000"/>
              </a:lnSpc>
              <a:spcBef>
                <a:spcPct val="20000"/>
              </a:spcBef>
              <a:buClr>
                <a:schemeClr val="hlink"/>
              </a:buClr>
              <a:buSzPct val="60000"/>
              <a:buFont typeface="Wingdings" pitchFamily="2" charset="2"/>
              <a:buNone/>
              <a:defRPr/>
            </a:pPr>
            <a:r>
              <a:rPr lang="ar-SA" sz="5400" b="1" dirty="0">
                <a:ln>
                  <a:solidFill>
                    <a:srgbClr val="6600FF"/>
                  </a:solidFill>
                </a:ln>
                <a:solidFill>
                  <a:srgbClr val="FFFFFF"/>
                </a:solidFill>
                <a:effectLst>
                  <a:glow rad="228600">
                    <a:schemeClr val="accent1">
                      <a:satMod val="175000"/>
                      <a:alpha val="40000"/>
                    </a:schemeClr>
                  </a:glow>
                </a:effectLst>
                <a:cs typeface="PT Bold Heading" pitchFamily="2" charset="-78"/>
              </a:rPr>
              <a:t>خصائص وآداب الحوار الناجح</a:t>
            </a:r>
            <a:endParaRPr lang="en-US" sz="6000" b="1" dirty="0">
              <a:ln>
                <a:solidFill>
                  <a:srgbClr val="6600FF"/>
                </a:solidFill>
              </a:ln>
              <a:solidFill>
                <a:srgbClr val="FFFFFF"/>
              </a:solidFill>
              <a:effectLst>
                <a:glow rad="228600">
                  <a:schemeClr val="accent1">
                    <a:satMod val="175000"/>
                    <a:alpha val="40000"/>
                  </a:schemeClr>
                </a:glow>
              </a:effectLst>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iterate type="lt">
                                    <p:tmPct val="0"/>
                                  </p:iterate>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5" name="Rectangle 24"/>
          <p:cNvSpPr>
            <a:spLocks noGrp="1" noChangeArrowheads="1"/>
          </p:cNvSpPr>
          <p:nvPr>
            <p:ph type="ftr" sz="quarter" idx="11"/>
          </p:nvPr>
        </p:nvSpPr>
        <p:spPr/>
        <p:txBody>
          <a:bodyPr/>
          <a:lstStyle/>
          <a:p>
            <a:pPr>
              <a:defRPr/>
            </a:pPr>
            <a:r>
              <a:rPr lang="ar-SA" dirty="0"/>
              <a:t>الحوار الفعال في القرآن والسنة  جمال القرش</a:t>
            </a:r>
            <a:endParaRPr lang="en-US" dirty="0"/>
          </a:p>
        </p:txBody>
      </p:sp>
      <p:sp>
        <p:nvSpPr>
          <p:cNvPr id="4" name="مستطيل 3"/>
          <p:cNvSpPr/>
          <p:nvPr/>
        </p:nvSpPr>
        <p:spPr>
          <a:xfrm>
            <a:off x="428596" y="714356"/>
            <a:ext cx="7786742" cy="5261495"/>
          </a:xfrm>
          <a:prstGeom prst="rect">
            <a:avLst/>
          </a:prstGeom>
        </p:spPr>
        <p:txBody>
          <a:bodyPr wrap="square">
            <a:spAutoFit/>
          </a:bodyPr>
          <a:lstStyle/>
          <a:p>
            <a:pPr marL="342900" indent="-342900" algn="ctr">
              <a:lnSpc>
                <a:spcPts val="6500"/>
              </a:lnSpc>
              <a:spcBef>
                <a:spcPct val="20000"/>
              </a:spcBef>
              <a:buClr>
                <a:schemeClr val="hlink"/>
              </a:buClr>
              <a:buSzPct val="60000"/>
              <a:buFont typeface="Wingdings" pitchFamily="2" charset="2"/>
              <a:buNone/>
              <a:defRPr/>
            </a:pPr>
            <a:r>
              <a:rPr lang="ar-SA" sz="3600" b="1"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خصائص وآداب الحوار الناجح</a:t>
            </a:r>
          </a:p>
          <a:p>
            <a:pPr>
              <a:lnSpc>
                <a:spcPts val="6500"/>
              </a:lnSpc>
              <a:defRPr/>
            </a:pPr>
            <a:r>
              <a:rPr lang="ar-SA" sz="32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أولا	     :  الصدق وطلب الحق</a:t>
            </a:r>
          </a:p>
          <a:p>
            <a:pPr>
              <a:lnSpc>
                <a:spcPts val="6500"/>
              </a:lnSpc>
              <a:defRPr/>
            </a:pPr>
            <a:r>
              <a:rPr lang="ar-SA" sz="32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ثـانـيا    : الاستعداد الذهني</a:t>
            </a:r>
          </a:p>
          <a:p>
            <a:pPr>
              <a:lnSpc>
                <a:spcPts val="6500"/>
              </a:lnSpc>
              <a:defRPr/>
            </a:pPr>
            <a:r>
              <a:rPr lang="ar-SA" sz="32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ثـالـثا     : احترام الطرف الآخــــر</a:t>
            </a:r>
          </a:p>
          <a:p>
            <a:pPr>
              <a:lnSpc>
                <a:spcPts val="6500"/>
              </a:lnSpc>
              <a:defRPr/>
            </a:pPr>
            <a:r>
              <a:rPr lang="ar-SA" sz="40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رابــعا</a:t>
            </a:r>
            <a:r>
              <a:rPr lang="ar-SA" sz="32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a:t>
            </a:r>
            <a:r>
              <a:rPr lang="ar-SA" sz="40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 مراعاة حال المحاور</a:t>
            </a:r>
          </a:p>
          <a:p>
            <a:pPr>
              <a:lnSpc>
                <a:spcPts val="6500"/>
              </a:lnSpc>
              <a:defRPr/>
            </a:pPr>
            <a:r>
              <a:rPr lang="ar-SA" sz="4000" dirty="0" smtClean="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rPr>
              <a:t> خامسا : البدء بالأولويات</a:t>
            </a:r>
            <a:endParaRPr lang="ar-SA" sz="4000" dirty="0">
              <a:ln>
                <a:solidFill>
                  <a:srgbClr val="92D050"/>
                </a:solidFill>
              </a:ln>
              <a:gradFill flip="none" rotWithShape="1">
                <a:gsLst>
                  <a:gs pos="0">
                    <a:schemeClr val="hlink">
                      <a:shade val="30000"/>
                      <a:satMod val="115000"/>
                    </a:schemeClr>
                  </a:gs>
                  <a:gs pos="50000">
                    <a:schemeClr val="hlink">
                      <a:shade val="67500"/>
                      <a:satMod val="115000"/>
                    </a:schemeClr>
                  </a:gs>
                  <a:gs pos="100000">
                    <a:schemeClr val="hlink">
                      <a:shade val="100000"/>
                      <a:satMod val="115000"/>
                    </a:schemeClr>
                  </a:gs>
                </a:gsLst>
                <a:lin ang="13500000" scaled="1"/>
                <a:tileRect/>
              </a:gradFill>
              <a:effectLst>
                <a:glow rad="63500">
                  <a:schemeClr val="accent3">
                    <a:satMod val="175000"/>
                    <a:alpha val="40000"/>
                  </a:schemeClr>
                </a:glow>
                <a:reflection blurRad="6350" stA="55000" endA="300" endPos="45500" dir="5400000" sy="-100000" algn="bl" rotWithShape="0"/>
              </a:effectLst>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46088" y="398463"/>
            <a:ext cx="8229600" cy="5732462"/>
          </a:xfrm>
          <a:noFill/>
        </p:spPr>
        <p:txBody>
          <a:bodyPr/>
          <a:lstStyle/>
          <a:p>
            <a:pPr algn="ctr">
              <a:lnSpc>
                <a:spcPts val="5200"/>
              </a:lnSpc>
              <a:buFont typeface="Wingdings" pitchFamily="2" charset="2"/>
              <a:buNone/>
            </a:pPr>
            <a:r>
              <a:rPr lang="ar-SA" sz="3600" b="1" dirty="0" smtClean="0">
                <a:solidFill>
                  <a:srgbClr val="6600FF"/>
                </a:solidFill>
                <a:effectLst/>
                <a:cs typeface="PT Bold Heading" pitchFamily="2" charset="-78"/>
              </a:rPr>
              <a:t>أولا :  الصدق وطلب الحق</a:t>
            </a:r>
          </a:p>
          <a:p>
            <a:pPr>
              <a:lnSpc>
                <a:spcPts val="5200"/>
              </a:lnSpc>
              <a:buFont typeface="Wingdings" pitchFamily="2" charset="2"/>
              <a:buNone/>
            </a:pPr>
            <a:r>
              <a:rPr lang="ar-SA" sz="3600" b="1" dirty="0" smtClean="0">
                <a:solidFill>
                  <a:srgbClr val="FF0000"/>
                </a:solidFill>
                <a:effectLst/>
                <a:cs typeface="PT Bold Heading" pitchFamily="2" charset="-78"/>
              </a:rPr>
              <a:t>ومن صوره:</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إخلاص النية وطـــلب الحــــق</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التسليم بالخطأ وعدم التعصب.</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عدم الانتصار للنفــــــس.</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التأصيل الشرعي لدرء النزاع .</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عدم الترفع عن قول لا أعلم.</a:t>
            </a:r>
          </a:p>
          <a:p>
            <a:pPr marL="457200" indent="-457200">
              <a:lnSpc>
                <a:spcPts val="5200"/>
              </a:lnSpc>
              <a:buFont typeface="Wingdings" pitchFamily="2" charset="2"/>
              <a:buAutoNum type="arabicPeriod"/>
            </a:pPr>
            <a:r>
              <a:rPr lang="ar-SA" sz="2400" b="1" dirty="0" smtClean="0">
                <a:solidFill>
                  <a:srgbClr val="660066"/>
                </a:solidFill>
                <a:effectLst/>
                <a:cs typeface="PT Bold Heading" pitchFamily="2" charset="-78"/>
              </a:rPr>
              <a:t>لا تنفي ولا تثبت إلا بدليل . </a:t>
            </a:r>
            <a:r>
              <a:rPr lang="ar-SA" sz="2400" dirty="0" smtClean="0">
                <a:effectLst/>
                <a:cs typeface="PT Bold Heading" pitchFamily="2" charset="-78"/>
              </a:rPr>
              <a:t> </a:t>
            </a:r>
            <a:endParaRPr lang="en-US" sz="2400" dirty="0" smtClean="0">
              <a:effectLst/>
              <a:cs typeface="PT Bold Heading" pitchFamily="2" charset="-78"/>
            </a:endParaRPr>
          </a:p>
        </p:txBody>
      </p:sp>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30724" name="Picture 4" descr="14سبحان الله"/>
          <p:cNvPicPr>
            <a:picLocks noChangeAspect="1" noChangeArrowheads="1"/>
          </p:cNvPicPr>
          <p:nvPr/>
        </p:nvPicPr>
        <p:blipFill>
          <a:blip r:embed="rId4">
            <a:duotone>
              <a:prstClr val="black"/>
              <a:schemeClr val="tx2">
                <a:tint val="45000"/>
                <a:satMod val="400000"/>
              </a:schemeClr>
            </a:duotone>
          </a:blip>
          <a:stretch>
            <a:fillRect/>
          </a:stretch>
        </p:blipFill>
        <p:spPr bwMode="auto">
          <a:xfrm>
            <a:off x="785786" y="2357430"/>
            <a:ext cx="3571900" cy="3429024"/>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additive="base">
                                        <p:cTn id="12"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 calcmode="lin" valueType="num">
                                      <p:cBhvr additive="base">
                                        <p:cTn id="18"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 calcmode="lin" valueType="num">
                                      <p:cBhvr additive="base">
                                        <p:cTn id="24"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23">
                                            <p:txEl>
                                              <p:pRg st="4" end="4"/>
                                            </p:txEl>
                                          </p:spTgt>
                                        </p:tgtEl>
                                        <p:attrNameLst>
                                          <p:attrName>style.visibility</p:attrName>
                                        </p:attrNameLst>
                                      </p:cBhvr>
                                      <p:to>
                                        <p:strVal val="visible"/>
                                      </p:to>
                                    </p:set>
                                    <p:anim calcmode="lin" valueType="num">
                                      <p:cBhvr additive="base">
                                        <p:cTn id="30"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723">
                                            <p:txEl>
                                              <p:pRg st="5" end="5"/>
                                            </p:txEl>
                                          </p:spTgt>
                                        </p:tgtEl>
                                        <p:attrNameLst>
                                          <p:attrName>style.visibility</p:attrName>
                                        </p:attrNameLst>
                                      </p:cBhvr>
                                      <p:to>
                                        <p:strVal val="visible"/>
                                      </p:to>
                                    </p:set>
                                    <p:anim calcmode="lin" valueType="num">
                                      <p:cBhvr additive="base">
                                        <p:cTn id="36"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 calcmode="lin" valueType="num">
                                      <p:cBhvr additive="base">
                                        <p:cTn id="42"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0723">
                                            <p:txEl>
                                              <p:pRg st="7" end="7"/>
                                            </p:txEl>
                                          </p:spTgt>
                                        </p:tgtEl>
                                        <p:attrNameLst>
                                          <p:attrName>style.visibility</p:attrName>
                                        </p:attrNameLst>
                                      </p:cBhvr>
                                      <p:to>
                                        <p:strVal val="visible"/>
                                      </p:to>
                                    </p:set>
                                    <p:anim calcmode="lin" valueType="num">
                                      <p:cBhvr additive="base">
                                        <p:cTn id="48"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nodeType="afterEffect">
                                  <p:stCondLst>
                                    <p:cond delay="0"/>
                                  </p:stCondLst>
                                  <p:childTnLst>
                                    <p:set>
                                      <p:cBhvr>
                                        <p:cTn id="52" dur="1" fill="hold">
                                          <p:stCondLst>
                                            <p:cond delay="0"/>
                                          </p:stCondLst>
                                        </p:cTn>
                                        <p:tgtEl>
                                          <p:spTgt spid="30724"/>
                                        </p:tgtEl>
                                        <p:attrNameLst>
                                          <p:attrName>style.visibility</p:attrName>
                                        </p:attrNameLst>
                                      </p:cBhvr>
                                      <p:to>
                                        <p:strVal val="visible"/>
                                      </p:to>
                                    </p:set>
                                    <p:anim calcmode="lin" valueType="num">
                                      <p:cBhvr additive="base">
                                        <p:cTn id="53" dur="500" fill="hold"/>
                                        <p:tgtEl>
                                          <p:spTgt spid="30724"/>
                                        </p:tgtEl>
                                        <p:attrNameLst>
                                          <p:attrName>ppt_x</p:attrName>
                                        </p:attrNameLst>
                                      </p:cBhvr>
                                      <p:tavLst>
                                        <p:tav tm="0">
                                          <p:val>
                                            <p:strVal val="#ppt_x"/>
                                          </p:val>
                                        </p:tav>
                                        <p:tav tm="100000">
                                          <p:val>
                                            <p:strVal val="#ppt_x"/>
                                          </p:val>
                                        </p:tav>
                                      </p:tavLst>
                                    </p:anim>
                                    <p:anim calcmode="lin" valueType="num">
                                      <p:cBhvr additive="base">
                                        <p:cTn id="54"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636811" y="357166"/>
            <a:ext cx="3979917" cy="892150"/>
          </a:xfr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path path="circle">
              <a:fillToRect l="100000" b="100000"/>
            </a:path>
            <a:tileRect t="-100000" r="-100000"/>
          </a:gradFill>
          <a:ln w="28575">
            <a:solidFill>
              <a:schemeClr val="tx1">
                <a:lumMod val="95000"/>
                <a:lumOff val="5000"/>
              </a:schemeClr>
            </a:solidFill>
          </a:ln>
        </p:spPr>
        <p:txBody>
          <a:bodyPr/>
          <a:lstStyle/>
          <a:p>
            <a:pPr>
              <a:defRPr/>
            </a:pPr>
            <a:r>
              <a:rPr lang="ar-SA" sz="4800" b="0" dirty="0" smtClean="0">
                <a:solidFill>
                  <a:srgbClr val="6600FF"/>
                </a:solidFill>
                <a:effectLst/>
                <a:cs typeface="PT Bold Heading" pitchFamily="2" charset="-78"/>
              </a:rPr>
              <a:t>1- الإخلاص</a:t>
            </a:r>
            <a:endParaRPr lang="en-US" sz="4800" b="0" dirty="0" smtClean="0">
              <a:solidFill>
                <a:srgbClr val="6600FF"/>
              </a:solidFill>
              <a:effectLst/>
              <a:cs typeface="PT Bold Heading" pitchFamily="2" charset="-78"/>
            </a:endParaRPr>
          </a:p>
        </p:txBody>
      </p:sp>
      <p:sp>
        <p:nvSpPr>
          <p:cNvPr id="31747" name="Rectangle 3"/>
          <p:cNvSpPr>
            <a:spLocks noGrp="1" noChangeArrowheads="1"/>
          </p:cNvSpPr>
          <p:nvPr>
            <p:ph idx="1"/>
          </p:nvPr>
        </p:nvSpPr>
        <p:spPr>
          <a:xfrm>
            <a:off x="431800" y="1341438"/>
            <a:ext cx="8229600" cy="4899025"/>
          </a:xfrm>
          <a:noFill/>
        </p:spPr>
        <p:txBody>
          <a:bodyPr/>
          <a:lstStyle/>
          <a:p>
            <a:pPr marL="361950" lvl="1" indent="-361950" algn="just">
              <a:lnSpc>
                <a:spcPts val="5000"/>
              </a:lnSpc>
            </a:pPr>
            <a:r>
              <a:rPr lang="ar-SA" dirty="0" smtClean="0">
                <a:effectLst/>
                <a:cs typeface="PT Bold Heading" pitchFamily="2" charset="-78"/>
              </a:rPr>
              <a:t>قال تعالى : { </a:t>
            </a:r>
            <a:r>
              <a:rPr lang="ar-SA" dirty="0" smtClean="0">
                <a:solidFill>
                  <a:srgbClr val="33CC33"/>
                </a:solidFill>
                <a:effectLst/>
                <a:cs typeface="PT Bold Heading" pitchFamily="2" charset="-78"/>
              </a:rPr>
              <a:t>فَمَن كَانَ يَرْجُو لقَاءَ رَبِّهِ فَلْيعْمَلْ عَمَلاً صَالِحًا وَلا يُشرِكْ بِعِبَادَةِ رَبِّهِ أَحَدًا</a:t>
            </a:r>
            <a:r>
              <a:rPr lang="ar-SA" dirty="0" smtClean="0">
                <a:effectLst/>
                <a:cs typeface="PT Bold Heading" pitchFamily="2" charset="-78"/>
              </a:rPr>
              <a:t> } (الكهف : 110) والعمل لا يكون صالحا إلا بتحقيق الإخلاص والمتابعة للنبي محمد صلى اللّه عليه وسلم لا من أجل أن تتناقل الألسنة أن فلاناً محاورا جيدا أحرج المخالفين وأفحمهم</a:t>
            </a:r>
            <a:endParaRPr lang="ar-SA" dirty="0" smtClean="0">
              <a:solidFill>
                <a:srgbClr val="660066"/>
              </a:solidFill>
              <a:effectLst/>
              <a:cs typeface="PT Bold Heading" pitchFamily="2" charset="-78"/>
            </a:endParaRPr>
          </a:p>
          <a:p>
            <a:pPr algn="just">
              <a:lnSpc>
                <a:spcPts val="5000"/>
              </a:lnSpc>
            </a:pPr>
            <a:r>
              <a:rPr lang="ar-SA" sz="2800" dirty="0" smtClean="0">
                <a:solidFill>
                  <a:srgbClr val="660066"/>
                </a:solidFill>
                <a:effectLst/>
                <a:cs typeface="PT Bold Heading" pitchFamily="2" charset="-78"/>
              </a:rPr>
              <a:t>وينبغي أن لا يتصدى للحوار إلا من تأهل له بالاستقامة على المنهج فضلا عن الإخلاص والتجرد والصدق.</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18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8"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357422" y="214298"/>
            <a:ext cx="4418073" cy="1000124"/>
          </a:xfr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path path="circle">
              <a:fillToRect l="100000" b="100000"/>
            </a:path>
            <a:tileRect t="-100000" r="-100000"/>
          </a:gradFill>
          <a:ln w="28575">
            <a:solidFill>
              <a:schemeClr val="tx1">
                <a:lumMod val="95000"/>
                <a:lumOff val="5000"/>
              </a:schemeClr>
            </a:solidFill>
          </a:ln>
        </p:spPr>
        <p:txBody>
          <a:bodyPr/>
          <a:lstStyle/>
          <a:p>
            <a:pPr>
              <a:defRPr/>
            </a:pPr>
            <a:r>
              <a:rPr lang="ar-SA" sz="6600" b="0" dirty="0" smtClean="0">
                <a:solidFill>
                  <a:srgbClr val="6600FF"/>
                </a:solidFill>
                <a:effectLst/>
                <a:cs typeface="PT Bold Heading" pitchFamily="2" charset="-78"/>
              </a:rPr>
              <a:t>تابع الإخلاص</a:t>
            </a:r>
            <a:endParaRPr lang="en-US" sz="6600" b="0" dirty="0" smtClean="0">
              <a:solidFill>
                <a:srgbClr val="6600FF"/>
              </a:solidFill>
              <a:effectLst/>
              <a:cs typeface="PT Bold Heading" pitchFamily="2" charset="-78"/>
            </a:endParaRPr>
          </a:p>
        </p:txBody>
      </p:sp>
      <p:sp>
        <p:nvSpPr>
          <p:cNvPr id="32774" name="Rectangle 3"/>
          <p:cNvSpPr>
            <a:spLocks noGrp="1" noChangeArrowheads="1"/>
          </p:cNvSpPr>
          <p:nvPr>
            <p:ph idx="1"/>
          </p:nvPr>
        </p:nvSpPr>
        <p:spPr>
          <a:xfrm>
            <a:off x="431800" y="1341438"/>
            <a:ext cx="8229600" cy="5005387"/>
          </a:xfrm>
          <a:noFill/>
        </p:spPr>
        <p:txBody>
          <a:bodyPr/>
          <a:lstStyle/>
          <a:p>
            <a:pPr algn="just">
              <a:lnSpc>
                <a:spcPts val="4800"/>
              </a:lnSpc>
            </a:pPr>
            <a:r>
              <a:rPr lang="ar-SA" dirty="0" smtClean="0">
                <a:solidFill>
                  <a:schemeClr val="folHlink"/>
                </a:solidFill>
                <a:effectLst/>
                <a:cs typeface="PT Bold Heading" pitchFamily="2" charset="-78"/>
              </a:rPr>
              <a:t>ومن ثمرات الصدق والإخلاص قبول الحق وأن يدفع بنفسه عن حب الظهور والتعالي على النظراء.</a:t>
            </a:r>
          </a:p>
          <a:p>
            <a:pPr algn="just">
              <a:lnSpc>
                <a:spcPts val="4800"/>
              </a:lnSpc>
            </a:pPr>
            <a:r>
              <a:rPr lang="ar-SA" dirty="0" smtClean="0">
                <a:solidFill>
                  <a:srgbClr val="C00000"/>
                </a:solidFill>
                <a:effectLst/>
                <a:cs typeface="PT Bold Heading" pitchFamily="2" charset="-78"/>
              </a:rPr>
              <a:t>ومن صور ذلك: </a:t>
            </a:r>
          </a:p>
          <a:p>
            <a:pPr algn="just">
              <a:lnSpc>
                <a:spcPts val="4800"/>
              </a:lnSpc>
            </a:pPr>
            <a:r>
              <a:rPr lang="ar-SA" dirty="0" smtClean="0">
                <a:solidFill>
                  <a:srgbClr val="C00000"/>
                </a:solidFill>
                <a:effectLst/>
                <a:cs typeface="PT Bold Heading" pitchFamily="2" charset="-78"/>
              </a:rPr>
              <a:t> تمني عودة المخالف إلى الحق كما </a:t>
            </a:r>
            <a:r>
              <a:rPr lang="ar-SA" dirty="0" smtClean="0">
                <a:effectLst/>
                <a:cs typeface="PT Bold Heading" pitchFamily="2" charset="-78"/>
              </a:rPr>
              <a:t>قوله صلى الله عليه وسلم لعلي رضي الله عنه: « </a:t>
            </a:r>
            <a:r>
              <a:rPr lang="ar-SA" dirty="0" err="1" smtClean="0">
                <a:solidFill>
                  <a:srgbClr val="0066FF"/>
                </a:solidFill>
                <a:effectLst/>
                <a:cs typeface="PT Bold Heading" pitchFamily="2" charset="-78"/>
              </a:rPr>
              <a:t>فوالله</a:t>
            </a:r>
            <a:r>
              <a:rPr lang="ar-SA" dirty="0" smtClean="0">
                <a:solidFill>
                  <a:srgbClr val="0066FF"/>
                </a:solidFill>
                <a:effectLst/>
                <a:cs typeface="PT Bold Heading" pitchFamily="2" charset="-78"/>
              </a:rPr>
              <a:t> لأن يهدي الله بك رجلاً واحداً خير </a:t>
            </a:r>
            <a:r>
              <a:rPr lang="ar-SA" dirty="0" err="1" smtClean="0">
                <a:solidFill>
                  <a:srgbClr val="0066FF"/>
                </a:solidFill>
                <a:effectLst/>
                <a:cs typeface="PT Bold Heading" pitchFamily="2" charset="-78"/>
              </a:rPr>
              <a:t>لك</a:t>
            </a:r>
            <a:r>
              <a:rPr lang="ar-SA" dirty="0" smtClean="0">
                <a:solidFill>
                  <a:srgbClr val="0066FF"/>
                </a:solidFill>
                <a:effectLst/>
                <a:cs typeface="PT Bold Heading" pitchFamily="2" charset="-78"/>
              </a:rPr>
              <a:t> من حمر النعم</a:t>
            </a:r>
            <a:r>
              <a:rPr lang="ar-SA" dirty="0" smtClean="0">
                <a:effectLst/>
                <a:cs typeface="PT Bold Heading" pitchFamily="2" charset="-78"/>
              </a:rPr>
              <a:t> » متفق عليه.</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723"/>
                                        </p:tgtEl>
                                        <p:attrNameLst>
                                          <p:attrName>ppt_y</p:attrName>
                                        </p:attrNameLst>
                                      </p:cBhvr>
                                      <p:tavLst>
                                        <p:tav tm="0">
                                          <p:val>
                                            <p:strVal val="#ppt_y"/>
                                          </p:val>
                                        </p:tav>
                                        <p:tav tm="100000">
                                          <p:val>
                                            <p:strVal val="#ppt_y"/>
                                          </p:val>
                                        </p:tav>
                                      </p:tavLst>
                                    </p:anim>
                                    <p:anim calcmode="lin" valueType="num">
                                      <p:cBhvr>
                                        <p:cTn id="9" dur="1000" fill="hold"/>
                                        <p:tgtEl>
                                          <p:spTgt spid="3072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7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723"/>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2774">
                                            <p:txEl>
                                              <p:pRg st="0" end="0"/>
                                            </p:txEl>
                                          </p:spTgt>
                                        </p:tgtEl>
                                        <p:attrNameLst>
                                          <p:attrName>style.visibility</p:attrName>
                                        </p:attrNameLst>
                                      </p:cBhvr>
                                      <p:to>
                                        <p:strVal val="visible"/>
                                      </p:to>
                                    </p:set>
                                    <p:animEffect transition="in" filter="blinds(horizontal)">
                                      <p:cBhvr>
                                        <p:cTn id="15" dur="500"/>
                                        <p:tgtEl>
                                          <p:spTgt spid="32774">
                                            <p:txEl>
                                              <p:pRg st="0" end="0"/>
                                            </p:txEl>
                                          </p:spTgt>
                                        </p:tgtEl>
                                      </p:cBhvr>
                                    </p:animEffect>
                                  </p:childTnLst>
                                </p:cTn>
                              </p:par>
                            </p:childTnLst>
                          </p:cTn>
                        </p:par>
                        <p:par>
                          <p:cTn id="16" fill="hold">
                            <p:stCondLst>
                              <p:cond delay="2500"/>
                            </p:stCondLst>
                            <p:childTnLst>
                              <p:par>
                                <p:cTn id="17" presetID="3" presetClass="entr" presetSubtype="10" fill="hold" grpId="0" nodeType="afterEffect">
                                  <p:stCondLst>
                                    <p:cond delay="0"/>
                                  </p:stCondLst>
                                  <p:childTnLst>
                                    <p:set>
                                      <p:cBhvr>
                                        <p:cTn id="18" dur="1" fill="hold">
                                          <p:stCondLst>
                                            <p:cond delay="0"/>
                                          </p:stCondLst>
                                        </p:cTn>
                                        <p:tgtEl>
                                          <p:spTgt spid="32774">
                                            <p:txEl>
                                              <p:pRg st="1" end="1"/>
                                            </p:txEl>
                                          </p:spTgt>
                                        </p:tgtEl>
                                        <p:attrNameLst>
                                          <p:attrName>style.visibility</p:attrName>
                                        </p:attrNameLst>
                                      </p:cBhvr>
                                      <p:to>
                                        <p:strVal val="visible"/>
                                      </p:to>
                                    </p:set>
                                    <p:animEffect transition="in" filter="blinds(horizontal)">
                                      <p:cBhvr>
                                        <p:cTn id="19" dur="500"/>
                                        <p:tgtEl>
                                          <p:spTgt spid="3277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774">
                                            <p:txEl>
                                              <p:pRg st="2" end="2"/>
                                            </p:txEl>
                                          </p:spTgt>
                                        </p:tgtEl>
                                        <p:attrNameLst>
                                          <p:attrName>style.visibility</p:attrName>
                                        </p:attrNameLst>
                                      </p:cBhvr>
                                      <p:to>
                                        <p:strVal val="visible"/>
                                      </p:to>
                                    </p:set>
                                    <p:animEffect transition="in" filter="blinds(horizontal)">
                                      <p:cBhvr>
                                        <p:cTn id="24" dur="500"/>
                                        <p:tgtEl>
                                          <p:spTgt spid="327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468438" y="642919"/>
            <a:ext cx="6818338" cy="1214446"/>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b="100000"/>
            </a:path>
            <a:tileRect t="-100000" r="-100000"/>
          </a:gradFill>
          <a:ln>
            <a:solidFill>
              <a:srgbClr val="FF5050"/>
            </a:solidFill>
          </a:ln>
        </p:spPr>
        <p:txBody>
          <a:bodyPr/>
          <a:lstStyle/>
          <a:p>
            <a:pPr>
              <a:defRPr/>
            </a:pPr>
            <a:r>
              <a:rPr lang="ar-SA" sz="4000" dirty="0" smtClean="0">
                <a:solidFill>
                  <a:srgbClr val="6600FF"/>
                </a:solidFill>
                <a:effectLst/>
                <a:cs typeface="PT Bold Heading" pitchFamily="2" charset="-78"/>
              </a:rPr>
              <a:t>2- التسليم بالخطأ وعدم التعصب</a:t>
            </a:r>
            <a:endParaRPr lang="en-US" sz="4000" dirty="0" smtClean="0">
              <a:solidFill>
                <a:srgbClr val="6600FF"/>
              </a:solidFill>
              <a:effectLst/>
              <a:cs typeface="PT Bold Heading" pitchFamily="2" charset="-78"/>
            </a:endParaRPr>
          </a:p>
        </p:txBody>
      </p:sp>
      <p:sp>
        <p:nvSpPr>
          <p:cNvPr id="33796" name="Rectangle 3"/>
          <p:cNvSpPr>
            <a:spLocks noGrp="1" noChangeArrowheads="1"/>
          </p:cNvSpPr>
          <p:nvPr>
            <p:ph idx="1"/>
          </p:nvPr>
        </p:nvSpPr>
        <p:spPr>
          <a:xfrm>
            <a:off x="357158" y="1142984"/>
            <a:ext cx="8580437" cy="4572031"/>
          </a:xfrm>
          <a:noFill/>
        </p:spPr>
        <p:txBody>
          <a:bodyPr/>
          <a:lstStyle/>
          <a:p>
            <a:pPr algn="just">
              <a:lnSpc>
                <a:spcPts val="5000"/>
              </a:lnSpc>
            </a:pPr>
            <a:endParaRPr lang="ar-SA" sz="2000" b="1" i="1" dirty="0" smtClean="0">
              <a:solidFill>
                <a:schemeClr val="hlink"/>
              </a:solidFill>
              <a:effectLst/>
              <a:cs typeface="PT Bold Heading" pitchFamily="2" charset="-78"/>
            </a:endParaRPr>
          </a:p>
          <a:p>
            <a:pPr algn="just">
              <a:lnSpc>
                <a:spcPts val="5000"/>
              </a:lnSpc>
            </a:pPr>
            <a:r>
              <a:rPr lang="ar-SA" b="1" dirty="0" smtClean="0">
                <a:solidFill>
                  <a:schemeClr val="hlink"/>
                </a:solidFill>
                <a:effectLst/>
                <a:cs typeface="PT Bold Heading" pitchFamily="2" charset="-78"/>
              </a:rPr>
              <a:t>من علامات التوفيق تقبل الحق بصدر رحب</a:t>
            </a:r>
            <a:r>
              <a:rPr lang="ar-SA" b="1" dirty="0" smtClean="0">
                <a:effectLst/>
                <a:cs typeface="PT Bold Heading" pitchFamily="2" charset="-78"/>
              </a:rPr>
              <a:t>   ... </a:t>
            </a:r>
            <a:r>
              <a:rPr lang="ar-SA" b="1" dirty="0" err="1" smtClean="0">
                <a:solidFill>
                  <a:srgbClr val="6699FF"/>
                </a:solidFill>
                <a:effectLst/>
                <a:cs typeface="PT Bold Heading" pitchFamily="2" charset="-78"/>
              </a:rPr>
              <a:t>مالدليل</a:t>
            </a:r>
            <a:r>
              <a:rPr lang="ar-SA" b="1" dirty="0" smtClean="0">
                <a:solidFill>
                  <a:srgbClr val="6699FF"/>
                </a:solidFill>
                <a:effectLst/>
                <a:cs typeface="PT Bold Heading" pitchFamily="2" charset="-78"/>
              </a:rPr>
              <a:t> ؟!!</a:t>
            </a:r>
          </a:p>
          <a:p>
            <a:pPr algn="just">
              <a:lnSpc>
                <a:spcPts val="5000"/>
              </a:lnSpc>
            </a:pPr>
            <a:r>
              <a:rPr lang="ar-SA" b="1" dirty="0" smtClean="0">
                <a:effectLst/>
                <a:cs typeface="PT Bold Heading" pitchFamily="2" charset="-78"/>
              </a:rPr>
              <a:t>قال تعالى: ( </a:t>
            </a:r>
            <a:r>
              <a:rPr lang="ar-SA" b="1" dirty="0" smtClean="0">
                <a:solidFill>
                  <a:srgbClr val="009900"/>
                </a:solidFill>
                <a:effectLst/>
                <a:cs typeface="PT Bold Heading" pitchFamily="2" charset="-78"/>
              </a:rPr>
              <a:t>فَبَشِّرْ عِبَادِ{17} الَّذِينَ يَسْتَمِعُونَ الْقَوْلَ فَيَتَّبِعُونَ أَحْسَنَهُ أُوْلَئِكَ الَّذِينَ هَدَاهُمُ اللَّهُ وَأُوْلَئِكَ هُمْ أُوْلُوا الْأَلْبَابِ{18</a:t>
            </a:r>
            <a:r>
              <a:rPr lang="ar-SA" b="1" dirty="0" smtClean="0">
                <a:effectLst/>
                <a:cs typeface="PT Bold Heading" pitchFamily="2" charset="-78"/>
              </a:rPr>
              <a:t>} الزمر : 18</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كاريكاتير-صدى-التقنية-التعصب-للشركات-التقنية-700x508.jpg"/>
          <p:cNvPicPr>
            <a:picLocks noChangeAspect="1"/>
          </p:cNvPicPr>
          <p:nvPr/>
        </p:nvPicPr>
        <p:blipFill>
          <a:blip r:embed="rId4" cstate="print"/>
          <a:stretch>
            <a:fillRect/>
          </a:stretch>
        </p:blipFill>
        <p:spPr>
          <a:xfrm>
            <a:off x="571472" y="4786322"/>
            <a:ext cx="3071834" cy="171451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5"/>
                                        </p:tgtEl>
                                        <p:attrNameLst>
                                          <p:attrName>ppt_y</p:attrName>
                                        </p:attrNameLst>
                                      </p:cBhvr>
                                      <p:tavLst>
                                        <p:tav tm="0">
                                          <p:val>
                                            <p:strVal val="#ppt_y"/>
                                          </p:val>
                                        </p:tav>
                                        <p:tav tm="100000">
                                          <p:val>
                                            <p:strVal val="#ppt_y"/>
                                          </p:val>
                                        </p:tav>
                                      </p:tavLst>
                                    </p:anim>
                                    <p:anim calcmode="lin" valueType="num">
                                      <p:cBhvr>
                                        <p:cTn id="9" dur="500" fill="hold"/>
                                        <p:tgtEl>
                                          <p:spTgt spid="337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795"/>
                                        </p:tgtEl>
                                      </p:cBhvr>
                                    </p:animEffect>
                                  </p:childTnLst>
                                </p:cTn>
                              </p:par>
                            </p:childTnLst>
                          </p:cTn>
                        </p:par>
                        <p:par>
                          <p:cTn id="12" fill="hold">
                            <p:stCondLst>
                              <p:cond delay="1700"/>
                            </p:stCondLst>
                            <p:childTnLst>
                              <p:par>
                                <p:cTn id="13" presetID="3" presetClass="entr" presetSubtype="10" fill="hold" grpId="0" nodeType="afterEffect">
                                  <p:stCondLst>
                                    <p:cond delay="0"/>
                                  </p:stCondLst>
                                  <p:childTnLst>
                                    <p:set>
                                      <p:cBhvr>
                                        <p:cTn id="14" dur="1" fill="hold">
                                          <p:stCondLst>
                                            <p:cond delay="0"/>
                                          </p:stCondLst>
                                        </p:cTn>
                                        <p:tgtEl>
                                          <p:spTgt spid="33796">
                                            <p:txEl>
                                              <p:pRg st="1" end="1"/>
                                            </p:txEl>
                                          </p:spTgt>
                                        </p:tgtEl>
                                        <p:attrNameLst>
                                          <p:attrName>style.visibility</p:attrName>
                                        </p:attrNameLst>
                                      </p:cBhvr>
                                      <p:to>
                                        <p:strVal val="visible"/>
                                      </p:to>
                                    </p:set>
                                    <p:animEffect transition="in" filter="blinds(horizontal)">
                                      <p:cBhvr>
                                        <p:cTn id="15" dur="500"/>
                                        <p:tgtEl>
                                          <p:spTgt spid="337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20" dur="500"/>
                                        <p:tgtEl>
                                          <p:spTgt spid="33796">
                                            <p:txEl>
                                              <p:pRg st="2" end="2"/>
                                            </p:txEl>
                                          </p:spTgt>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ppt_x"/>
                                          </p:val>
                                        </p:tav>
                                        <p:tav tm="100000">
                                          <p:val>
                                            <p:strVal val="#ppt_x"/>
                                          </p:val>
                                        </p:tav>
                                      </p:tavLst>
                                    </p:anim>
                                    <p:anim calcmode="lin" valueType="num">
                                      <p:cBhvr additive="base">
                                        <p:cTn id="2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457200" y="434975"/>
            <a:ext cx="8229600" cy="5659438"/>
          </a:xfrm>
        </p:spPr>
        <p:txBody>
          <a:bodyPr/>
          <a:lstStyle/>
          <a:p>
            <a:pPr algn="just" eaLnBrk="1" hangingPunct="1">
              <a:lnSpc>
                <a:spcPts val="4700"/>
              </a:lnSpc>
              <a:buFont typeface="Wingdings" pitchFamily="2" charset="2"/>
              <a:buNone/>
              <a:defRPr/>
            </a:pPr>
            <a:r>
              <a:rPr lang="ar-SA" sz="3600" dirty="0" smtClean="0">
                <a:solidFill>
                  <a:srgbClr val="6600FF"/>
                </a:solidFill>
                <a:effectLst/>
                <a:cs typeface="AL-Gemah-Almajd" pitchFamily="2" charset="-78"/>
              </a:rPr>
              <a:t>	</a:t>
            </a:r>
            <a:r>
              <a:rPr lang="ar-SA" sz="3600" dirty="0" smtClean="0">
                <a:solidFill>
                  <a:schemeClr val="tx1">
                    <a:lumMod val="95000"/>
                    <a:lumOff val="5000"/>
                  </a:schemeClr>
                </a:solidFill>
                <a:effectLst/>
                <a:cs typeface="AL-Gemah-Almajd" pitchFamily="2" charset="-78"/>
              </a:rPr>
              <a:t>الحمد لله والصلاة والسلام على أفضل الرسل محمد وعلى آله وأصحابه وسلم . وبعد فهذه رسالة أسمتيها</a:t>
            </a:r>
          </a:p>
          <a:p>
            <a:pPr algn="just" eaLnBrk="1" hangingPunct="1">
              <a:lnSpc>
                <a:spcPts val="4700"/>
              </a:lnSpc>
              <a:buFont typeface="Wingdings" pitchFamily="2" charset="2"/>
              <a:buNone/>
              <a:defRPr/>
            </a:pPr>
            <a:r>
              <a:rPr lang="ar-SA" sz="3600" dirty="0" smtClean="0">
                <a:solidFill>
                  <a:schemeClr val="tx1">
                    <a:lumMod val="95000"/>
                    <a:lumOff val="5000"/>
                  </a:schemeClr>
                </a:solidFill>
                <a:effectLst/>
                <a:cs typeface="AL-Gemah-Almajd" pitchFamily="2" charset="-78"/>
              </a:rPr>
              <a:t>                    [ </a:t>
            </a:r>
            <a:r>
              <a:rPr lang="ar-SA" sz="3600" dirty="0" smtClean="0">
                <a:solidFill>
                  <a:srgbClr val="FF5050"/>
                </a:solidFill>
                <a:effectLst/>
                <a:cs typeface="AL-Gemah-Almajd" pitchFamily="2" charset="-78"/>
              </a:rPr>
              <a:t>أدب</a:t>
            </a:r>
            <a:r>
              <a:rPr lang="ar-SA" sz="3600" dirty="0" smtClean="0">
                <a:solidFill>
                  <a:srgbClr val="6600FF"/>
                </a:solidFill>
                <a:effectLst/>
                <a:cs typeface="AL-Gemah-Almajd" pitchFamily="2" charset="-78"/>
              </a:rPr>
              <a:t> </a:t>
            </a:r>
            <a:r>
              <a:rPr lang="ar-SA" sz="3600" dirty="0" smtClean="0">
                <a:solidFill>
                  <a:srgbClr val="FF5050"/>
                </a:solidFill>
                <a:effectLst/>
                <a:cs typeface="AL-Gemah-Almajd" pitchFamily="2" charset="-78"/>
              </a:rPr>
              <a:t>الحوار من القرآن والسنة</a:t>
            </a:r>
            <a:r>
              <a:rPr lang="ar-SA" sz="3600" dirty="0" smtClean="0">
                <a:solidFill>
                  <a:srgbClr val="6600FF"/>
                </a:solidFill>
                <a:effectLst/>
                <a:cs typeface="AL-Gemah-Almajd" pitchFamily="2" charset="-78"/>
              </a:rPr>
              <a:t> </a:t>
            </a:r>
            <a:r>
              <a:rPr lang="ar-SA" sz="3600" dirty="0" smtClean="0">
                <a:solidFill>
                  <a:schemeClr val="tx1">
                    <a:lumMod val="95000"/>
                    <a:lumOff val="5000"/>
                  </a:schemeClr>
                </a:solidFill>
                <a:effectLst/>
                <a:cs typeface="AL-Gemah-Almajd" pitchFamily="2" charset="-78"/>
              </a:rPr>
              <a:t>]</a:t>
            </a:r>
          </a:p>
          <a:p>
            <a:pPr algn="just" eaLnBrk="1" hangingPunct="1">
              <a:lnSpc>
                <a:spcPts val="4700"/>
              </a:lnSpc>
              <a:buFont typeface="Wingdings" pitchFamily="2" charset="2"/>
              <a:buNone/>
              <a:defRPr/>
            </a:pPr>
            <a:r>
              <a:rPr lang="ar-SA" sz="3600" dirty="0" smtClean="0">
                <a:solidFill>
                  <a:schemeClr val="tx1">
                    <a:lumMod val="95000"/>
                    <a:lumOff val="5000"/>
                  </a:schemeClr>
                </a:solidFill>
                <a:effectLst/>
                <a:cs typeface="AL-Gemah-Almajd" pitchFamily="2" charset="-78"/>
              </a:rPr>
              <a:t> أعددتها للدعاة والمشرفين والمعلمين والراغبين في إقامة دورات خاصة في الأمن الفكري المستمد من القرآن والسنة وقد وجدته منبع ثري بالمواقف والأحداث التي تنير للمحاور دعائم وأساليب وطرائق يستنير </a:t>
            </a:r>
            <a:r>
              <a:rPr lang="ar-SA" sz="3600" dirty="0" err="1" smtClean="0">
                <a:solidFill>
                  <a:schemeClr val="tx1">
                    <a:lumMod val="95000"/>
                    <a:lumOff val="5000"/>
                  </a:schemeClr>
                </a:solidFill>
                <a:effectLst/>
                <a:cs typeface="AL-Gemah-Almajd" pitchFamily="2" charset="-78"/>
              </a:rPr>
              <a:t>بها</a:t>
            </a:r>
            <a:r>
              <a:rPr lang="ar-SA" sz="3600" dirty="0" smtClean="0">
                <a:solidFill>
                  <a:schemeClr val="tx1">
                    <a:lumMod val="95000"/>
                    <a:lumOff val="5000"/>
                  </a:schemeClr>
                </a:solidFill>
                <a:effectLst/>
                <a:cs typeface="AL-Gemah-Almajd" pitchFamily="2" charset="-78"/>
              </a:rPr>
              <a:t> في دربه </a:t>
            </a:r>
            <a:r>
              <a:rPr lang="ar-SA" sz="3600" dirty="0" smtClean="0">
                <a:effectLst/>
                <a:cs typeface="AL-Gemah-Almajd" pitchFamily="2" charset="-78"/>
              </a:rPr>
              <a:t> </a:t>
            </a:r>
            <a:r>
              <a:rPr lang="ar-SA" dirty="0" smtClean="0">
                <a:solidFill>
                  <a:srgbClr val="0066FF"/>
                </a:solidFill>
                <a:effectLst/>
                <a:cs typeface="AL-Gemah-Almajd" pitchFamily="2" charset="-78"/>
                <a:sym typeface="AGA Arabesque Desktop" pitchFamily="2" charset="2"/>
              </a:rPr>
              <a:t>سائلا الله تعالى أن يجعل فيه النفع</a:t>
            </a:r>
            <a:r>
              <a:rPr lang="ar-SA" sz="4000" dirty="0" smtClean="0">
                <a:solidFill>
                  <a:srgbClr val="0066FF"/>
                </a:solidFill>
                <a:effectLst/>
                <a:cs typeface="AL-Gemah-Almajd" pitchFamily="2" charset="-78"/>
                <a:sym typeface="AGA Arabesque Desktop" pitchFamily="2" charset="2"/>
              </a:rPr>
              <a:t> لجميع المسلمين </a:t>
            </a:r>
          </a:p>
          <a:p>
            <a:pPr algn="just" eaLnBrk="1" hangingPunct="1">
              <a:lnSpc>
                <a:spcPts val="4700"/>
              </a:lnSpc>
              <a:buFont typeface="Wingdings" pitchFamily="2" charset="2"/>
              <a:buNone/>
              <a:defRPr/>
            </a:pPr>
            <a:r>
              <a:rPr lang="ar-SA" dirty="0" smtClean="0">
                <a:solidFill>
                  <a:srgbClr val="6600FF"/>
                </a:solidFill>
                <a:effectLst/>
                <a:cs typeface="AL-Gemah-Almajd" pitchFamily="2" charset="-78"/>
                <a:sym typeface="AGA Arabesque Desktop" pitchFamily="2" charset="2"/>
              </a:rPr>
              <a:t>		                      </a:t>
            </a:r>
          </a:p>
          <a:p>
            <a:pPr algn="just" eaLnBrk="1" hangingPunct="1">
              <a:lnSpc>
                <a:spcPts val="4700"/>
              </a:lnSpc>
              <a:buFont typeface="Wingdings" pitchFamily="2" charset="2"/>
              <a:buNone/>
              <a:defRPr/>
            </a:pPr>
            <a:r>
              <a:rPr lang="ar-SA" dirty="0" smtClean="0">
                <a:solidFill>
                  <a:srgbClr val="6600FF"/>
                </a:solidFill>
                <a:effectLst/>
                <a:cs typeface="AL-Gemah-Almajd" pitchFamily="2" charset="-78"/>
                <a:sym typeface="AGA Arabesque Desktop" pitchFamily="2" charset="2"/>
              </a:rPr>
              <a:t>						</a:t>
            </a:r>
            <a:endParaRPr lang="en-US" dirty="0" smtClean="0">
              <a:solidFill>
                <a:srgbClr val="6600FF"/>
              </a:solidFill>
              <a:effectLst/>
              <a:cs typeface="AL-Gemah-Almajd" pitchFamily="2" charset="-78"/>
              <a:sym typeface="AGA Arabesque Desktop" pitchFamily="2" charset="2"/>
            </a:endParaRPr>
          </a:p>
          <a:p>
            <a:pPr algn="just">
              <a:lnSpc>
                <a:spcPts val="4700"/>
              </a:lnSpc>
              <a:defRPr/>
            </a:pPr>
            <a:endParaRPr lang="en-US" sz="3600" dirty="0" smtClean="0">
              <a:effectLst/>
              <a:cs typeface="AL-Gemah-Almajd" pitchFamily="2" charset="-78"/>
            </a:endParaRPr>
          </a:p>
        </p:txBody>
      </p:sp>
      <p:sp>
        <p:nvSpPr>
          <p:cNvPr id="4" name="Rectangle 24"/>
          <p:cNvSpPr>
            <a:spLocks noGrp="1" noChangeArrowheads="1"/>
          </p:cNvSpPr>
          <p:nvPr>
            <p:ph type="ftr" sz="quarter" idx="11"/>
          </p:nvPr>
        </p:nvSpPr>
        <p:spPr/>
        <p:txBody>
          <a:bodyPr/>
          <a:lstStyle/>
          <a:p>
            <a:pPr>
              <a:defRPr/>
            </a:pPr>
            <a:r>
              <a:rPr lang="ar-SA" smtClean="0"/>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med"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1" dur="500"/>
                                        <p:tgtEl>
                                          <p:spTgt spid="6148">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5" dur="500"/>
                                        <p:tgtEl>
                                          <p:spTgt spid="6148">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9" dur="500"/>
                                        <p:tgtEl>
                                          <p:spTgt spid="6148">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3"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3" name="عنصر نائب لرقم الشريحة 2"/>
          <p:cNvSpPr>
            <a:spLocks noGrp="1"/>
          </p:cNvSpPr>
          <p:nvPr>
            <p:ph type="sldNum" sz="quarter" idx="12"/>
          </p:nvPr>
        </p:nvSpPr>
        <p:spPr/>
        <p:txBody>
          <a:bodyPr/>
          <a:lstStyle/>
          <a:p>
            <a:pPr>
              <a:defRPr/>
            </a:pPr>
            <a:fld id="{642C437D-DB94-4546-AF41-67248ADB2421}" type="slidenum">
              <a:rPr lang="ar-SA" smtClean="0"/>
              <a:pPr>
                <a:defRPr/>
              </a:pPr>
              <a:t>20</a:t>
            </a:fld>
            <a:endParaRPr lang="en-US"/>
          </a:p>
        </p:txBody>
      </p:sp>
      <p:sp>
        <p:nvSpPr>
          <p:cNvPr id="4" name="مستطيل 3"/>
          <p:cNvSpPr/>
          <p:nvPr/>
        </p:nvSpPr>
        <p:spPr>
          <a:xfrm>
            <a:off x="357158" y="1142984"/>
            <a:ext cx="8215370" cy="3939540"/>
          </a:xfrm>
          <a:prstGeom prst="rect">
            <a:avLst/>
          </a:prstGeom>
        </p:spPr>
        <p:txBody>
          <a:bodyPr wrap="square">
            <a:spAutoFit/>
          </a:bodyPr>
          <a:lstStyle/>
          <a:p>
            <a:pPr algn="just">
              <a:lnSpc>
                <a:spcPts val="5000"/>
              </a:lnSpc>
            </a:pPr>
            <a:r>
              <a:rPr lang="ar-SA" sz="4400" b="1" dirty="0" smtClean="0">
                <a:cs typeface="PT Bold Heading" pitchFamily="2" charset="-78"/>
              </a:rPr>
              <a:t>أي : فبشِّر -أيها النبي- عبادي الذين يستمعون القول فيتبعون أرشده. وأحسنه وأرشده. أولئك الذين وفقهم الله للرشاد والسداد, وهداهم لأحسن الأخلاق والأعمال, وأولئك هم أصحاب العقول السليمة.</a:t>
            </a: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920700" y="571480"/>
            <a:ext cx="7437514" cy="1428760"/>
          </a:xfr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b="100000"/>
            </a:path>
            <a:tileRect t="-100000" r="-100000"/>
          </a:gradFill>
          <a:ln>
            <a:solidFill>
              <a:srgbClr val="FF5050"/>
            </a:solidFill>
          </a:ln>
        </p:spPr>
        <p:txBody>
          <a:bodyPr/>
          <a:lstStyle/>
          <a:p>
            <a:pPr>
              <a:defRPr/>
            </a:pPr>
            <a:r>
              <a:rPr lang="ar-SA" b="0" dirty="0" smtClean="0">
                <a:solidFill>
                  <a:srgbClr val="6600FF"/>
                </a:solidFill>
                <a:effectLst/>
                <a:cs typeface="PT Bold Heading" pitchFamily="2" charset="-78"/>
              </a:rPr>
              <a:t>تابع التسليم بالخطأ وعدم التعصب</a:t>
            </a:r>
            <a:endParaRPr lang="en-US" b="0" dirty="0" smtClean="0">
              <a:solidFill>
                <a:srgbClr val="6600FF"/>
              </a:solidFill>
              <a:effectLst/>
              <a:cs typeface="PT Bold Heading" pitchFamily="2" charset="-78"/>
            </a:endParaRPr>
          </a:p>
        </p:txBody>
      </p:sp>
      <p:sp>
        <p:nvSpPr>
          <p:cNvPr id="34820" name="Rectangle 3"/>
          <p:cNvSpPr>
            <a:spLocks noGrp="1" noChangeArrowheads="1"/>
          </p:cNvSpPr>
          <p:nvPr>
            <p:ph idx="1"/>
          </p:nvPr>
        </p:nvSpPr>
        <p:spPr>
          <a:xfrm>
            <a:off x="457200" y="1016000"/>
            <a:ext cx="8229600" cy="5005388"/>
          </a:xfrm>
          <a:noFill/>
        </p:spPr>
        <p:txBody>
          <a:bodyPr/>
          <a:lstStyle/>
          <a:p>
            <a:pPr algn="just">
              <a:lnSpc>
                <a:spcPts val="4000"/>
              </a:lnSpc>
            </a:pPr>
            <a:endParaRPr lang="ar-SA" sz="2600" dirty="0" smtClean="0">
              <a:effectLst/>
              <a:cs typeface="PT Bold Heading" pitchFamily="2" charset="-78"/>
            </a:endParaRPr>
          </a:p>
          <a:p>
            <a:pPr algn="just">
              <a:lnSpc>
                <a:spcPts val="4000"/>
              </a:lnSpc>
            </a:pPr>
            <a:endParaRPr lang="ar-SA" sz="2600" dirty="0" smtClean="0">
              <a:effectLst/>
              <a:cs typeface="PT Bold Heading" pitchFamily="2" charset="-78"/>
            </a:endParaRPr>
          </a:p>
          <a:p>
            <a:pPr algn="just">
              <a:lnSpc>
                <a:spcPts val="4000"/>
              </a:lnSpc>
            </a:pPr>
            <a:r>
              <a:rPr lang="ar-SA" dirty="0" smtClean="0">
                <a:effectLst/>
                <a:cs typeface="PT Bold Heading" pitchFamily="2" charset="-78"/>
              </a:rPr>
              <a:t>وقال تعالى: { </a:t>
            </a:r>
            <a:r>
              <a:rPr lang="ar-SA" dirty="0" smtClean="0">
                <a:solidFill>
                  <a:srgbClr val="009900"/>
                </a:solidFill>
                <a:effectLst/>
                <a:cs typeface="PT Bold Heading" pitchFamily="2" charset="-78"/>
              </a:rPr>
              <a:t>فَهَدَى اللَّهُ الَّذِينَ آمَنُوا لِمَا اخْتَلَفُوا فِيهِ مِنَ الْحَقِّ بِإِذْنِهِ وَاللَّهُ يَهْدِي مَنْ يَشَاءُ إِلَى صِرَاطٍ مُسْتَقِيمٍ</a:t>
            </a:r>
            <a:r>
              <a:rPr lang="ar-SA" dirty="0" smtClean="0">
                <a:effectLst/>
                <a:cs typeface="PT Bold Heading" pitchFamily="2" charset="-78"/>
              </a:rPr>
              <a:t> } (البقرة 213) .</a:t>
            </a:r>
          </a:p>
          <a:p>
            <a:pPr algn="just">
              <a:lnSpc>
                <a:spcPts val="4000"/>
              </a:lnSpc>
            </a:pPr>
            <a:r>
              <a:rPr lang="ar-SA" dirty="0" smtClean="0">
                <a:effectLst/>
                <a:cs typeface="PT Bold Heading" pitchFamily="2" charset="-78"/>
              </a:rPr>
              <a:t>وفي دعاء النبي صلى الله عليه وسلم : « </a:t>
            </a:r>
            <a:r>
              <a:rPr lang="ar-SA" dirty="0" err="1" smtClean="0">
                <a:solidFill>
                  <a:srgbClr val="009900"/>
                </a:solidFill>
                <a:effectLst/>
                <a:cs typeface="PT Bold Heading" pitchFamily="2" charset="-78"/>
              </a:rPr>
              <a:t>اهدني</a:t>
            </a:r>
            <a:r>
              <a:rPr lang="ar-SA" dirty="0" smtClean="0">
                <a:solidFill>
                  <a:srgbClr val="009900"/>
                </a:solidFill>
                <a:effectLst/>
                <a:cs typeface="PT Bold Heading" pitchFamily="2" charset="-78"/>
              </a:rPr>
              <a:t> لما اختلف فيه من الحق بإذنك إنك تهدي من تشاء إلى صراط مستقيم</a:t>
            </a:r>
            <a:r>
              <a:rPr lang="ar-SA" dirty="0" smtClean="0">
                <a:effectLst/>
                <a:cs typeface="PT Bold Heading" pitchFamily="2" charset="-78"/>
              </a:rPr>
              <a:t> </a:t>
            </a:r>
            <a:r>
              <a:rPr lang="ar-SA" sz="2600" dirty="0" smtClean="0">
                <a:effectLst/>
                <a:cs typeface="PT Bold Heading" pitchFamily="2" charset="-78"/>
              </a:rPr>
              <a:t>» رواه مسلم</a:t>
            </a:r>
          </a:p>
          <a:p>
            <a:pPr algn="just">
              <a:lnSpc>
                <a:spcPts val="4000"/>
              </a:lnSpc>
            </a:pPr>
            <a:endParaRPr lang="en-US" sz="26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كاريكاتير-صدى-التقنية-التعصب-للشركات-التقنية-700x508.jpg"/>
          <p:cNvPicPr>
            <a:picLocks noChangeAspect="1"/>
          </p:cNvPicPr>
          <p:nvPr/>
        </p:nvPicPr>
        <p:blipFill>
          <a:blip r:embed="rId4" cstate="print"/>
          <a:stretch>
            <a:fillRect/>
          </a:stretch>
        </p:blipFill>
        <p:spPr>
          <a:xfrm>
            <a:off x="357158" y="4929198"/>
            <a:ext cx="2143140" cy="157161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19"/>
                                        </p:tgtEl>
                                        <p:attrNameLst>
                                          <p:attrName>ppt_y</p:attrName>
                                        </p:attrNameLst>
                                      </p:cBhvr>
                                      <p:tavLst>
                                        <p:tav tm="0">
                                          <p:val>
                                            <p:strVal val="#ppt_y"/>
                                          </p:val>
                                        </p:tav>
                                        <p:tav tm="100000">
                                          <p:val>
                                            <p:strVal val="#ppt_y"/>
                                          </p:val>
                                        </p:tav>
                                      </p:tavLst>
                                    </p:anim>
                                    <p:anim calcmode="lin" valueType="num">
                                      <p:cBhvr>
                                        <p:cTn id="9" dur="500" fill="hold"/>
                                        <p:tgtEl>
                                          <p:spTgt spid="348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19"/>
                                        </p:tgtEl>
                                      </p:cBhvr>
                                    </p:animEffect>
                                  </p:childTnLst>
                                </p:cTn>
                              </p:par>
                            </p:childTnLst>
                          </p:cTn>
                        </p:par>
                        <p:par>
                          <p:cTn id="12" fill="hold">
                            <p:stCondLst>
                              <p:cond delay="1800"/>
                            </p:stCondLst>
                            <p:childTnLst>
                              <p:par>
                                <p:cTn id="13" presetID="3" presetClass="entr" presetSubtype="10" fill="hold" grpId="0" nodeType="after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animEffect transition="in" filter="blinds(horizontal)">
                                      <p:cBhvr>
                                        <p:cTn id="15" dur="500"/>
                                        <p:tgtEl>
                                          <p:spTgt spid="348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4820">
                                            <p:txEl>
                                              <p:pRg st="3" end="3"/>
                                            </p:txEl>
                                          </p:spTgt>
                                        </p:tgtEl>
                                        <p:attrNameLst>
                                          <p:attrName>style.visibility</p:attrName>
                                        </p:attrNameLst>
                                      </p:cBhvr>
                                      <p:to>
                                        <p:strVal val="visible"/>
                                      </p:to>
                                    </p:set>
                                    <p:animEffect transition="in" filter="blinds(horizontal)">
                                      <p:cBhvr>
                                        <p:cTn id="20" dur="500"/>
                                        <p:tgtEl>
                                          <p:spTgt spid="348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sz="4000" dirty="0" smtClean="0">
                <a:solidFill>
                  <a:schemeClr val="hlink"/>
                </a:solidFill>
                <a:effectLst/>
                <a:cs typeface="PT Bold Heading" pitchFamily="2" charset="-78"/>
              </a:rPr>
              <a:t>قال ابن القيم رحمه الله</a:t>
            </a:r>
            <a:r>
              <a:rPr lang="ar-SA" sz="4000" dirty="0" smtClean="0">
                <a:effectLst/>
                <a:cs typeface="PT Bold Heading" pitchFamily="2" charset="-78"/>
              </a:rPr>
              <a:t>: فمن هداه الله - سبحانه - إلى الأخذ بالحق حيث كان ومع من كان ، </a:t>
            </a:r>
            <a:r>
              <a:rPr lang="ar-SA" sz="4000" dirty="0" smtClean="0">
                <a:solidFill>
                  <a:srgbClr val="6600FF"/>
                </a:solidFill>
                <a:effectLst/>
                <a:cs typeface="PT Bold Heading" pitchFamily="2" charset="-78"/>
              </a:rPr>
              <a:t>ولو كان مع من يبغضه </a:t>
            </a:r>
            <a:r>
              <a:rPr lang="ar-SA" sz="4000" dirty="0" smtClean="0">
                <a:effectLst/>
                <a:cs typeface="PT Bold Heading" pitchFamily="2" charset="-78"/>
              </a:rPr>
              <a:t>ويعاديه ، ورد الباطل مع من كان </a:t>
            </a:r>
            <a:r>
              <a:rPr lang="ar-SA" sz="4000" dirty="0" smtClean="0">
                <a:solidFill>
                  <a:srgbClr val="6600FF"/>
                </a:solidFill>
                <a:effectLst/>
                <a:cs typeface="PT Bold Heading" pitchFamily="2" charset="-78"/>
              </a:rPr>
              <a:t>ولو كان مع من يحبه ويواليه</a:t>
            </a:r>
            <a:r>
              <a:rPr lang="ar-SA" sz="4000" dirty="0" smtClean="0">
                <a:effectLst/>
                <a:cs typeface="PT Bold Heading" pitchFamily="2" charset="-78"/>
              </a:rPr>
              <a:t> ، فهو ممن هدى الله لما اختُلف فيه من الحق </a:t>
            </a:r>
            <a:r>
              <a:rPr lang="ar-SA" sz="4000" dirty="0" err="1" smtClean="0">
                <a:effectLst/>
                <a:cs typeface="PT Bold Heading" pitchFamily="2" charset="-78"/>
              </a:rPr>
              <a:t>اهـ</a:t>
            </a:r>
            <a:r>
              <a:rPr lang="ar-SA" sz="4000" dirty="0" smtClean="0">
                <a:effectLst/>
                <a:cs typeface="PT Bold Heading" pitchFamily="2" charset="-78"/>
              </a:rPr>
              <a:t> .</a:t>
            </a:r>
            <a:endParaRPr lang="ar-SA" sz="40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22</a:t>
            </a:fld>
            <a:endParaRPr lang="en-US"/>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a:spLocks noGrp="1"/>
          </p:cNvSpPr>
          <p:nvPr>
            <p:ph type="sldNum" sz="quarter" idx="12"/>
          </p:nvPr>
        </p:nvSpPr>
        <p:spPr/>
        <p:txBody>
          <a:bodyPr/>
          <a:lstStyle/>
          <a:p>
            <a:pPr>
              <a:defRPr/>
            </a:pPr>
            <a:fld id="{0F34384F-513F-4686-9027-197BCA203B5A}" type="slidenum">
              <a:rPr lang="ar-SA"/>
              <a:pPr>
                <a:defRPr/>
              </a:pPr>
              <a:t>23</a:t>
            </a:fld>
            <a:endParaRPr lang="en-US"/>
          </a:p>
        </p:txBody>
      </p:sp>
      <p:sp>
        <p:nvSpPr>
          <p:cNvPr id="33797" name="Rectangle 4"/>
          <p:cNvSpPr>
            <a:spLocks noChangeArrowheads="1"/>
          </p:cNvSpPr>
          <p:nvPr/>
        </p:nvSpPr>
        <p:spPr bwMode="auto">
          <a:xfrm>
            <a:off x="555625" y="398463"/>
            <a:ext cx="8229600" cy="5689600"/>
          </a:xfrm>
          <a:prstGeom prst="rect">
            <a:avLst/>
          </a:prstGeom>
          <a:noFill/>
          <a:ln w="9525">
            <a:noFill/>
            <a:miter lim="800000"/>
            <a:headEnd/>
            <a:tailEnd/>
          </a:ln>
        </p:spPr>
        <p:txBody>
          <a:bodyPr/>
          <a:lstStyle/>
          <a:p>
            <a:pPr algn="ctr">
              <a:defRPr/>
            </a:pPr>
            <a:r>
              <a:rPr lang="ar-SA" sz="3600" dirty="0">
                <a:solidFill>
                  <a:srgbClr val="6600FF"/>
                </a:solidFill>
                <a:latin typeface="+mj-lt"/>
                <a:ea typeface="+mj-ea"/>
                <a:cs typeface="PT Bold Heading" pitchFamily="2" charset="-78"/>
              </a:rPr>
              <a:t>3- التهيئة المناسبة</a:t>
            </a:r>
            <a:endParaRPr lang="en-US" sz="3600" dirty="0">
              <a:solidFill>
                <a:srgbClr val="6600FF"/>
              </a:solidFill>
              <a:latin typeface="+mj-lt"/>
              <a:ea typeface="+mj-ea"/>
              <a:cs typeface="PT Bold Heading" pitchFamily="2" charset="-78"/>
            </a:endParaRPr>
          </a:p>
          <a:p>
            <a:pPr algn="just">
              <a:lnSpc>
                <a:spcPts val="6000"/>
              </a:lnSpc>
              <a:defRPr/>
            </a:pPr>
            <a:r>
              <a:rPr lang="ar-SA" sz="3200" dirty="0" smtClean="0">
                <a:cs typeface="PT Bold Heading" pitchFamily="2" charset="-78"/>
              </a:rPr>
              <a:t>من </a:t>
            </a:r>
            <a:r>
              <a:rPr lang="ar-SA" sz="3200" dirty="0">
                <a:cs typeface="PT Bold Heading" pitchFamily="2" charset="-78"/>
              </a:rPr>
              <a:t>خلال:  </a:t>
            </a:r>
            <a:endParaRPr lang="ar-SA" sz="3200" dirty="0" smtClean="0">
              <a:cs typeface="PT Bold Heading" pitchFamily="2" charset="-78"/>
            </a:endParaRPr>
          </a:p>
          <a:p>
            <a:pPr algn="just">
              <a:lnSpc>
                <a:spcPts val="6000"/>
              </a:lnSpc>
              <a:defRPr/>
            </a:pPr>
            <a:r>
              <a:rPr lang="ar-SA" sz="3200" dirty="0" smtClean="0">
                <a:solidFill>
                  <a:srgbClr val="FF0000"/>
                </a:solidFill>
                <a:cs typeface="PT Bold Heading" pitchFamily="2" charset="-78"/>
              </a:rPr>
              <a:t>التعارف</a:t>
            </a:r>
            <a:r>
              <a:rPr lang="ar-SA" sz="3200" dirty="0" smtClean="0">
                <a:solidFill>
                  <a:srgbClr val="660066"/>
                </a:solidFill>
                <a:cs typeface="PT Bold Heading" pitchFamily="2" charset="-78"/>
              </a:rPr>
              <a:t> </a:t>
            </a:r>
            <a:r>
              <a:rPr lang="ar-SA" sz="3200" dirty="0">
                <a:solidFill>
                  <a:srgbClr val="660066"/>
                </a:solidFill>
                <a:cs typeface="PT Bold Heading" pitchFamily="2" charset="-78"/>
              </a:rPr>
              <a:t>بين الطرفين، </a:t>
            </a:r>
            <a:r>
              <a:rPr lang="ar-SA" sz="3200" dirty="0">
                <a:solidFill>
                  <a:srgbClr val="FF0000"/>
                </a:solidFill>
                <a:cs typeface="PT Bold Heading" pitchFamily="2" charset="-78"/>
              </a:rPr>
              <a:t>وتهيئة</a:t>
            </a:r>
            <a:r>
              <a:rPr lang="ar-SA" sz="3200" dirty="0">
                <a:solidFill>
                  <a:srgbClr val="660066"/>
                </a:solidFill>
                <a:cs typeface="PT Bold Heading" pitchFamily="2" charset="-78"/>
              </a:rPr>
              <a:t> الطرف الآخر بكلمات مناسبة </a:t>
            </a:r>
            <a:r>
              <a:rPr lang="ar-SA" sz="3200" dirty="0">
                <a:solidFill>
                  <a:srgbClr val="FF0000"/>
                </a:solidFill>
                <a:cs typeface="PT Bold Heading" pitchFamily="2" charset="-78"/>
              </a:rPr>
              <a:t>واختيار</a:t>
            </a:r>
            <a:r>
              <a:rPr lang="ar-SA" sz="3200" dirty="0">
                <a:solidFill>
                  <a:srgbClr val="660066"/>
                </a:solidFill>
                <a:cs typeface="PT Bold Heading" pitchFamily="2" charset="-78"/>
              </a:rPr>
              <a:t> المكان الهادئ </a:t>
            </a:r>
            <a:r>
              <a:rPr lang="ar-SA" sz="3200" dirty="0">
                <a:solidFill>
                  <a:srgbClr val="FF0000"/>
                </a:solidFill>
                <a:cs typeface="PT Bold Heading" pitchFamily="2" charset="-78"/>
              </a:rPr>
              <a:t>وإتاحة</a:t>
            </a:r>
            <a:r>
              <a:rPr lang="ar-SA" sz="3200" dirty="0">
                <a:solidFill>
                  <a:srgbClr val="660066"/>
                </a:solidFill>
                <a:cs typeface="PT Bold Heading" pitchFamily="2" charset="-78"/>
              </a:rPr>
              <a:t> الزمن الكافي للحوار، </a:t>
            </a:r>
            <a:r>
              <a:rPr lang="ar-SA" sz="3200" dirty="0" smtClean="0">
                <a:solidFill>
                  <a:srgbClr val="FF0000"/>
                </a:solidFill>
                <a:cs typeface="PT Bold Heading" pitchFamily="2" charset="-78"/>
              </a:rPr>
              <a:t>ومراعاة</a:t>
            </a:r>
            <a:r>
              <a:rPr lang="ar-SA" sz="3200" dirty="0" smtClean="0">
                <a:solidFill>
                  <a:srgbClr val="660066"/>
                </a:solidFill>
                <a:cs typeface="PT Bold Heading" pitchFamily="2" charset="-78"/>
              </a:rPr>
              <a:t> </a:t>
            </a:r>
            <a:r>
              <a:rPr lang="ar-SA" sz="3200" dirty="0">
                <a:solidFill>
                  <a:srgbClr val="660066"/>
                </a:solidFill>
                <a:cs typeface="PT Bold Heading" pitchFamily="2" charset="-78"/>
              </a:rPr>
              <a:t>الظرف النفسي والاجتماعي للطرف الآخر ، لأن هذه الأمور ستؤثر في الحوار</a:t>
            </a:r>
            <a:r>
              <a:rPr lang="ar-SA" sz="3200" dirty="0">
                <a:cs typeface="PT Bold Heading" pitchFamily="2" charset="-78"/>
              </a:rPr>
              <a:t> </a:t>
            </a:r>
          </a:p>
        </p:txBody>
      </p:sp>
      <p:pic>
        <p:nvPicPr>
          <p:cNvPr id="5" name="صورة 4" descr="newname_001818.jpg"/>
          <p:cNvPicPr>
            <a:picLocks noChangeAspect="1"/>
          </p:cNvPicPr>
          <p:nvPr/>
        </p:nvPicPr>
        <p:blipFill>
          <a:blip r:embed="rId4"/>
          <a:stretch>
            <a:fillRect/>
          </a:stretch>
        </p:blipFill>
        <p:spPr>
          <a:xfrm>
            <a:off x="285752" y="4714884"/>
            <a:ext cx="4286248" cy="1857364"/>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linds(horizontal)">
                                      <p:cBhvr>
                                        <p:cTn id="7" dur="500"/>
                                        <p:tgtEl>
                                          <p:spTgt spid="3379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animEffect transition="in" filter="blinds(horizontal)">
                                      <p:cBhvr>
                                        <p:cTn id="11" dur="500"/>
                                        <p:tgtEl>
                                          <p:spTgt spid="3379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3797">
                                            <p:txEl>
                                              <p:pRg st="2" end="2"/>
                                            </p:txEl>
                                          </p:spTgt>
                                        </p:tgtEl>
                                        <p:attrNameLst>
                                          <p:attrName>style.visibility</p:attrName>
                                        </p:attrNameLst>
                                      </p:cBhvr>
                                      <p:to>
                                        <p:strVal val="visible"/>
                                      </p:to>
                                    </p:set>
                                    <p:animEffect transition="in" filter="blinds(horizontal)">
                                      <p:cBhvr>
                                        <p:cTn id="16" dur="500"/>
                                        <p:tgtEl>
                                          <p:spTgt spid="33797">
                                            <p:txEl>
                                              <p:pRg st="2" end="2"/>
                                            </p:txEl>
                                          </p:spTgt>
                                        </p:tgtEl>
                                      </p:cBhvr>
                                    </p:animEffect>
                                  </p:childTnLst>
                                </p:cTn>
                              </p:par>
                            </p:childTnLst>
                          </p:cTn>
                        </p:par>
                        <p:par>
                          <p:cTn id="17" fill="hold">
                            <p:stCondLst>
                              <p:cond delay="500"/>
                            </p:stCondLst>
                            <p:childTnLst>
                              <p:par>
                                <p:cTn id="18" presetID="2" presetClass="entr" presetSubtype="3"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1+#ppt_w/2"/>
                                          </p:val>
                                        </p:tav>
                                        <p:tav tm="100000">
                                          <p:val>
                                            <p:strVal val="#ppt_x"/>
                                          </p:val>
                                        </p:tav>
                                      </p:tavLst>
                                    </p:anim>
                                    <p:anim calcmode="lin" valueType="num">
                                      <p:cBhvr additive="base">
                                        <p:cTn id="21"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457200" y="441325"/>
            <a:ext cx="8229600" cy="5689600"/>
          </a:xfrm>
        </p:spPr>
        <p:txBody>
          <a:bodyPr/>
          <a:lstStyle/>
          <a:p>
            <a:pPr algn="ctr" eaLnBrk="1" hangingPunct="1">
              <a:lnSpc>
                <a:spcPct val="90000"/>
              </a:lnSpc>
              <a:buFont typeface="Wingdings" pitchFamily="2" charset="2"/>
              <a:buNone/>
            </a:pPr>
            <a:r>
              <a:rPr lang="ar-SA" sz="2800" b="1" smtClean="0">
                <a:solidFill>
                  <a:srgbClr val="336699"/>
                </a:solidFill>
                <a:effectLst/>
                <a:cs typeface="mohammad bold art 1" pitchFamily="2" charset="-78"/>
              </a:rPr>
              <a:t> </a:t>
            </a:r>
            <a:endParaRPr lang="en-US" sz="2400" b="1" smtClean="0">
              <a:solidFill>
                <a:srgbClr val="9900FF"/>
              </a:solidFill>
              <a:effectLst/>
              <a:cs typeface="mohammad bold art 1" pitchFamily="2" charset="-78"/>
            </a:endParaRPr>
          </a:p>
        </p:txBody>
      </p:sp>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a:spLocks noGrp="1"/>
          </p:cNvSpPr>
          <p:nvPr>
            <p:ph type="sldNum" sz="quarter" idx="12"/>
          </p:nvPr>
        </p:nvSpPr>
        <p:spPr/>
        <p:txBody>
          <a:bodyPr/>
          <a:lstStyle/>
          <a:p>
            <a:pPr>
              <a:defRPr/>
            </a:pPr>
            <a:fld id="{A50BF2DB-A03D-4CAF-94F4-0FCEFB9ACAFB}" type="slidenum">
              <a:rPr lang="ar-SA"/>
              <a:pPr>
                <a:defRPr/>
              </a:pPr>
              <a:t>24</a:t>
            </a:fld>
            <a:endParaRPr lang="en-US"/>
          </a:p>
        </p:txBody>
      </p:sp>
      <p:sp>
        <p:nvSpPr>
          <p:cNvPr id="34821" name="Rectangle 4"/>
          <p:cNvSpPr>
            <a:spLocks noChangeArrowheads="1"/>
          </p:cNvSpPr>
          <p:nvPr/>
        </p:nvSpPr>
        <p:spPr bwMode="auto">
          <a:xfrm>
            <a:off x="446088" y="471488"/>
            <a:ext cx="8229600" cy="5689600"/>
          </a:xfrm>
          <a:prstGeom prst="rect">
            <a:avLst/>
          </a:prstGeom>
          <a:noFill/>
          <a:ln w="9525">
            <a:noFill/>
            <a:miter lim="800000"/>
            <a:headEnd/>
            <a:tailEnd/>
          </a:ln>
        </p:spPr>
        <p:txBody>
          <a:bodyPr/>
          <a:lstStyle/>
          <a:p>
            <a:pPr algn="ctr">
              <a:defRPr/>
            </a:pPr>
            <a:r>
              <a:rPr lang="ar-SA" sz="4400" dirty="0">
                <a:solidFill>
                  <a:srgbClr val="6600FF"/>
                </a:solidFill>
                <a:latin typeface="+mj-lt"/>
                <a:ea typeface="+mj-ea"/>
                <a:cs typeface="PT Bold Heading" pitchFamily="2" charset="-78"/>
              </a:rPr>
              <a:t>تابع التهيئة المناسبة</a:t>
            </a:r>
            <a:endParaRPr lang="en-US" sz="4400" dirty="0">
              <a:solidFill>
                <a:srgbClr val="6600FF"/>
              </a:solidFill>
              <a:latin typeface="+mj-lt"/>
              <a:ea typeface="+mj-ea"/>
              <a:cs typeface="PT Bold Heading" pitchFamily="2" charset="-78"/>
            </a:endParaRPr>
          </a:p>
          <a:p>
            <a:pPr>
              <a:defRPr/>
            </a:pPr>
            <a:endParaRPr lang="ar-SA" b="1" dirty="0"/>
          </a:p>
          <a:p>
            <a:pPr algn="just">
              <a:lnSpc>
                <a:spcPts val="5000"/>
              </a:lnSpc>
              <a:defRPr/>
            </a:pPr>
            <a:r>
              <a:rPr lang="ar-SA" sz="3600" dirty="0">
                <a:cs typeface="PT Bold Heading" pitchFamily="2" charset="-78"/>
              </a:rPr>
              <a:t>مثال استخدام إبراهيم عليه السلام لفظ الأبوة في حواره مع أبيه  قوله ( </a:t>
            </a:r>
            <a:r>
              <a:rPr lang="ar-SA" sz="3600" dirty="0">
                <a:solidFill>
                  <a:srgbClr val="33CC33"/>
                </a:solidFill>
                <a:cs typeface="PT Bold Heading" pitchFamily="2" charset="-78"/>
              </a:rPr>
              <a:t>إِذْ قَالَ لِأَبِيهِ </a:t>
            </a:r>
            <a:r>
              <a:rPr lang="ar-SA" sz="3600" dirty="0">
                <a:solidFill>
                  <a:srgbClr val="FF00FF"/>
                </a:solidFill>
                <a:cs typeface="PT Bold Heading" pitchFamily="2" charset="-78"/>
              </a:rPr>
              <a:t>يَا أَبَتِ</a:t>
            </a:r>
            <a:r>
              <a:rPr lang="ar-SA" sz="3600" dirty="0">
                <a:solidFill>
                  <a:srgbClr val="33CC33"/>
                </a:solidFill>
                <a:cs typeface="PT Bold Heading" pitchFamily="2" charset="-78"/>
              </a:rPr>
              <a:t> لِمَ تَعْبُدُ مَا لَا يَسْمَعُ وَلَا يُبْصِرُ وَلَا يُغْنِي عَنكَ شَيْئاً</a:t>
            </a:r>
            <a:r>
              <a:rPr lang="ar-SA" sz="3600" dirty="0">
                <a:cs typeface="PT Bold Heading" pitchFamily="2" charset="-78"/>
              </a:rPr>
              <a:t> }مريم42</a:t>
            </a:r>
          </a:p>
          <a:p>
            <a:pPr algn="just">
              <a:lnSpc>
                <a:spcPts val="5000"/>
              </a:lnSpc>
              <a:defRPr/>
            </a:pPr>
            <a:r>
              <a:rPr lang="ar-SA" sz="3600" dirty="0">
                <a:cs typeface="PT Bold Heading" pitchFamily="2" charset="-78"/>
              </a:rPr>
              <a:t>وجميع الأنبياء يبدؤون بكلمة يا قوم مع أنهم كفار مثال ( </a:t>
            </a:r>
            <a:r>
              <a:rPr lang="ar-SA" sz="3600" dirty="0">
                <a:solidFill>
                  <a:srgbClr val="33CC33"/>
                </a:solidFill>
                <a:cs typeface="PT Bold Heading" pitchFamily="2" charset="-78"/>
              </a:rPr>
              <a:t>إِلَى عَادٍ أَخَاهُمْ هُوداً قَالَ </a:t>
            </a:r>
            <a:r>
              <a:rPr lang="ar-SA" sz="3600" dirty="0">
                <a:solidFill>
                  <a:srgbClr val="FF00FF"/>
                </a:solidFill>
                <a:cs typeface="PT Bold Heading" pitchFamily="2" charset="-78"/>
              </a:rPr>
              <a:t>يَا</a:t>
            </a:r>
            <a:r>
              <a:rPr lang="ar-SA" sz="3600" dirty="0">
                <a:solidFill>
                  <a:srgbClr val="33CC33"/>
                </a:solidFill>
                <a:cs typeface="PT Bold Heading" pitchFamily="2" charset="-78"/>
              </a:rPr>
              <a:t> </a:t>
            </a:r>
            <a:r>
              <a:rPr lang="ar-SA" sz="3600" dirty="0">
                <a:solidFill>
                  <a:srgbClr val="FF00FF"/>
                </a:solidFill>
                <a:cs typeface="PT Bold Heading" pitchFamily="2" charset="-78"/>
              </a:rPr>
              <a:t>قَوْمِ</a:t>
            </a:r>
            <a:r>
              <a:rPr lang="ar-SA" sz="3600" dirty="0">
                <a:solidFill>
                  <a:srgbClr val="33CC33"/>
                </a:solidFill>
                <a:cs typeface="PT Bold Heading" pitchFamily="2" charset="-78"/>
              </a:rPr>
              <a:t> اعْبُدُواْ اللّهَ مَا لَكُم مِّنْ إِلَـهٍ غَيْرُهُ}هود50</a:t>
            </a: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7" dur="500"/>
                                        <p:tgtEl>
                                          <p:spTgt spid="3482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821">
                                            <p:txEl>
                                              <p:pRg st="2" end="2"/>
                                            </p:txEl>
                                          </p:spTgt>
                                        </p:tgtEl>
                                        <p:attrNameLst>
                                          <p:attrName>style.visibility</p:attrName>
                                        </p:attrNameLst>
                                      </p:cBhvr>
                                      <p:to>
                                        <p:strVal val="visible"/>
                                      </p:to>
                                    </p:set>
                                    <p:animEffect transition="in" filter="blinds(horizontal)">
                                      <p:cBhvr>
                                        <p:cTn id="11" dur="500"/>
                                        <p:tgtEl>
                                          <p:spTgt spid="3482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821">
                                            <p:txEl>
                                              <p:pRg st="3" end="3"/>
                                            </p:txEl>
                                          </p:spTgt>
                                        </p:tgtEl>
                                        <p:attrNameLst>
                                          <p:attrName>style.visibility</p:attrName>
                                        </p:attrNameLst>
                                      </p:cBhvr>
                                      <p:to>
                                        <p:strVal val="visible"/>
                                      </p:to>
                                    </p:set>
                                    <p:animEffect transition="in" filter="blinds(horizontal)">
                                      <p:cBhvr>
                                        <p:cTn id="16" dur="500"/>
                                        <p:tgtEl>
                                          <p:spTgt spid="348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162175" y="277785"/>
            <a:ext cx="4981593" cy="1143000"/>
          </a:xfr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4000" b="0" dirty="0" smtClean="0">
                <a:solidFill>
                  <a:srgbClr val="6600FF"/>
                </a:solidFill>
                <a:effectLst/>
                <a:cs typeface="PT Bold Heading" pitchFamily="2" charset="-78"/>
              </a:rPr>
              <a:t>4-  الإنصاف</a:t>
            </a:r>
            <a:r>
              <a:rPr lang="ar-SA" sz="4000" b="0" dirty="0" smtClean="0">
                <a:solidFill>
                  <a:schemeClr val="tx1"/>
                </a:solidFill>
                <a:effectLst/>
                <a:cs typeface="PT Bold Heading" pitchFamily="2" charset="-78"/>
              </a:rPr>
              <a:t>  </a:t>
            </a:r>
            <a:endParaRPr lang="en-US" sz="4000" b="0" dirty="0" smtClean="0">
              <a:solidFill>
                <a:schemeClr val="tx1"/>
              </a:solidFill>
              <a:effectLst/>
              <a:cs typeface="PT Bold Heading" pitchFamily="2" charset="-78"/>
            </a:endParaRPr>
          </a:p>
        </p:txBody>
      </p:sp>
      <p:sp>
        <p:nvSpPr>
          <p:cNvPr id="292867" name="Rectangle 3"/>
          <p:cNvSpPr>
            <a:spLocks noGrp="1" noChangeArrowheads="1"/>
          </p:cNvSpPr>
          <p:nvPr>
            <p:ph idx="1"/>
          </p:nvPr>
        </p:nvSpPr>
        <p:spPr>
          <a:xfrm>
            <a:off x="457200" y="1457325"/>
            <a:ext cx="8229600" cy="5294313"/>
          </a:xfrm>
        </p:spPr>
        <p:txBody>
          <a:bodyPr/>
          <a:lstStyle/>
          <a:p>
            <a:pPr algn="just">
              <a:lnSpc>
                <a:spcPts val="4000"/>
              </a:lnSpc>
              <a:defRPr/>
            </a:pPr>
            <a:endParaRPr lang="ar-SA" b="1" dirty="0" smtClean="0">
              <a:effectLst/>
              <a:cs typeface="PT Bold Heading" pitchFamily="2" charset="-78"/>
            </a:endParaRPr>
          </a:p>
          <a:p>
            <a:pPr algn="just">
              <a:lnSpc>
                <a:spcPts val="4000"/>
              </a:lnSpc>
              <a:defRPr/>
            </a:pPr>
            <a:r>
              <a:rPr lang="ar-SA" b="1" dirty="0" smtClean="0">
                <a:effectLst/>
                <a:cs typeface="PT Bold Heading" pitchFamily="2" charset="-78"/>
              </a:rPr>
              <a:t>قال تعالى : { </a:t>
            </a:r>
            <a:r>
              <a:rPr lang="ar-SA" b="1" dirty="0" smtClean="0">
                <a:solidFill>
                  <a:srgbClr val="009900"/>
                </a:solidFill>
                <a:effectLst/>
                <a:cs typeface="PT Bold Heading" pitchFamily="2" charset="-78"/>
              </a:rPr>
              <a:t>وَلَا يَجْرِمَنَّكُمْ شَنَآنُ قَوْمٍ عَلَى أَلَّا تَعْدِلُوا اعْدِلُوا هُوَ أَقْرَبُ لِلتَّقْوَى</a:t>
            </a:r>
            <a:r>
              <a:rPr lang="ar-SA" b="1" dirty="0" smtClean="0">
                <a:effectLst/>
                <a:cs typeface="PT Bold Heading" pitchFamily="2" charset="-78"/>
              </a:rPr>
              <a:t> } المائدة (8)</a:t>
            </a:r>
          </a:p>
          <a:p>
            <a:pPr algn="just">
              <a:lnSpc>
                <a:spcPts val="4000"/>
              </a:lnSpc>
              <a:defRPr/>
            </a:pPr>
            <a:r>
              <a:rPr lang="ar-SA" b="1" dirty="0" smtClean="0">
                <a:solidFill>
                  <a:schemeClr val="hlink"/>
                </a:solidFill>
                <a:effectLst/>
                <a:cs typeface="PT Bold Heading" pitchFamily="2" charset="-78"/>
              </a:rPr>
              <a:t>أي لا يحملنكم بغض قوم على أن لا تعدلوا اعدلوا بين الأعداء والأحباب على درجة سواء, فذلك العدل أقرب لخشية الله,</a:t>
            </a:r>
            <a:r>
              <a:rPr lang="ar-SA" dirty="0" smtClean="0">
                <a:effectLst/>
                <a:cs typeface="PT Bold Heading" pitchFamily="2" charset="-78"/>
              </a:rPr>
              <a:t> </a:t>
            </a:r>
            <a:r>
              <a:rPr lang="ar-SA" b="1" dirty="0" smtClean="0">
                <a:solidFill>
                  <a:srgbClr val="6600FF"/>
                </a:solidFill>
                <a:effectLst/>
                <a:cs typeface="PT Bold Heading" pitchFamily="2" charset="-78"/>
              </a:rPr>
              <a:t>      </a:t>
            </a:r>
            <a:endParaRPr lang="ar-SA" b="1" dirty="0" smtClean="0">
              <a:effectLst/>
              <a:cs typeface="PT Bold Heading" pitchFamily="2" charset="-78"/>
            </a:endParaRPr>
          </a:p>
          <a:p>
            <a:pPr algn="just">
              <a:lnSpc>
                <a:spcPts val="4000"/>
              </a:lnSpc>
              <a:defRPr/>
            </a:pPr>
            <a:endParaRPr lang="en-US"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larg.jpg"/>
          <p:cNvPicPr>
            <a:picLocks noChangeAspect="1"/>
          </p:cNvPicPr>
          <p:nvPr/>
        </p:nvPicPr>
        <p:blipFill>
          <a:blip r:embed="rId4"/>
          <a:stretch>
            <a:fillRect/>
          </a:stretch>
        </p:blipFill>
        <p:spPr>
          <a:xfrm>
            <a:off x="428596" y="4429132"/>
            <a:ext cx="2428860" cy="202419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891"/>
                                        </p:tgtEl>
                                        <p:attrNameLst>
                                          <p:attrName>ppt_y</p:attrName>
                                        </p:attrNameLst>
                                      </p:cBhvr>
                                      <p:tavLst>
                                        <p:tav tm="0">
                                          <p:val>
                                            <p:strVal val="#ppt_y"/>
                                          </p:val>
                                        </p:tav>
                                        <p:tav tm="100000">
                                          <p:val>
                                            <p:strVal val="#ppt_y"/>
                                          </p:val>
                                        </p:tav>
                                      </p:tavLst>
                                    </p:anim>
                                    <p:anim calcmode="lin" valueType="num">
                                      <p:cBhvr>
                                        <p:cTn id="9" dur="500" fill="hold"/>
                                        <p:tgtEl>
                                          <p:spTgt spid="378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8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891"/>
                                        </p:tgtEl>
                                      </p:cBhvr>
                                    </p:animEffect>
                                  </p:childTnLst>
                                </p:cTn>
                              </p:par>
                            </p:childTnLst>
                          </p:cTn>
                        </p:par>
                        <p:par>
                          <p:cTn id="12" fill="hold">
                            <p:stCondLst>
                              <p:cond delay="900"/>
                            </p:stCondLst>
                            <p:childTnLst>
                              <p:par>
                                <p:cTn id="13" presetID="3" presetClass="entr" presetSubtype="10" fill="hold" grpId="0" nodeType="afterEffect">
                                  <p:stCondLst>
                                    <p:cond delay="0"/>
                                  </p:stCondLst>
                                  <p:childTnLst>
                                    <p:set>
                                      <p:cBhvr>
                                        <p:cTn id="14" dur="1" fill="hold">
                                          <p:stCondLst>
                                            <p:cond delay="0"/>
                                          </p:stCondLst>
                                        </p:cTn>
                                        <p:tgtEl>
                                          <p:spTgt spid="292867">
                                            <p:txEl>
                                              <p:pRg st="1" end="1"/>
                                            </p:txEl>
                                          </p:spTgt>
                                        </p:tgtEl>
                                        <p:attrNameLst>
                                          <p:attrName>style.visibility</p:attrName>
                                        </p:attrNameLst>
                                      </p:cBhvr>
                                      <p:to>
                                        <p:strVal val="visible"/>
                                      </p:to>
                                    </p:set>
                                    <p:animEffect transition="in" filter="blinds(horizontal)">
                                      <p:cBhvr>
                                        <p:cTn id="15" dur="500"/>
                                        <p:tgtEl>
                                          <p:spTgt spid="2928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2867">
                                            <p:txEl>
                                              <p:pRg st="2" end="2"/>
                                            </p:txEl>
                                          </p:spTgt>
                                        </p:tgtEl>
                                        <p:attrNameLst>
                                          <p:attrName>style.visibility</p:attrName>
                                        </p:attrNameLst>
                                      </p:cBhvr>
                                      <p:to>
                                        <p:strVal val="visible"/>
                                      </p:to>
                                    </p:set>
                                    <p:animEffect transition="in" filter="blinds(horizontal)">
                                      <p:cBhvr>
                                        <p:cTn id="20" dur="500"/>
                                        <p:tgtEl>
                                          <p:spTgt spid="292867">
                                            <p:txEl>
                                              <p:pRg st="2" end="2"/>
                                            </p:txEl>
                                          </p:spTgt>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702321"/>
          </a:xfrm>
        </p:spPr>
        <p:txBody>
          <a:bodyPr/>
          <a:lstStyle/>
          <a:p>
            <a:pPr algn="just">
              <a:lnSpc>
                <a:spcPts val="4000"/>
              </a:lnSpc>
              <a:defRPr/>
            </a:pPr>
            <a:endParaRPr lang="ar-SA" sz="2000" b="1" dirty="0" smtClean="0">
              <a:effectLst/>
              <a:cs typeface="PT Bold Heading" pitchFamily="2" charset="-78"/>
            </a:endParaRPr>
          </a:p>
          <a:p>
            <a:pPr algn="just">
              <a:lnSpc>
                <a:spcPts val="4000"/>
              </a:lnSpc>
              <a:defRPr/>
            </a:pPr>
            <a:r>
              <a:rPr lang="ar-SA" sz="2400" b="1" dirty="0" smtClean="0">
                <a:effectLst/>
                <a:cs typeface="PT Bold Heading" pitchFamily="2" charset="-78"/>
              </a:rPr>
              <a:t>ولذلك قال عمرو بن العاص - رضي الله عنه - في الروم: إن فيهم أربع خصال:</a:t>
            </a:r>
          </a:p>
          <a:p>
            <a:pPr algn="just">
              <a:lnSpc>
                <a:spcPts val="4000"/>
              </a:lnSpc>
              <a:defRPr/>
            </a:pPr>
            <a:r>
              <a:rPr lang="ar-SA" sz="2400" b="1" dirty="0" smtClean="0">
                <a:solidFill>
                  <a:schemeClr val="folHlink"/>
                </a:solidFill>
                <a:effectLst/>
                <a:cs typeface="PT Bold Heading" pitchFamily="2" charset="-78"/>
              </a:rPr>
              <a:t>1- </a:t>
            </a:r>
            <a:r>
              <a:rPr lang="ar-SA" sz="2400" b="1" dirty="0" smtClean="0">
                <a:solidFill>
                  <a:srgbClr val="6600FF"/>
                </a:solidFill>
                <a:effectLst/>
                <a:cs typeface="PT Bold Heading" pitchFamily="2" charset="-78"/>
              </a:rPr>
              <a:t>أنهم أحلم الناس عند فتنة .</a:t>
            </a:r>
          </a:p>
          <a:p>
            <a:pPr algn="just">
              <a:lnSpc>
                <a:spcPts val="4000"/>
              </a:lnSpc>
              <a:defRPr/>
            </a:pPr>
            <a:r>
              <a:rPr lang="ar-SA" sz="2400" b="1" dirty="0" smtClean="0">
                <a:solidFill>
                  <a:srgbClr val="6600FF"/>
                </a:solidFill>
                <a:effectLst/>
                <a:cs typeface="PT Bold Heading" pitchFamily="2" charset="-78"/>
              </a:rPr>
              <a:t>2- وأسرعهم إفاقة بعد مصيبة .</a:t>
            </a:r>
          </a:p>
          <a:p>
            <a:pPr algn="just">
              <a:lnSpc>
                <a:spcPts val="4000"/>
              </a:lnSpc>
              <a:defRPr/>
            </a:pPr>
            <a:r>
              <a:rPr lang="ar-SA" sz="2400" b="1" dirty="0" smtClean="0">
                <a:solidFill>
                  <a:srgbClr val="6600FF"/>
                </a:solidFill>
                <a:effectLst/>
                <a:cs typeface="PT Bold Heading" pitchFamily="2" charset="-78"/>
              </a:rPr>
              <a:t>3- </a:t>
            </a:r>
            <a:r>
              <a:rPr lang="ar-SA" sz="2400" b="1" dirty="0" err="1" smtClean="0">
                <a:solidFill>
                  <a:srgbClr val="6600FF"/>
                </a:solidFill>
                <a:effectLst/>
                <a:cs typeface="PT Bold Heading" pitchFamily="2" charset="-78"/>
              </a:rPr>
              <a:t>وأوشكهم</a:t>
            </a:r>
            <a:r>
              <a:rPr lang="ar-SA" sz="2400" b="1" dirty="0" smtClean="0">
                <a:solidFill>
                  <a:srgbClr val="6600FF"/>
                </a:solidFill>
                <a:effectLst/>
                <a:cs typeface="PT Bold Heading" pitchFamily="2" charset="-78"/>
              </a:rPr>
              <a:t> كرة بعد </a:t>
            </a:r>
            <a:r>
              <a:rPr lang="ar-SA" sz="2400" b="1" dirty="0" err="1" smtClean="0">
                <a:solidFill>
                  <a:srgbClr val="6600FF"/>
                </a:solidFill>
                <a:effectLst/>
                <a:cs typeface="PT Bold Heading" pitchFamily="2" charset="-78"/>
              </a:rPr>
              <a:t>فرة</a:t>
            </a:r>
            <a:r>
              <a:rPr lang="ar-SA" sz="2400" b="1" dirty="0" smtClean="0">
                <a:solidFill>
                  <a:srgbClr val="6600FF"/>
                </a:solidFill>
                <a:effectLst/>
                <a:cs typeface="PT Bold Heading" pitchFamily="2" charset="-78"/>
              </a:rPr>
              <a:t> .                     </a:t>
            </a:r>
          </a:p>
          <a:p>
            <a:pPr algn="just">
              <a:lnSpc>
                <a:spcPts val="4000"/>
              </a:lnSpc>
              <a:defRPr/>
            </a:pPr>
            <a:r>
              <a:rPr lang="ar-SA" sz="2400" b="1" dirty="0" smtClean="0">
                <a:solidFill>
                  <a:srgbClr val="6600FF"/>
                </a:solidFill>
                <a:effectLst/>
                <a:cs typeface="PT Bold Heading" pitchFamily="2" charset="-78"/>
              </a:rPr>
              <a:t>4- وخيرهم لمسكين ويتيم وضعيف .</a:t>
            </a:r>
          </a:p>
          <a:p>
            <a:pPr algn="just">
              <a:lnSpc>
                <a:spcPts val="4000"/>
              </a:lnSpc>
              <a:defRPr/>
            </a:pPr>
            <a:r>
              <a:rPr lang="ar-SA" sz="2400" b="1" dirty="0" smtClean="0">
                <a:solidFill>
                  <a:srgbClr val="6600FF"/>
                </a:solidFill>
                <a:effectLst/>
                <a:cs typeface="PT Bold Heading" pitchFamily="2" charset="-78"/>
              </a:rPr>
              <a:t>5- وخامسة حسنة جميلة : وأمنعهم من ظلم الملوك</a:t>
            </a:r>
            <a:r>
              <a:rPr lang="ar-SA" sz="2400" b="1" dirty="0" smtClean="0">
                <a:effectLst/>
                <a:cs typeface="PT Bold Heading" pitchFamily="2" charset="-78"/>
              </a:rPr>
              <a:t> . رواه مسلم</a:t>
            </a:r>
          </a:p>
          <a:p>
            <a:pPr algn="just">
              <a:lnSpc>
                <a:spcPts val="4000"/>
              </a:lnSpc>
              <a:defRPr/>
            </a:pPr>
            <a:r>
              <a:rPr lang="ar-SA" sz="2400" b="1" dirty="0" smtClean="0">
                <a:cs typeface="PT Bold Heading" pitchFamily="2" charset="-78"/>
              </a:rPr>
              <a:t>، </a:t>
            </a:r>
            <a:r>
              <a:rPr lang="ar-SA" sz="2400" dirty="0" smtClean="0">
                <a:cs typeface="PT Bold Heading" pitchFamily="2" charset="-78"/>
              </a:rPr>
              <a:t>قال تعالى: </a:t>
            </a:r>
            <a:r>
              <a:rPr lang="ar-SA" sz="2400" b="1" dirty="0" smtClean="0">
                <a:cs typeface="PT Bold Heading" pitchFamily="2" charset="-78"/>
              </a:rPr>
              <a:t>{</a:t>
            </a:r>
            <a:r>
              <a:rPr lang="ar-SA" sz="2400" b="1" dirty="0" smtClean="0">
                <a:solidFill>
                  <a:srgbClr val="33CC33"/>
                </a:solidFill>
                <a:cs typeface="PT Bold Heading" pitchFamily="2" charset="-78"/>
              </a:rPr>
              <a:t>وَمِنْ أَهْلِ الْكِتَابِ مَنْ إِن تَأْمَنْهُ بِقِنطَارٍ يُؤَدِّهِ إِلَيْكَ </a:t>
            </a:r>
            <a:r>
              <a:rPr lang="ar-SA" sz="2400" b="1" dirty="0" smtClean="0">
                <a:cs typeface="PT Bold Heading" pitchFamily="2" charset="-78"/>
              </a:rPr>
              <a:t>}آل عمران75</a:t>
            </a:r>
            <a:endParaRPr lang="ar-SA" sz="24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26</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490758" y="285728"/>
            <a:ext cx="5111779" cy="107157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4000" dirty="0" smtClean="0">
                <a:solidFill>
                  <a:srgbClr val="9900CC"/>
                </a:solidFill>
                <a:effectLst/>
                <a:latin typeface="AngsanaUPC" pitchFamily="18" charset="-34"/>
                <a:cs typeface="PT Bold Heading" pitchFamily="2" charset="-78"/>
              </a:rPr>
              <a:t>5- حسن الظن بالأخر</a:t>
            </a:r>
            <a:endParaRPr lang="en-US" sz="4000" dirty="0" smtClean="0">
              <a:solidFill>
                <a:srgbClr val="9900CC"/>
              </a:solidFill>
              <a:effectLst/>
              <a:latin typeface="AngsanaUPC" pitchFamily="18" charset="-34"/>
              <a:cs typeface="PT Bold Heading" pitchFamily="2" charset="-78"/>
            </a:endParaRPr>
          </a:p>
        </p:txBody>
      </p:sp>
      <p:sp>
        <p:nvSpPr>
          <p:cNvPr id="38916" name="Rectangle 3"/>
          <p:cNvSpPr>
            <a:spLocks noGrp="1" noChangeArrowheads="1"/>
          </p:cNvSpPr>
          <p:nvPr>
            <p:ph idx="1"/>
          </p:nvPr>
        </p:nvSpPr>
        <p:spPr>
          <a:xfrm>
            <a:off x="503238" y="836613"/>
            <a:ext cx="8281987" cy="5256212"/>
          </a:xfrm>
          <a:noFill/>
        </p:spPr>
        <p:txBody>
          <a:bodyPr/>
          <a:lstStyle/>
          <a:p>
            <a:pPr algn="just">
              <a:lnSpc>
                <a:spcPts val="4000"/>
              </a:lnSpc>
            </a:pPr>
            <a:endParaRPr lang="ar-SA" sz="2600" dirty="0" smtClean="0">
              <a:effectLst/>
              <a:cs typeface="PT Bold Heading" pitchFamily="2" charset="-78"/>
            </a:endParaRPr>
          </a:p>
          <a:p>
            <a:pPr algn="just">
              <a:lnSpc>
                <a:spcPts val="4000"/>
              </a:lnSpc>
            </a:pPr>
            <a:r>
              <a:rPr lang="ar-SA" sz="2600" dirty="0" smtClean="0">
                <a:effectLst/>
                <a:cs typeface="PT Bold Heading" pitchFamily="2" charset="-78"/>
              </a:rPr>
              <a:t> قال تعالى : { </a:t>
            </a:r>
            <a:r>
              <a:rPr lang="ar-SA" sz="2600" dirty="0" smtClean="0">
                <a:solidFill>
                  <a:srgbClr val="009900"/>
                </a:solidFill>
                <a:effectLst/>
                <a:cs typeface="PT Bold Heading" pitchFamily="2" charset="-78"/>
              </a:rPr>
              <a:t>يَا أَيُّهَا الَّذِينَ آمَنُوا اجْتَنِبُوا كَثِيرًا مِنَ الظَّنِّ إِنَّ بَعْضَ الظَّنِّ إِثْمٌ</a:t>
            </a:r>
            <a:r>
              <a:rPr lang="ar-SA" sz="2600" dirty="0" smtClean="0">
                <a:effectLst/>
                <a:cs typeface="PT Bold Heading" pitchFamily="2" charset="-78"/>
              </a:rPr>
              <a:t> } الحجرات (12) .</a:t>
            </a:r>
          </a:p>
          <a:p>
            <a:pPr algn="just">
              <a:lnSpc>
                <a:spcPts val="4000"/>
              </a:lnSpc>
            </a:pPr>
            <a:r>
              <a:rPr lang="ar-SA" sz="2600" dirty="0" smtClean="0">
                <a:effectLst/>
                <a:cs typeface="PT Bold Heading" pitchFamily="2" charset="-78"/>
              </a:rPr>
              <a:t>وقال سبحانه : { </a:t>
            </a:r>
            <a:r>
              <a:rPr lang="ar-SA" sz="2600" dirty="0" smtClean="0">
                <a:solidFill>
                  <a:srgbClr val="009900"/>
                </a:solidFill>
                <a:effectLst/>
                <a:cs typeface="PT Bold Heading" pitchFamily="2" charset="-78"/>
              </a:rPr>
              <a:t>لَوْلَا إِذْ سَمِعْتُمُوهُ ظَنَّ الْمُؤْمِنُونَ وَالْمُؤْمِنَاتُ بِأَنْفُسِهِمْ خَيْرًا</a:t>
            </a:r>
            <a:r>
              <a:rPr lang="ar-SA" sz="2600" dirty="0" smtClean="0">
                <a:effectLst/>
                <a:cs typeface="PT Bold Heading" pitchFamily="2" charset="-78"/>
              </a:rPr>
              <a:t> } النور (12  </a:t>
            </a:r>
          </a:p>
          <a:p>
            <a:pPr algn="just">
              <a:lnSpc>
                <a:spcPts val="4000"/>
              </a:lnSpc>
            </a:pPr>
            <a:r>
              <a:rPr lang="ar-SA" sz="2600" dirty="0" smtClean="0">
                <a:effectLst/>
                <a:cs typeface="PT Bold Heading" pitchFamily="2" charset="-78"/>
              </a:rPr>
              <a:t>وقال صلى الله عليه وسلم: « </a:t>
            </a:r>
            <a:r>
              <a:rPr lang="ar-SA" sz="2600" dirty="0" smtClean="0">
                <a:solidFill>
                  <a:srgbClr val="009900"/>
                </a:solidFill>
                <a:effectLst/>
                <a:cs typeface="PT Bold Heading" pitchFamily="2" charset="-78"/>
              </a:rPr>
              <a:t>إياكم والظن فإن الظن أكذب الحديث</a:t>
            </a:r>
            <a:r>
              <a:rPr lang="ar-SA" sz="2600" dirty="0" smtClean="0">
                <a:effectLst/>
                <a:cs typeface="PT Bold Heading" pitchFamily="2" charset="-78"/>
              </a:rPr>
              <a:t> » رواه البخاري.</a:t>
            </a:r>
          </a:p>
          <a:p>
            <a:pPr algn="just">
              <a:lnSpc>
                <a:spcPts val="4000"/>
              </a:lnSpc>
            </a:pPr>
            <a:r>
              <a:rPr lang="ar-SA" sz="2600" dirty="0" smtClean="0">
                <a:effectLst/>
                <a:cs typeface="PT Bold Heading" pitchFamily="2" charset="-78"/>
              </a:rPr>
              <a:t>وهذا الأمر خاص بالمسلم فالأصل فيه السلامة ما لم يظهر خلافه، </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915"/>
                                        </p:tgtEl>
                                        <p:attrNameLst>
                                          <p:attrName>ppt_y</p:attrName>
                                        </p:attrNameLst>
                                      </p:cBhvr>
                                      <p:tavLst>
                                        <p:tav tm="0">
                                          <p:val>
                                            <p:strVal val="#ppt_y"/>
                                          </p:val>
                                        </p:tav>
                                        <p:tav tm="100000">
                                          <p:val>
                                            <p:strVal val="#ppt_y"/>
                                          </p:val>
                                        </p:tav>
                                      </p:tavLst>
                                    </p:anim>
                                    <p:anim calcmode="lin" valueType="num">
                                      <p:cBhvr>
                                        <p:cTn id="9" dur="500" fill="hold"/>
                                        <p:tgtEl>
                                          <p:spTgt spid="389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9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915"/>
                                        </p:tgtEl>
                                      </p:cBhvr>
                                    </p:animEffect>
                                  </p:childTnLst>
                                </p:cTn>
                              </p:par>
                            </p:childTnLst>
                          </p:cTn>
                        </p:par>
                        <p:par>
                          <p:cTn id="12" fill="hold">
                            <p:stCondLst>
                              <p:cond delay="1200"/>
                            </p:stCondLst>
                            <p:childTnLst>
                              <p:par>
                                <p:cTn id="13" presetID="3" presetClass="entr" presetSubtype="10" fill="hold" grpId="0" nodeType="afterEffect">
                                  <p:stCondLst>
                                    <p:cond delay="0"/>
                                  </p:stCondLst>
                                  <p:childTnLst>
                                    <p:set>
                                      <p:cBhvr>
                                        <p:cTn id="14" dur="1" fill="hold">
                                          <p:stCondLst>
                                            <p:cond delay="0"/>
                                          </p:stCondLst>
                                        </p:cTn>
                                        <p:tgtEl>
                                          <p:spTgt spid="38916">
                                            <p:txEl>
                                              <p:pRg st="1" end="1"/>
                                            </p:txEl>
                                          </p:spTgt>
                                        </p:tgtEl>
                                        <p:attrNameLst>
                                          <p:attrName>style.visibility</p:attrName>
                                        </p:attrNameLst>
                                      </p:cBhvr>
                                      <p:to>
                                        <p:strVal val="visible"/>
                                      </p:to>
                                    </p:set>
                                    <p:animEffect transition="in" filter="blinds(horizontal)">
                                      <p:cBhvr>
                                        <p:cTn id="15" dur="500"/>
                                        <p:tgtEl>
                                          <p:spTgt spid="389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20" dur="500"/>
                                        <p:tgtEl>
                                          <p:spTgt spid="389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8916">
                                            <p:txEl>
                                              <p:pRg st="3" end="3"/>
                                            </p:txEl>
                                          </p:spTgt>
                                        </p:tgtEl>
                                        <p:attrNameLst>
                                          <p:attrName>style.visibility</p:attrName>
                                        </p:attrNameLst>
                                      </p:cBhvr>
                                      <p:to>
                                        <p:strVal val="visible"/>
                                      </p:to>
                                    </p:set>
                                    <p:animEffect transition="in" filter="blinds(horizontal)">
                                      <p:cBhvr>
                                        <p:cTn id="25" dur="500"/>
                                        <p:tgtEl>
                                          <p:spTgt spid="389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8916">
                                            <p:txEl>
                                              <p:pRg st="4" end="4"/>
                                            </p:txEl>
                                          </p:spTgt>
                                        </p:tgtEl>
                                        <p:attrNameLst>
                                          <p:attrName>style.visibility</p:attrName>
                                        </p:attrNameLst>
                                      </p:cBhvr>
                                      <p:to>
                                        <p:strVal val="visible"/>
                                      </p:to>
                                    </p:set>
                                    <p:animEffect transition="in" filter="blinds(horizontal)">
                                      <p:cBhvr>
                                        <p:cTn id="30" dur="500"/>
                                        <p:tgtEl>
                                          <p:spTgt spid="389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1"/>
            <a:ext cx="8229600" cy="3543312"/>
          </a:xfrm>
        </p:spPr>
        <p:txBody>
          <a:bodyPr/>
          <a:lstStyle/>
          <a:p>
            <a:r>
              <a:rPr lang="ar-SA" sz="4000" dirty="0" smtClean="0">
                <a:solidFill>
                  <a:srgbClr val="FF5050"/>
                </a:solidFill>
                <a:effectLst/>
                <a:cs typeface="PT Bold Heading" pitchFamily="2" charset="-78"/>
              </a:rPr>
              <a:t>أما </a:t>
            </a:r>
            <a:r>
              <a:rPr lang="ar-SA" sz="4000" dirty="0" err="1" smtClean="0">
                <a:solidFill>
                  <a:srgbClr val="FF5050"/>
                </a:solidFill>
                <a:effectLst/>
                <a:cs typeface="PT Bold Heading" pitchFamily="2" charset="-78"/>
              </a:rPr>
              <a:t>الفسقة</a:t>
            </a:r>
            <a:r>
              <a:rPr lang="ar-SA" sz="4000" dirty="0" smtClean="0">
                <a:solidFill>
                  <a:srgbClr val="FF5050"/>
                </a:solidFill>
                <a:effectLst/>
                <a:cs typeface="PT Bold Heading" pitchFamily="2" charset="-78"/>
              </a:rPr>
              <a:t> المعلومين</a:t>
            </a:r>
            <a:r>
              <a:rPr lang="ar-SA" sz="4000" dirty="0" smtClean="0">
                <a:effectLst/>
                <a:cs typeface="PT Bold Heading" pitchFamily="2" charset="-78"/>
              </a:rPr>
              <a:t> والمعروفين بذلك وكذلك غير المسلم فإن حسن الظن </a:t>
            </a:r>
            <a:r>
              <a:rPr lang="ar-SA" sz="4000" dirty="0" err="1" smtClean="0">
                <a:effectLst/>
                <a:cs typeface="PT Bold Heading" pitchFamily="2" charset="-78"/>
              </a:rPr>
              <a:t>به</a:t>
            </a:r>
            <a:r>
              <a:rPr lang="ar-SA" sz="4000" dirty="0" smtClean="0">
                <a:effectLst/>
                <a:cs typeface="PT Bold Heading" pitchFamily="2" charset="-78"/>
              </a:rPr>
              <a:t> لا يشترط توفره؛ لأن الأصل فيه عكس ذلك، ولكن يأخذ الأمر ويقدر بقدره مع أخذ الحيطة والحذر</a:t>
            </a:r>
            <a:endParaRPr lang="en-US" sz="4000" dirty="0" smtClean="0">
              <a:effectLst/>
              <a:cs typeface="PT Bold Heading" pitchFamily="2" charset="-78"/>
            </a:endParaRPr>
          </a:p>
          <a:p>
            <a:endParaRPr lang="ar-SA" sz="40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28</a:t>
            </a:fld>
            <a:endParaRPr lang="en-US"/>
          </a:p>
        </p:txBody>
      </p:sp>
      <p:sp>
        <p:nvSpPr>
          <p:cNvPr id="6" name="Rectangle 2"/>
          <p:cNvSpPr>
            <a:spLocks noGrp="1" noChangeArrowheads="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4000" dirty="0" smtClean="0">
                <a:solidFill>
                  <a:srgbClr val="9900CC"/>
                </a:solidFill>
                <a:effectLst/>
                <a:latin typeface="AngsanaUPC" pitchFamily="18" charset="-34"/>
                <a:cs typeface="PT Bold Heading" pitchFamily="2" charset="-78"/>
              </a:rPr>
              <a:t>5- تابع حسن الظن بالأخر</a:t>
            </a:r>
            <a:endParaRPr lang="en-US" sz="4000" dirty="0" smtClean="0">
              <a:solidFill>
                <a:srgbClr val="9900CC"/>
              </a:solidFill>
              <a:effectLst/>
              <a:latin typeface="AngsanaUPC" pitchFamily="18" charset="-34"/>
              <a:cs typeface="PT Bold Heading" pitchFamily="2" charset="-78"/>
            </a:endParaRPr>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235168" y="500042"/>
            <a:ext cx="5038753" cy="928694"/>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4000" dirty="0" smtClean="0">
                <a:solidFill>
                  <a:srgbClr val="9900CC"/>
                </a:solidFill>
                <a:effectLst/>
                <a:latin typeface="AngsanaUPC" pitchFamily="18" charset="-34"/>
                <a:cs typeface="PT Bold Heading" pitchFamily="2" charset="-78"/>
              </a:rPr>
              <a:t>تابع</a:t>
            </a:r>
            <a:r>
              <a:rPr lang="ar-SA" sz="4000" dirty="0" smtClean="0">
                <a:solidFill>
                  <a:srgbClr val="9900CC"/>
                </a:solidFill>
                <a:effectLst/>
                <a:latin typeface="AngsanaUPC" pitchFamily="18" charset="-34"/>
                <a:cs typeface="mohammad bold art 1" pitchFamily="2" charset="-78"/>
              </a:rPr>
              <a:t> </a:t>
            </a:r>
            <a:r>
              <a:rPr lang="ar-SA" sz="4000" dirty="0" smtClean="0">
                <a:solidFill>
                  <a:srgbClr val="9900CC"/>
                </a:solidFill>
                <a:effectLst/>
                <a:latin typeface="AngsanaUPC" pitchFamily="18" charset="-34"/>
                <a:cs typeface="PT Bold Heading" pitchFamily="2" charset="-78"/>
              </a:rPr>
              <a:t>حسن الظن بالأخر</a:t>
            </a:r>
            <a:endParaRPr lang="en-US" sz="4000" dirty="0" smtClean="0">
              <a:solidFill>
                <a:srgbClr val="9900CC"/>
              </a:solidFill>
              <a:effectLst/>
              <a:latin typeface="AngsanaUPC" pitchFamily="18" charset="-34"/>
              <a:cs typeface="PT Bold Heading" pitchFamily="2" charset="-78"/>
            </a:endParaRPr>
          </a:p>
        </p:txBody>
      </p:sp>
      <p:sp>
        <p:nvSpPr>
          <p:cNvPr id="39940" name="Rectangle 3"/>
          <p:cNvSpPr>
            <a:spLocks noGrp="1" noChangeArrowheads="1"/>
          </p:cNvSpPr>
          <p:nvPr>
            <p:ph idx="1"/>
          </p:nvPr>
        </p:nvSpPr>
        <p:spPr>
          <a:xfrm>
            <a:off x="503239" y="1142984"/>
            <a:ext cx="8212166" cy="5022866"/>
          </a:xfrm>
          <a:noFill/>
        </p:spPr>
        <p:txBody>
          <a:bodyPr/>
          <a:lstStyle/>
          <a:p>
            <a:pPr algn="just">
              <a:lnSpc>
                <a:spcPts val="3400"/>
              </a:lnSpc>
            </a:pPr>
            <a:endParaRPr lang="ar-SA" sz="2800" dirty="0" smtClean="0">
              <a:effectLst/>
              <a:cs typeface="PT Bold Heading" pitchFamily="2" charset="-78"/>
            </a:endParaRPr>
          </a:p>
          <a:p>
            <a:pPr algn="just">
              <a:lnSpc>
                <a:spcPts val="3400"/>
              </a:lnSpc>
            </a:pPr>
            <a:r>
              <a:rPr lang="ar-SA" sz="2800" dirty="0" smtClean="0">
                <a:effectLst/>
                <a:cs typeface="PT Bold Heading" pitchFamily="2" charset="-78"/>
              </a:rPr>
              <a:t>كما في قصة حاطب - رضي الله عنه - عندما كتب إلى أهل مكة يخبرهم بخطة الرسول صلى الله عليه وسلم :فأراد عمر - رضي الله عنه - قتله لأنه رأى أن هذا العمل نفاق ، </a:t>
            </a:r>
            <a:r>
              <a:rPr lang="ar-SA" sz="2800" dirty="0" smtClean="0">
                <a:solidFill>
                  <a:srgbClr val="6600FF"/>
                </a:solidFill>
                <a:effectLst/>
                <a:cs typeface="PT Bold Heading" pitchFamily="2" charset="-78"/>
              </a:rPr>
              <a:t>ولكن الرسول صلى الله عليه وسلم قال لحاطب : « </a:t>
            </a:r>
            <a:r>
              <a:rPr lang="ar-SA" sz="2800" dirty="0" smtClean="0">
                <a:solidFill>
                  <a:srgbClr val="009900"/>
                </a:solidFill>
                <a:effectLst/>
                <a:cs typeface="PT Bold Heading" pitchFamily="2" charset="-78"/>
              </a:rPr>
              <a:t>ما هذا يا حاطب</a:t>
            </a:r>
            <a:r>
              <a:rPr lang="ar-SA" sz="2800" dirty="0" smtClean="0">
                <a:solidFill>
                  <a:srgbClr val="6600FF"/>
                </a:solidFill>
                <a:effectLst/>
                <a:cs typeface="PT Bold Heading" pitchFamily="2" charset="-78"/>
              </a:rPr>
              <a:t> ؟ ) ، قال : لا تعجل عليَّ يا رسول الله ، إني كنت امرأً من قريش ولم أكن من أنفَسِهم ، وكان من معك من المهاجرين لهم </a:t>
            </a:r>
            <a:r>
              <a:rPr lang="ar-SA" sz="2800" dirty="0" err="1" smtClean="0">
                <a:solidFill>
                  <a:srgbClr val="6600FF"/>
                </a:solidFill>
                <a:effectLst/>
                <a:cs typeface="PT Bold Heading" pitchFamily="2" charset="-78"/>
              </a:rPr>
              <a:t>قرابات</a:t>
            </a:r>
            <a:r>
              <a:rPr lang="ar-SA" sz="2800" dirty="0" smtClean="0">
                <a:solidFill>
                  <a:srgbClr val="6600FF"/>
                </a:solidFill>
                <a:effectLst/>
                <a:cs typeface="PT Bold Heading" pitchFamily="2" charset="-78"/>
              </a:rPr>
              <a:t> يحمون </a:t>
            </a:r>
            <a:r>
              <a:rPr lang="ar-SA" sz="2800" dirty="0" err="1" smtClean="0">
                <a:solidFill>
                  <a:srgbClr val="6600FF"/>
                </a:solidFill>
                <a:effectLst/>
                <a:cs typeface="PT Bold Heading" pitchFamily="2" charset="-78"/>
              </a:rPr>
              <a:t>بها</a:t>
            </a:r>
            <a:r>
              <a:rPr lang="ar-SA" sz="2800" dirty="0" smtClean="0">
                <a:solidFill>
                  <a:srgbClr val="6600FF"/>
                </a:solidFill>
                <a:effectLst/>
                <a:cs typeface="PT Bold Heading" pitchFamily="2" charset="-78"/>
              </a:rPr>
              <a:t> أهليهم وأموالهم بمكة ، فأحببت إذ </a:t>
            </a:r>
            <a:r>
              <a:rPr lang="ar-SA" sz="2800" dirty="0" err="1" smtClean="0">
                <a:solidFill>
                  <a:srgbClr val="6600FF"/>
                </a:solidFill>
                <a:effectLst/>
                <a:cs typeface="PT Bold Heading" pitchFamily="2" charset="-78"/>
              </a:rPr>
              <a:t>فاتني</a:t>
            </a:r>
            <a:r>
              <a:rPr lang="ar-SA" sz="2800" dirty="0" smtClean="0">
                <a:solidFill>
                  <a:srgbClr val="6600FF"/>
                </a:solidFill>
                <a:effectLst/>
                <a:cs typeface="PT Bold Heading" pitchFamily="2" charset="-78"/>
              </a:rPr>
              <a:t> من النسب فيهم أن أصطنع إليهم يداً يحمون قرابتي</a:t>
            </a:r>
            <a:r>
              <a:rPr lang="ar-SA" sz="2800" dirty="0" smtClean="0">
                <a:effectLst/>
                <a:cs typeface="PT Bold Heading" pitchFamily="2" charset="-78"/>
              </a:rPr>
              <a:t> . </a:t>
            </a:r>
            <a:r>
              <a:rPr lang="ar-SA" sz="2800" dirty="0" smtClean="0">
                <a:solidFill>
                  <a:schemeClr val="hlink"/>
                </a:solidFill>
                <a:effectLst/>
                <a:cs typeface="PT Bold Heading" pitchFamily="2" charset="-78"/>
              </a:rPr>
              <a:t>وما فعلت ذلك كفراً ولا ارتداداً عن ديني</a:t>
            </a:r>
            <a:r>
              <a:rPr lang="ar-SA" sz="2800" dirty="0" smtClean="0">
                <a:effectLst/>
                <a:cs typeface="PT Bold Heading" pitchFamily="2" charset="-78"/>
              </a:rPr>
              <a:t>, </a:t>
            </a:r>
            <a:r>
              <a:rPr lang="ar-SA" sz="2800" dirty="0" smtClean="0">
                <a:solidFill>
                  <a:srgbClr val="009900"/>
                </a:solidFill>
                <a:effectLst/>
                <a:cs typeface="PT Bold Heading" pitchFamily="2" charset="-78"/>
              </a:rPr>
              <a:t>فقال النبي صلى الله عليه وسلم :(إنه قد صدقكم)</a:t>
            </a:r>
            <a:r>
              <a:rPr lang="ar-SA" sz="2800" dirty="0" smtClean="0">
                <a:effectLst/>
                <a:cs typeface="PT Bold Heading" pitchFamily="2" charset="-78"/>
              </a:rPr>
              <a:t> </a:t>
            </a:r>
          </a:p>
          <a:p>
            <a:pPr algn="just">
              <a:lnSpc>
                <a:spcPts val="3400"/>
              </a:lnSpc>
            </a:pPr>
            <a:endParaRPr lang="ar-SA" sz="2800" dirty="0" smtClean="0">
              <a:solidFill>
                <a:srgbClr val="009900"/>
              </a:solidFill>
              <a:effectLst/>
              <a:cs typeface="PT Bold Heading" pitchFamily="2" charset="-78"/>
            </a:endParaRPr>
          </a:p>
          <a:p>
            <a:pPr algn="just">
              <a:lnSpc>
                <a:spcPts val="3400"/>
              </a:lnSpc>
            </a:pPr>
            <a:endParaRPr lang="en-US" sz="2800" dirty="0" smtClean="0">
              <a:solidFill>
                <a:srgbClr val="009900"/>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39"/>
                                        </p:tgtEl>
                                        <p:attrNameLst>
                                          <p:attrName>ppt_y</p:attrName>
                                        </p:attrNameLst>
                                      </p:cBhvr>
                                      <p:tavLst>
                                        <p:tav tm="0">
                                          <p:val>
                                            <p:strVal val="#ppt_y"/>
                                          </p:val>
                                        </p:tav>
                                        <p:tav tm="100000">
                                          <p:val>
                                            <p:strVal val="#ppt_y"/>
                                          </p:val>
                                        </p:tav>
                                      </p:tavLst>
                                    </p:anim>
                                    <p:anim calcmode="lin" valueType="num">
                                      <p:cBhvr>
                                        <p:cTn id="9" dur="500" fill="hold"/>
                                        <p:tgtEl>
                                          <p:spTgt spid="399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3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9940">
                                            <p:txEl>
                                              <p:pRg st="1" end="1"/>
                                            </p:txEl>
                                          </p:spTgt>
                                        </p:tgtEl>
                                        <p:attrNameLst>
                                          <p:attrName>style.visibility</p:attrName>
                                        </p:attrNameLst>
                                      </p:cBhvr>
                                      <p:to>
                                        <p:strVal val="visible"/>
                                      </p:to>
                                    </p:set>
                                    <p:animEffect transition="in" filter="blinds(horizontal)">
                                      <p:cBhvr>
                                        <p:cTn id="16" dur="500"/>
                                        <p:tgtEl>
                                          <p:spTgt spid="39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457200" y="434975"/>
            <a:ext cx="8229600" cy="5659438"/>
          </a:xfrm>
        </p:spPr>
        <p:txBody>
          <a:bodyPr/>
          <a:lstStyle/>
          <a:p>
            <a:pPr algn="just" eaLnBrk="1" hangingPunct="1">
              <a:lnSpc>
                <a:spcPts val="4700"/>
              </a:lnSpc>
              <a:buFont typeface="Wingdings" pitchFamily="2" charset="2"/>
              <a:buNone/>
              <a:defRPr/>
            </a:pPr>
            <a:r>
              <a:rPr lang="ar-SA" sz="2800" b="1" dirty="0" smtClean="0">
                <a:solidFill>
                  <a:srgbClr val="6600FF"/>
                </a:solidFill>
                <a:effectLst/>
                <a:cs typeface="AL-Gemah-Almajd" pitchFamily="2" charset="-78"/>
                <a:sym typeface="AGA Arabesque Desktop" pitchFamily="2" charset="2"/>
              </a:rPr>
              <a:t>     السيرة :           </a:t>
            </a:r>
          </a:p>
          <a:p>
            <a:r>
              <a:rPr lang="ar-SA" sz="2400" b="1" dirty="0" smtClean="0">
                <a:solidFill>
                  <a:srgbClr val="9900CC"/>
                </a:solidFill>
              </a:rPr>
              <a:t>جمال </a:t>
            </a:r>
            <a:r>
              <a:rPr lang="ar-SA" sz="2400" b="1" dirty="0" smtClean="0">
                <a:solidFill>
                  <a:srgbClr val="9900CC"/>
                </a:solidFill>
              </a:rPr>
              <a:t>بن إبراهيم القرش </a:t>
            </a:r>
            <a:endParaRPr lang="ar-SA" sz="2400" b="1" dirty="0" smtClean="0">
              <a:solidFill>
                <a:srgbClr val="9900CC"/>
              </a:solidFill>
            </a:endParaRPr>
          </a:p>
          <a:p>
            <a:r>
              <a:rPr lang="ar-SA" sz="2400" b="1" dirty="0" smtClean="0">
                <a:solidFill>
                  <a:srgbClr val="00B0F0"/>
                </a:solidFill>
              </a:rPr>
              <a:t>ليسانس </a:t>
            </a:r>
            <a:r>
              <a:rPr lang="ar-SA" sz="2400" b="1" dirty="0" smtClean="0">
                <a:solidFill>
                  <a:srgbClr val="00B0F0"/>
                </a:solidFill>
              </a:rPr>
              <a:t>آداب وتربية قسم اللغة العربية 1987 </a:t>
            </a:r>
            <a:r>
              <a:rPr lang="ar-SA" sz="2400" b="1" dirty="0" err="1" smtClean="0">
                <a:solidFill>
                  <a:srgbClr val="00B0F0"/>
                </a:solidFill>
              </a:rPr>
              <a:t>م</a:t>
            </a:r>
            <a:endParaRPr lang="ar-SA" sz="2400" dirty="0" smtClean="0">
              <a:solidFill>
                <a:srgbClr val="00B0F0"/>
              </a:solidFill>
            </a:endParaRPr>
          </a:p>
          <a:p>
            <a:r>
              <a:rPr lang="ar-SA" sz="2400" b="1" dirty="0" smtClean="0"/>
              <a:t> </a:t>
            </a:r>
            <a:r>
              <a:rPr lang="ar-SA" sz="2400" b="1" dirty="0" smtClean="0">
                <a:solidFill>
                  <a:srgbClr val="C00000"/>
                </a:solidFill>
              </a:rPr>
              <a:t>مدرب محترف من الأكاديمية العالمية للتدريب والاستشارات · </a:t>
            </a:r>
            <a:endParaRPr lang="ar-SA" sz="2400" dirty="0" smtClean="0">
              <a:solidFill>
                <a:srgbClr val="C00000"/>
              </a:solidFill>
            </a:endParaRPr>
          </a:p>
          <a:p>
            <a:r>
              <a:rPr lang="en-US" sz="2400" b="1" dirty="0" smtClean="0">
                <a:solidFill>
                  <a:srgbClr val="00B050"/>
                </a:solidFill>
              </a:rPr>
              <a:t> </a:t>
            </a:r>
            <a:r>
              <a:rPr lang="ar-SA" sz="2400" b="1" dirty="0" smtClean="0">
                <a:solidFill>
                  <a:srgbClr val="00B050"/>
                </a:solidFill>
              </a:rPr>
              <a:t>حاصل على دورة تدريب المدربين من جامعة القاهرة </a:t>
            </a:r>
            <a:r>
              <a:rPr lang="ar-SA" sz="2400" b="1" dirty="0" smtClean="0">
                <a:solidFill>
                  <a:srgbClr val="00B050"/>
                </a:solidFill>
              </a:rPr>
              <a:t>(</a:t>
            </a:r>
            <a:r>
              <a:rPr lang="en-US" sz="2400" b="1" dirty="0" smtClean="0">
                <a:solidFill>
                  <a:srgbClr val="00B050"/>
                </a:solidFill>
              </a:rPr>
              <a:t>tot </a:t>
            </a:r>
            <a:r>
              <a:rPr lang="ar-SA" sz="2400" b="1" dirty="0" smtClean="0">
                <a:solidFill>
                  <a:srgbClr val="00B050"/>
                </a:solidFill>
              </a:rPr>
              <a:t>)</a:t>
            </a:r>
            <a:endParaRPr lang="ar-SA" sz="2400" dirty="0" smtClean="0">
              <a:solidFill>
                <a:srgbClr val="00B050"/>
              </a:solidFill>
            </a:endParaRPr>
          </a:p>
          <a:p>
            <a:r>
              <a:rPr lang="ar-SA" sz="2400" b="1" dirty="0" smtClean="0"/>
              <a:t>مدرب </a:t>
            </a:r>
            <a:r>
              <a:rPr lang="ar-SA" sz="2400" b="1" dirty="0" smtClean="0"/>
              <a:t>دولي محترف، وخبير في التنمية البشرية</a:t>
            </a:r>
            <a:endParaRPr lang="ar-SA" sz="2400" dirty="0" smtClean="0"/>
          </a:p>
          <a:p>
            <a:r>
              <a:rPr lang="ar-SA" sz="2400" b="1" dirty="0" smtClean="0"/>
              <a:t> </a:t>
            </a:r>
            <a:r>
              <a:rPr lang="ar-SA" sz="2400" b="1" dirty="0" smtClean="0">
                <a:solidFill>
                  <a:srgbClr val="00B050"/>
                </a:solidFill>
              </a:rPr>
              <a:t>مشرف </a:t>
            </a:r>
            <a:r>
              <a:rPr lang="ar-SA" sz="2400" b="1" dirty="0" smtClean="0">
                <a:solidFill>
                  <a:srgbClr val="00B050"/>
                </a:solidFill>
              </a:rPr>
              <a:t>بمركز الأول </a:t>
            </a:r>
            <a:r>
              <a:rPr lang="ar-SA" sz="2400" b="1" dirty="0" smtClean="0">
                <a:solidFill>
                  <a:srgbClr val="00B050"/>
                </a:solidFill>
              </a:rPr>
              <a:t>لتطوير التربوي بالرياض سابقا </a:t>
            </a:r>
            <a:r>
              <a:rPr lang="ar-SA" sz="2400" b="1" dirty="0" smtClean="0">
                <a:solidFill>
                  <a:srgbClr val="00B050"/>
                </a:solidFill>
              </a:rPr>
              <a:t> </a:t>
            </a:r>
          </a:p>
          <a:p>
            <a:r>
              <a:rPr lang="ar-SA" sz="2400" b="1" dirty="0" smtClean="0"/>
              <a:t>عضو </a:t>
            </a:r>
            <a:r>
              <a:rPr lang="ar-SA" sz="2400" b="1" dirty="0" smtClean="0"/>
              <a:t>لجنة التقويم التكاملي بمركز الأول للتطوير التربوي</a:t>
            </a:r>
            <a:endParaRPr lang="ar-SA" sz="2400" dirty="0" smtClean="0"/>
          </a:p>
          <a:p>
            <a:r>
              <a:rPr lang="ar-SA" sz="2400" b="1" dirty="0" smtClean="0">
                <a:solidFill>
                  <a:srgbClr val="C00000"/>
                </a:solidFill>
              </a:rPr>
              <a:t>شارك </a:t>
            </a:r>
            <a:r>
              <a:rPr lang="ar-SA" sz="2400" b="1" dirty="0" smtClean="0">
                <a:solidFill>
                  <a:srgbClr val="C00000"/>
                </a:solidFill>
              </a:rPr>
              <a:t>في العديد من الدورات بالكويت والسودان والمملكة</a:t>
            </a:r>
            <a:endParaRPr lang="ar-SA" sz="2400" dirty="0" smtClean="0">
              <a:solidFill>
                <a:srgbClr val="C00000"/>
              </a:solidFill>
            </a:endParaRPr>
          </a:p>
          <a:p>
            <a:r>
              <a:rPr lang="ar-SA" sz="2400" b="1" dirty="0" smtClean="0">
                <a:solidFill>
                  <a:srgbClr val="00B0F0"/>
                </a:solidFill>
              </a:rPr>
              <a:t>مقدم </a:t>
            </a:r>
            <a:r>
              <a:rPr lang="ar-SA" sz="2400" b="1" dirty="0" smtClean="0">
                <a:solidFill>
                  <a:srgbClr val="00B0F0"/>
                </a:solidFill>
              </a:rPr>
              <a:t>برنامج مع القرآن 81 حلقة </a:t>
            </a:r>
            <a:r>
              <a:rPr lang="ar-SA" sz="2400" b="1" dirty="0" smtClean="0">
                <a:solidFill>
                  <a:srgbClr val="00B0F0"/>
                </a:solidFill>
              </a:rPr>
              <a:t>وتعليم </a:t>
            </a:r>
            <a:r>
              <a:rPr lang="ar-SA" sz="2400" b="1" dirty="0" smtClean="0">
                <a:solidFill>
                  <a:srgbClr val="00B0F0"/>
                </a:solidFill>
              </a:rPr>
              <a:t>التلاوة 24حلقة</a:t>
            </a:r>
            <a:endParaRPr lang="ar-SA" sz="2400" dirty="0" smtClean="0">
              <a:solidFill>
                <a:srgbClr val="00B0F0"/>
              </a:solidFill>
            </a:endParaRPr>
          </a:p>
          <a:p>
            <a:r>
              <a:rPr lang="ar-SA" sz="2400" b="1" dirty="0" smtClean="0"/>
              <a:t>أكثر من 40 مؤلفا في علوم القرآن واللغة والقيادة </a:t>
            </a:r>
            <a:r>
              <a:rPr lang="ar-SA" sz="2400" b="1" dirty="0" smtClean="0"/>
              <a:t>التربوية</a:t>
            </a:r>
            <a:endParaRPr lang="ar-SA" sz="2400" dirty="0" smtClean="0"/>
          </a:p>
          <a:p>
            <a:r>
              <a:rPr lang="ar-SA" sz="2400" b="1" dirty="0" smtClean="0">
                <a:solidFill>
                  <a:srgbClr val="9900CC"/>
                </a:solidFill>
              </a:rPr>
              <a:t>مشرف جوال </a:t>
            </a:r>
            <a:r>
              <a:rPr lang="ar-SA" sz="2400" b="1" dirty="0" smtClean="0">
                <a:solidFill>
                  <a:srgbClr val="9900CC"/>
                </a:solidFill>
              </a:rPr>
              <a:t>نفائس القرآن </a:t>
            </a:r>
            <a:r>
              <a:rPr lang="ar-SA" sz="2400" b="1" dirty="0" smtClean="0">
                <a:solidFill>
                  <a:srgbClr val="9900CC"/>
                </a:solidFill>
              </a:rPr>
              <a:t>800235، </a:t>
            </a:r>
            <a:r>
              <a:rPr lang="ar-SA" sz="2400" b="1" dirty="0" smtClean="0">
                <a:solidFill>
                  <a:srgbClr val="9900CC"/>
                </a:solidFill>
              </a:rPr>
              <a:t>وشفيع </a:t>
            </a:r>
            <a:r>
              <a:rPr lang="ar-SA" sz="2400" b="1" dirty="0" smtClean="0">
                <a:solidFill>
                  <a:srgbClr val="9900CC"/>
                </a:solidFill>
              </a:rPr>
              <a:t>86242 </a:t>
            </a:r>
            <a:r>
              <a:rPr lang="en-US" sz="2400" b="1" dirty="0" smtClean="0">
                <a:solidFill>
                  <a:srgbClr val="9900CC"/>
                </a:solidFill>
              </a:rPr>
              <a:t>STC </a:t>
            </a:r>
            <a:endParaRPr lang="ar-SA" sz="2400" dirty="0" smtClean="0">
              <a:solidFill>
                <a:srgbClr val="9900CC"/>
              </a:solidFill>
            </a:endParaRPr>
          </a:p>
          <a:p>
            <a:pPr algn="just" eaLnBrk="1" hangingPunct="1">
              <a:lnSpc>
                <a:spcPts val="4700"/>
              </a:lnSpc>
              <a:buFont typeface="Wingdings" pitchFamily="2" charset="2"/>
              <a:buNone/>
              <a:defRPr/>
            </a:pPr>
            <a:r>
              <a:rPr lang="ar-SA" sz="2400" dirty="0" smtClean="0">
                <a:solidFill>
                  <a:srgbClr val="6600FF"/>
                </a:solidFill>
                <a:effectLst/>
                <a:cs typeface="AL-Gemah-Almajd" pitchFamily="2" charset="-78"/>
                <a:sym typeface="AGA Arabesque Desktop" pitchFamily="2" charset="2"/>
              </a:rPr>
              <a:t>			</a:t>
            </a:r>
            <a:endParaRPr lang="en-US" sz="2400" dirty="0" smtClean="0">
              <a:solidFill>
                <a:srgbClr val="6600FF"/>
              </a:solidFill>
              <a:effectLst/>
              <a:cs typeface="AL-Gemah-Almajd" pitchFamily="2" charset="-78"/>
              <a:sym typeface="AGA Arabesque Desktop" pitchFamily="2" charset="2"/>
            </a:endParaRPr>
          </a:p>
          <a:p>
            <a:pPr algn="just">
              <a:lnSpc>
                <a:spcPts val="4700"/>
              </a:lnSpc>
              <a:defRPr/>
            </a:pPr>
            <a:endParaRPr lang="en-US" sz="2800" dirty="0" smtClean="0">
              <a:effectLst/>
              <a:cs typeface="AL-Gemah-Almajd" pitchFamily="2" charset="-78"/>
            </a:endParaRPr>
          </a:p>
        </p:txBody>
      </p:sp>
      <p:sp>
        <p:nvSpPr>
          <p:cNvPr id="4" name="Rectangle 24"/>
          <p:cNvSpPr>
            <a:spLocks noGrp="1" noChangeArrowheads="1"/>
          </p:cNvSpPr>
          <p:nvPr>
            <p:ph type="ftr" sz="quarter" idx="11"/>
          </p:nvPr>
        </p:nvSpPr>
        <p:spPr/>
        <p:txBody>
          <a:bodyPr/>
          <a:lstStyle/>
          <a:p>
            <a:pPr>
              <a:defRPr/>
            </a:pPr>
            <a:r>
              <a:rPr lang="ar-SA" smtClean="0"/>
              <a:t>الحوار الفعال في القرآن والسنة  جمال القرش</a:t>
            </a:r>
            <a:endParaRPr lang="en-US"/>
          </a:p>
        </p:txBody>
      </p:sp>
    </p:spTree>
  </p:cSld>
  <p:clrMapOvr>
    <a:masterClrMapping/>
  </p:clrMapOvr>
  <p:transition spd="med"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1" dur="500"/>
                                        <p:tgtEl>
                                          <p:spTgt spid="6148">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5" dur="500"/>
                                        <p:tgtEl>
                                          <p:spTgt spid="6148">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9" dur="500"/>
                                        <p:tgtEl>
                                          <p:spTgt spid="6148">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3" dur="500"/>
                                        <p:tgtEl>
                                          <p:spTgt spid="6148">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animEffect transition="in" filter="blinds(horizontal)">
                                      <p:cBhvr>
                                        <p:cTn id="27" dur="500"/>
                                        <p:tgtEl>
                                          <p:spTgt spid="6148">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1" dur="500"/>
                                        <p:tgtEl>
                                          <p:spTgt spid="6148">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animEffect transition="in" filter="blinds(horizontal)">
                                      <p:cBhvr>
                                        <p:cTn id="35" dur="500"/>
                                        <p:tgtEl>
                                          <p:spTgt spid="6148">
                                            <p:txEl>
                                              <p:pRg st="7" end="7"/>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animEffect transition="in" filter="blinds(horizontal)">
                                      <p:cBhvr>
                                        <p:cTn id="39" dur="500"/>
                                        <p:tgtEl>
                                          <p:spTgt spid="6148">
                                            <p:txEl>
                                              <p:pRg st="8" end="8"/>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animEffect transition="in" filter="blinds(horizontal)">
                                      <p:cBhvr>
                                        <p:cTn id="43" dur="500"/>
                                        <p:tgtEl>
                                          <p:spTgt spid="6148">
                                            <p:txEl>
                                              <p:pRg st="9" end="9"/>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6148">
                                            <p:txEl>
                                              <p:pRg st="10" end="10"/>
                                            </p:txEl>
                                          </p:spTgt>
                                        </p:tgtEl>
                                        <p:attrNameLst>
                                          <p:attrName>style.visibility</p:attrName>
                                        </p:attrNameLst>
                                      </p:cBhvr>
                                      <p:to>
                                        <p:strVal val="visible"/>
                                      </p:to>
                                    </p:set>
                                    <p:animEffect transition="in" filter="blinds(horizontal)">
                                      <p:cBhvr>
                                        <p:cTn id="47" dur="500"/>
                                        <p:tgtEl>
                                          <p:spTgt spid="6148">
                                            <p:txEl>
                                              <p:pRg st="10" end="10"/>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6148">
                                            <p:txEl>
                                              <p:pRg st="11" end="11"/>
                                            </p:txEl>
                                          </p:spTgt>
                                        </p:tgtEl>
                                        <p:attrNameLst>
                                          <p:attrName>style.visibility</p:attrName>
                                        </p:attrNameLst>
                                      </p:cBhvr>
                                      <p:to>
                                        <p:strVal val="visible"/>
                                      </p:to>
                                    </p:set>
                                    <p:animEffect transition="in" filter="blinds(horizontal)">
                                      <p:cBhvr>
                                        <p:cTn id="51" dur="500"/>
                                        <p:tgtEl>
                                          <p:spTgt spid="6148">
                                            <p:txEl>
                                              <p:pRg st="11" end="11"/>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6148">
                                            <p:txEl>
                                              <p:pRg st="12" end="12"/>
                                            </p:txEl>
                                          </p:spTgt>
                                        </p:tgtEl>
                                        <p:attrNameLst>
                                          <p:attrName>style.visibility</p:attrName>
                                        </p:attrNameLst>
                                      </p:cBhvr>
                                      <p:to>
                                        <p:strVal val="visible"/>
                                      </p:to>
                                    </p:set>
                                    <p:animEffect transition="in" filter="blinds(horizontal)">
                                      <p:cBhvr>
                                        <p:cTn id="55" dur="500"/>
                                        <p:tgtEl>
                                          <p:spTgt spid="614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4530725"/>
          </a:xfrm>
        </p:spPr>
        <p:txBody>
          <a:bodyPr/>
          <a:lstStyle/>
          <a:p>
            <a:r>
              <a:rPr lang="ar-SA" dirty="0" smtClean="0">
                <a:solidFill>
                  <a:srgbClr val="6600FF"/>
                </a:solidFill>
                <a:effectLst/>
                <a:cs typeface="PT Bold Heading" pitchFamily="2" charset="-78"/>
              </a:rPr>
              <a:t>فقال عمر : دعني يا رسول الله فأضرب عنقه . فقال صلى الله عليه وسلم </a:t>
            </a:r>
            <a:r>
              <a:rPr lang="ar-SA" sz="3600" dirty="0" smtClean="0">
                <a:solidFill>
                  <a:srgbClr val="6699FF"/>
                </a:solidFill>
                <a:effectLst/>
                <a:cs typeface="PT Bold Heading" pitchFamily="2" charset="-78"/>
              </a:rPr>
              <a:t>: </a:t>
            </a:r>
            <a:r>
              <a:rPr lang="ar-SA" sz="3600" dirty="0" smtClean="0">
                <a:solidFill>
                  <a:srgbClr val="009900"/>
                </a:solidFill>
                <a:effectLst/>
                <a:cs typeface="PT Bold Heading" pitchFamily="2" charset="-78"/>
              </a:rPr>
              <a:t>إنه شهد بدرًا وما يدريك لعل </a:t>
            </a:r>
            <a:r>
              <a:rPr lang="ar-SA" sz="3600" dirty="0" smtClean="0">
                <a:effectLst/>
                <a:cs typeface="PT Bold Heading" pitchFamily="2" charset="-78"/>
              </a:rPr>
              <a:t>الله - عز وجل - اطلع على أهل بدر ، فقال : اعملوا ما شئتم فقد غفرت لكم » رواه البخاري .</a:t>
            </a:r>
          </a:p>
          <a:p>
            <a:endParaRPr lang="ar-SA" sz="36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30</a:t>
            </a:fld>
            <a:endParaRPr lang="en-US"/>
          </a:p>
        </p:txBody>
      </p:sp>
      <p:pic>
        <p:nvPicPr>
          <p:cNvPr id="6" name="صورة 5" descr="images (9).jpg"/>
          <p:cNvPicPr>
            <a:picLocks noChangeAspect="1"/>
          </p:cNvPicPr>
          <p:nvPr/>
        </p:nvPicPr>
        <p:blipFill>
          <a:blip r:embed="rId4">
            <a:duotone>
              <a:schemeClr val="bg2">
                <a:shade val="45000"/>
                <a:satMod val="135000"/>
              </a:schemeClr>
              <a:prstClr val="white"/>
            </a:duotone>
          </a:blip>
          <a:stretch>
            <a:fillRect/>
          </a:stretch>
        </p:blipFill>
        <p:spPr>
          <a:xfrm>
            <a:off x="785786" y="3143248"/>
            <a:ext cx="7858180" cy="250033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images (7).jpg"/>
          <p:cNvPicPr>
            <a:picLocks noChangeAspect="1"/>
          </p:cNvPicPr>
          <p:nvPr/>
        </p:nvPicPr>
        <p:blipFill>
          <a:blip r:embed="rId4"/>
          <a:stretch>
            <a:fillRect/>
          </a:stretch>
        </p:blipFill>
        <p:spPr>
          <a:xfrm>
            <a:off x="4857752" y="214290"/>
            <a:ext cx="4071951" cy="6072230"/>
          </a:xfrm>
          <a:prstGeom prst="rect">
            <a:avLst/>
          </a:prstGeom>
          <a:ln>
            <a:noFill/>
          </a:ln>
          <a:effectLst>
            <a:softEdge rad="112500"/>
          </a:effectLst>
        </p:spPr>
      </p:pic>
      <p:pic>
        <p:nvPicPr>
          <p:cNvPr id="6" name="صورة 5" descr="48942.578540_160347074106498_619228291_n.jpg"/>
          <p:cNvPicPr>
            <a:picLocks noChangeAspect="1"/>
          </p:cNvPicPr>
          <p:nvPr/>
        </p:nvPicPr>
        <p:blipFill>
          <a:blip r:embed="rId5"/>
          <a:stretch>
            <a:fillRect/>
          </a:stretch>
        </p:blipFill>
        <p:spPr>
          <a:xfrm>
            <a:off x="-32" y="214290"/>
            <a:ext cx="4857752" cy="6072229"/>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847725" y="836613"/>
            <a:ext cx="7791450" cy="4491037"/>
          </a:xfrm>
          <a:noFill/>
        </p:spPr>
        <p:txBody>
          <a:bodyPr/>
          <a:lstStyle/>
          <a:p>
            <a:pPr>
              <a:lnSpc>
                <a:spcPct val="150000"/>
              </a:lnSpc>
              <a:buFont typeface="Wingdings" pitchFamily="2" charset="2"/>
              <a:buNone/>
            </a:pPr>
            <a:r>
              <a:rPr lang="ar-SA" dirty="0" smtClean="0">
                <a:solidFill>
                  <a:srgbClr val="6600FF"/>
                </a:solidFill>
                <a:effectLst/>
                <a:cs typeface="PT Bold Heading" pitchFamily="2" charset="-78"/>
              </a:rPr>
              <a:t>                       ثانيا : الاستعداد الذهني </a:t>
            </a:r>
            <a:br>
              <a:rPr lang="ar-SA" dirty="0" smtClean="0">
                <a:solidFill>
                  <a:srgbClr val="6600FF"/>
                </a:solidFill>
                <a:effectLst/>
                <a:cs typeface="PT Bold Heading" pitchFamily="2" charset="-78"/>
              </a:rPr>
            </a:br>
            <a:r>
              <a:rPr lang="ar-SA" dirty="0" smtClean="0">
                <a:effectLst/>
                <a:cs typeface="PT Bold Heading" pitchFamily="2" charset="-78"/>
              </a:rPr>
              <a:t>ومن صوره : </a:t>
            </a:r>
          </a:p>
          <a:p>
            <a:pPr marL="514350" indent="-514350">
              <a:lnSpc>
                <a:spcPct val="150000"/>
              </a:lnSpc>
              <a:buFont typeface="Wingdings" pitchFamily="2" charset="2"/>
              <a:buAutoNum type="arabicPeriod"/>
            </a:pPr>
            <a:r>
              <a:rPr lang="ar-SA" dirty="0" smtClean="0">
                <a:solidFill>
                  <a:schemeClr val="hlink"/>
                </a:solidFill>
                <a:effectLst/>
                <a:cs typeface="PT Bold Heading" pitchFamily="2" charset="-78"/>
              </a:rPr>
              <a:t>يكون المحاور عالمًا بالمسألة </a:t>
            </a:r>
          </a:p>
          <a:p>
            <a:pPr marL="514350" indent="-514350">
              <a:lnSpc>
                <a:spcPct val="150000"/>
              </a:lnSpc>
              <a:buFont typeface="Wingdings" pitchFamily="2" charset="2"/>
              <a:buAutoNum type="arabicPeriod"/>
            </a:pPr>
            <a:r>
              <a:rPr lang="ar-SA" dirty="0" smtClean="0">
                <a:solidFill>
                  <a:schemeClr val="hlink"/>
                </a:solidFill>
                <a:effectLst/>
                <a:cs typeface="PT Bold Heading" pitchFamily="2" charset="-78"/>
              </a:rPr>
              <a:t>يفهم ما عند الطرف الآخر قبل الرد .</a:t>
            </a:r>
          </a:p>
          <a:p>
            <a:pPr marL="514350" indent="-514350">
              <a:lnSpc>
                <a:spcPct val="150000"/>
              </a:lnSpc>
              <a:buFont typeface="Wingdings" pitchFamily="2" charset="2"/>
              <a:buAutoNum type="arabicPeriod"/>
            </a:pPr>
            <a:r>
              <a:rPr lang="ar-SA" dirty="0" smtClean="0">
                <a:solidFill>
                  <a:schemeClr val="hlink"/>
                </a:solidFill>
                <a:effectLst/>
                <a:cs typeface="PT Bold Heading" pitchFamily="2" charset="-78"/>
              </a:rPr>
              <a:t>عدم اقتحام أمر لا يعلـــــمه.</a:t>
            </a:r>
            <a:r>
              <a:rPr lang="ar-SA" dirty="0" smtClean="0">
                <a:solidFill>
                  <a:srgbClr val="FF5050"/>
                </a:solidFill>
                <a:effectLst/>
                <a:cs typeface="PT Bold Heading" pitchFamily="2" charset="-78"/>
              </a:rPr>
              <a:t/>
            </a:r>
            <a:br>
              <a:rPr lang="ar-SA" dirty="0" smtClean="0">
                <a:solidFill>
                  <a:srgbClr val="FF5050"/>
                </a:solidFill>
                <a:effectLst/>
                <a:cs typeface="PT Bold Heading" pitchFamily="2" charset="-78"/>
              </a:rPr>
            </a:br>
            <a:endParaRPr lang="en-US" dirty="0" smtClean="0">
              <a:solidFill>
                <a:srgbClr val="FF5050"/>
              </a:solidFill>
              <a:effectLst/>
              <a:cs typeface="PT Bold Heading" pitchFamily="2" charset="-78"/>
            </a:endParaRPr>
          </a:p>
        </p:txBody>
      </p:sp>
      <p:sp>
        <p:nvSpPr>
          <p:cNvPr id="5" name="Rectangle 24"/>
          <p:cNvSpPr>
            <a:spLocks noGrp="1" noChangeArrowheads="1"/>
          </p:cNvSpPr>
          <p:nvPr>
            <p:ph type="ftr" sz="quarter" idx="11"/>
          </p:nvPr>
        </p:nvSpPr>
        <p:spPr>
          <a:xfrm>
            <a:off x="3549650" y="6400800"/>
            <a:ext cx="2895600" cy="457200"/>
          </a:xfrm>
        </p:spPr>
        <p:txBody>
          <a:bodyPr/>
          <a:lstStyle/>
          <a:p>
            <a:pPr>
              <a:defRPr/>
            </a:pPr>
            <a:r>
              <a:rPr lang="ar-SA" dirty="0"/>
              <a:t>الحوار الفعال في القرآن والسنة  جمال القرش</a:t>
            </a:r>
            <a:endParaRPr lang="en-US" dirty="0"/>
          </a:p>
        </p:txBody>
      </p:sp>
      <p:pic>
        <p:nvPicPr>
          <p:cNvPr id="6" name="صورة 5" descr="images (14).jpg"/>
          <p:cNvPicPr>
            <a:picLocks noChangeAspect="1"/>
          </p:cNvPicPr>
          <p:nvPr/>
        </p:nvPicPr>
        <p:blipFill>
          <a:blip r:embed="rId4">
            <a:duotone>
              <a:prstClr val="black"/>
              <a:schemeClr val="accent2">
                <a:tint val="45000"/>
                <a:satMod val="400000"/>
              </a:schemeClr>
            </a:duotone>
          </a:blip>
          <a:stretch>
            <a:fillRect/>
          </a:stretch>
        </p:blipFill>
        <p:spPr>
          <a:xfrm>
            <a:off x="214282" y="4214818"/>
            <a:ext cx="2857520" cy="2143140"/>
          </a:xfrm>
          <a:prstGeom prst="rect">
            <a:avLst/>
          </a:prstGeom>
          <a:ln>
            <a:noFill/>
          </a:ln>
          <a:effectLst>
            <a:softEdge rad="112500"/>
          </a:effectLst>
        </p:spPr>
      </p:pic>
      <p:pic>
        <p:nvPicPr>
          <p:cNvPr id="7" name="صورة 6" descr="body_mind.png"/>
          <p:cNvPicPr>
            <a:picLocks noChangeAspect="1"/>
          </p:cNvPicPr>
          <p:nvPr/>
        </p:nvPicPr>
        <p:blipFill>
          <a:blip r:embed="rId5">
            <a:duotone>
              <a:prstClr val="black"/>
              <a:schemeClr val="accent1">
                <a:tint val="45000"/>
                <a:satMod val="400000"/>
              </a:schemeClr>
            </a:duotone>
          </a:blip>
          <a:stretch>
            <a:fillRect/>
          </a:stretch>
        </p:blipFill>
        <p:spPr>
          <a:xfrm>
            <a:off x="0" y="500042"/>
            <a:ext cx="2357422" cy="2071703"/>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20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20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additive="base">
                                        <p:cTn id="19" dur="20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6">
                                            <p:txEl>
                                              <p:pRg st="3" end="3"/>
                                            </p:txEl>
                                          </p:spTgt>
                                        </p:tgtEl>
                                        <p:attrNameLst>
                                          <p:attrName>style.visibility</p:attrName>
                                        </p:attrNameLst>
                                      </p:cBhvr>
                                      <p:to>
                                        <p:strVal val="visible"/>
                                      </p:to>
                                    </p:set>
                                    <p:anim calcmode="lin" valueType="num">
                                      <p:cBhvr additive="base">
                                        <p:cTn id="25" dur="20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1986">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ppt_x"/>
                                          </p:val>
                                        </p:tav>
                                        <p:tav tm="100000">
                                          <p:val>
                                            <p:strVal val="#ppt_x"/>
                                          </p:val>
                                        </p:tav>
                                      </p:tavLst>
                                    </p:anim>
                                    <p:anim calcmode="lin" valueType="num">
                                      <p:cBhvr additive="base">
                                        <p:cTn id="31" dur="10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2235168" y="288882"/>
            <a:ext cx="4845060"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b="0" dirty="0" smtClean="0">
                <a:solidFill>
                  <a:srgbClr val="6600FF"/>
                </a:solidFill>
                <a:effectLst/>
                <a:cs typeface="PT Bold Heading" pitchFamily="2" charset="-78"/>
              </a:rPr>
              <a:t>1- العلم بالمسألة</a:t>
            </a:r>
            <a:endParaRPr lang="en-US" b="0" dirty="0" smtClean="0">
              <a:solidFill>
                <a:srgbClr val="6600FF"/>
              </a:solidFill>
              <a:effectLst/>
              <a:cs typeface="PT Bold Heading" pitchFamily="2" charset="-78"/>
            </a:endParaRPr>
          </a:p>
        </p:txBody>
      </p:sp>
      <p:sp>
        <p:nvSpPr>
          <p:cNvPr id="43011" name="Rectangle 3"/>
          <p:cNvSpPr>
            <a:spLocks noGrp="1" noChangeArrowheads="1"/>
          </p:cNvSpPr>
          <p:nvPr>
            <p:ph idx="1"/>
          </p:nvPr>
        </p:nvSpPr>
        <p:spPr>
          <a:xfrm>
            <a:off x="457200" y="1522413"/>
            <a:ext cx="8229600" cy="4681537"/>
          </a:xfrm>
          <a:noFill/>
        </p:spPr>
        <p:txBody>
          <a:bodyPr/>
          <a:lstStyle/>
          <a:p>
            <a:pPr algn="justLow">
              <a:lnSpc>
                <a:spcPct val="150000"/>
              </a:lnSpc>
            </a:pPr>
            <a:r>
              <a:rPr lang="ar-SA" sz="2800" dirty="0" smtClean="0">
                <a:effectLst/>
                <a:cs typeface="PT Bold Heading" pitchFamily="2" charset="-78"/>
              </a:rPr>
              <a:t>لا بد للمحاور أن يكون ملما بالمسألة التي سيحاور فيها وبالشبهات المتوقعة من الخصم معد لذلك الدليل والوثائق والبراهين التي تدمغ الخصم وتظهر الحجة  </a:t>
            </a:r>
          </a:p>
          <a:p>
            <a:pPr algn="justLow">
              <a:lnSpc>
                <a:spcPct val="150000"/>
              </a:lnSpc>
            </a:pPr>
            <a:r>
              <a:rPr lang="ar-SA" sz="2800" dirty="0" smtClean="0">
                <a:effectLst/>
                <a:cs typeface="PT Bold Heading" pitchFamily="2" charset="-78"/>
              </a:rPr>
              <a:t>قال تعالى {</a:t>
            </a:r>
            <a:r>
              <a:rPr lang="ar-SA" sz="2800" dirty="0" smtClean="0">
                <a:solidFill>
                  <a:srgbClr val="009900"/>
                </a:solidFill>
                <a:effectLst/>
                <a:cs typeface="PT Bold Heading" pitchFamily="2" charset="-78"/>
              </a:rPr>
              <a:t>بَلْ نَقْذِفُ بِالْحَقِّ عَلَى الْبَاطِلِ فَيَدْمَغُهُ فَإِذَا هُوَ زَاهِقٌ}الأنبياء18 </a:t>
            </a:r>
            <a:r>
              <a:rPr lang="ar-SA" sz="2800" dirty="0" smtClean="0">
                <a:effectLst/>
                <a:cs typeface="PT Bold Heading" pitchFamily="2" charset="-78"/>
              </a:rPr>
              <a:t>وقال سبحانه : { </a:t>
            </a:r>
            <a:r>
              <a:rPr lang="ar-SA" sz="2800" dirty="0" smtClean="0">
                <a:solidFill>
                  <a:srgbClr val="009900"/>
                </a:solidFill>
                <a:effectLst/>
                <a:cs typeface="PT Bold Heading" pitchFamily="2" charset="-78"/>
              </a:rPr>
              <a:t>قُلْ هَلْ عِنْدَكُمْ مِنْ عِلْمٍ فَتُخْرِجُوهُ لَنَا</a:t>
            </a:r>
            <a:r>
              <a:rPr lang="ar-SA" sz="2800" dirty="0" smtClean="0">
                <a:effectLst/>
                <a:cs typeface="PT Bold Heading" pitchFamily="2" charset="-78"/>
              </a:rPr>
              <a:t> } الأنعام (148)  وقال سبحانه: { </a:t>
            </a:r>
            <a:r>
              <a:rPr lang="ar-SA" sz="2800" dirty="0" smtClean="0">
                <a:solidFill>
                  <a:srgbClr val="009900"/>
                </a:solidFill>
                <a:effectLst/>
                <a:cs typeface="PT Bold Heading" pitchFamily="2" charset="-78"/>
              </a:rPr>
              <a:t>قُلْ هَاتُوا بُرْهَانَكُمْ إِنْ كُنْتُمْ صَادِقِينَ</a:t>
            </a:r>
            <a:r>
              <a:rPr lang="ar-SA" sz="2800" dirty="0" smtClean="0">
                <a:effectLst/>
                <a:cs typeface="PT Bold Heading" pitchFamily="2" charset="-78"/>
              </a:rPr>
              <a:t> } البقرة (111) </a:t>
            </a:r>
          </a:p>
        </p:txBody>
      </p:sp>
      <p:sp>
        <p:nvSpPr>
          <p:cNvPr id="4" name="Rectangle 24"/>
          <p:cNvSpPr>
            <a:spLocks noGrp="1" noChangeArrowheads="1"/>
          </p:cNvSpPr>
          <p:nvPr>
            <p:ph type="ftr" sz="quarter" idx="11"/>
          </p:nvPr>
        </p:nvSpPr>
        <p:spPr>
          <a:xfrm>
            <a:off x="2857488" y="6248400"/>
            <a:ext cx="3643338" cy="457200"/>
          </a:xfrm>
        </p:spPr>
        <p:txBody>
          <a:bodyPr/>
          <a:lstStyle/>
          <a:p>
            <a:pPr>
              <a:defRPr/>
            </a:pPr>
            <a:r>
              <a:rPr lang="ar-SA" sz="1600" b="1" dirty="0">
                <a:solidFill>
                  <a:srgbClr val="C00000"/>
                </a:solidFill>
              </a:rPr>
              <a:t>الحوار الفعال في القرآن والسنة  جمال القرش</a:t>
            </a:r>
            <a:endParaRPr lang="en-US" sz="1600" b="1" dirty="0">
              <a:solidFill>
                <a:srgbClr val="C00000"/>
              </a:solidFill>
            </a:endParaRPr>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2000" fill="hold"/>
                                        <p:tgtEl>
                                          <p:spTgt spid="43012"/>
                                        </p:tgtEl>
                                        <p:attrNameLst>
                                          <p:attrName>ppt_x</p:attrName>
                                        </p:attrNameLst>
                                      </p:cBhvr>
                                      <p:tavLst>
                                        <p:tav tm="0">
                                          <p:val>
                                            <p:strVal val="#ppt_x"/>
                                          </p:val>
                                        </p:tav>
                                        <p:tav tm="100000">
                                          <p:val>
                                            <p:strVal val="#ppt_x"/>
                                          </p:val>
                                        </p:tav>
                                      </p:tavLst>
                                    </p:anim>
                                    <p:anim calcmode="lin" valueType="num">
                                      <p:cBhvr additive="base">
                                        <p:cTn id="8" dur="2000" fill="hold"/>
                                        <p:tgtEl>
                                          <p:spTgt spid="4301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grpId="0" nodeType="after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7"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41338" y="179388"/>
            <a:ext cx="82296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3600" dirty="0" smtClean="0">
                <a:solidFill>
                  <a:srgbClr val="6600FF"/>
                </a:solidFill>
                <a:effectLst/>
                <a:cs typeface="PT Bold Heading" pitchFamily="2" charset="-78"/>
              </a:rPr>
              <a:t>2- يفهم ما عند الطرف الآخر قبل الرد</a:t>
            </a:r>
            <a:endParaRPr lang="en-US" sz="3600" dirty="0" smtClean="0">
              <a:solidFill>
                <a:srgbClr val="6600FF"/>
              </a:solidFill>
              <a:effectLst/>
              <a:cs typeface="PT Bold Heading" pitchFamily="2" charset="-78"/>
            </a:endParaRPr>
          </a:p>
        </p:txBody>
      </p:sp>
      <p:sp>
        <p:nvSpPr>
          <p:cNvPr id="44035" name="Rectangle 3"/>
          <p:cNvSpPr>
            <a:spLocks noGrp="1" noChangeArrowheads="1"/>
          </p:cNvSpPr>
          <p:nvPr>
            <p:ph idx="1"/>
          </p:nvPr>
        </p:nvSpPr>
        <p:spPr>
          <a:xfrm>
            <a:off x="457200" y="1384300"/>
            <a:ext cx="8229600" cy="4603750"/>
          </a:xfrm>
          <a:noFill/>
        </p:spPr>
        <p:txBody>
          <a:bodyPr/>
          <a:lstStyle/>
          <a:p>
            <a:pPr algn="justLow">
              <a:lnSpc>
                <a:spcPct val="150000"/>
              </a:lnSpc>
            </a:pPr>
            <a:r>
              <a:rPr lang="ar-SA" sz="2400" dirty="0" smtClean="0">
                <a:effectLst/>
                <a:cs typeface="PT Bold Heading" pitchFamily="2" charset="-78"/>
              </a:rPr>
              <a:t>عندما قال السحرة لموسى عليه السلام : { </a:t>
            </a:r>
            <a:r>
              <a:rPr lang="ar-SA" sz="2400" dirty="0" smtClean="0">
                <a:solidFill>
                  <a:srgbClr val="00CC00"/>
                </a:solidFill>
                <a:effectLst/>
                <a:cs typeface="PT Bold Heading" pitchFamily="2" charset="-78"/>
              </a:rPr>
              <a:t>وَإِمَّا أَنْ نَكُونَ أَوَّلَ مَنْ أَلْقَى</a:t>
            </a:r>
            <a:r>
              <a:rPr lang="ar-SA" sz="2400" dirty="0" smtClean="0">
                <a:effectLst/>
                <a:cs typeface="PT Bold Heading" pitchFamily="2" charset="-78"/>
              </a:rPr>
              <a:t> }{ </a:t>
            </a:r>
            <a:r>
              <a:rPr lang="ar-SA" sz="2400" dirty="0" smtClean="0">
                <a:solidFill>
                  <a:srgbClr val="00CC00"/>
                </a:solidFill>
                <a:effectLst/>
                <a:cs typeface="PT Bold Heading" pitchFamily="2" charset="-78"/>
              </a:rPr>
              <a:t>قَالَ بَلْ أَلْقُوا</a:t>
            </a:r>
            <a:r>
              <a:rPr lang="ar-SA" sz="2400" dirty="0" smtClean="0">
                <a:effectLst/>
                <a:cs typeface="PT Bold Heading" pitchFamily="2" charset="-78"/>
              </a:rPr>
              <a:t> } فأعطاهم الفرصة الأولى للإدلاء بحججهم ليفهم ما عندهم من حجج</a:t>
            </a:r>
          </a:p>
          <a:p>
            <a:pPr algn="justLow">
              <a:lnSpc>
                <a:spcPct val="150000"/>
              </a:lnSpc>
            </a:pPr>
            <a:r>
              <a:rPr lang="ar-SA" sz="2400" dirty="0" smtClean="0">
                <a:effectLst/>
                <a:cs typeface="PT Bold Heading" pitchFamily="2" charset="-78"/>
              </a:rPr>
              <a:t>وعندما حاج إبراهيم عليه السلام النمرود {</a:t>
            </a:r>
            <a:r>
              <a:rPr lang="ar-SA" sz="2400" dirty="0" smtClean="0">
                <a:solidFill>
                  <a:srgbClr val="33CC33"/>
                </a:solidFill>
                <a:effectLst/>
                <a:cs typeface="PT Bold Heading" pitchFamily="2" charset="-78"/>
              </a:rPr>
              <a:t>أَلَمْ تَرَ إِلَى الَّذِي </a:t>
            </a:r>
            <a:r>
              <a:rPr lang="ar-SA" sz="2400" dirty="0" err="1" smtClean="0">
                <a:solidFill>
                  <a:srgbClr val="33CC33"/>
                </a:solidFill>
                <a:effectLst/>
                <a:cs typeface="PT Bold Heading" pitchFamily="2" charset="-78"/>
              </a:rPr>
              <a:t>حَآجَّ</a:t>
            </a:r>
            <a:r>
              <a:rPr lang="ar-SA" sz="2400" dirty="0" smtClean="0">
                <a:solidFill>
                  <a:srgbClr val="33CC33"/>
                </a:solidFill>
                <a:effectLst/>
                <a:cs typeface="PT Bold Heading" pitchFamily="2" charset="-78"/>
              </a:rPr>
              <a:t> إِبْرَاهِيمَ فِي رِبِّهِ أَنْ آتَاهُ اللّهُ الْمُلْكَ إِذْ قَالَ إِبْرَاهِيمُ رَبِّيَ الَّذِي يُحْيِـي وَيُمِيتُ قَالَ أَنَا أُحْيِـي وَأُمِيتُ قَالَ إِبْرَاهِيمُ) </a:t>
            </a:r>
            <a:r>
              <a:rPr lang="ar-SA" sz="2400" dirty="0" smtClean="0">
                <a:solidFill>
                  <a:schemeClr val="hlink"/>
                </a:solidFill>
                <a:effectLst/>
                <a:cs typeface="PT Bold Heading" pitchFamily="2" charset="-78"/>
              </a:rPr>
              <a:t>فهم ما عنده ثم قال له</a:t>
            </a:r>
            <a:r>
              <a:rPr lang="ar-SA" sz="2400" dirty="0" smtClean="0">
                <a:solidFill>
                  <a:srgbClr val="33CC33"/>
                </a:solidFill>
                <a:effectLst/>
                <a:cs typeface="PT Bold Heading" pitchFamily="2" charset="-78"/>
              </a:rPr>
              <a:t> (  فَإِنَّ اللّهَ يَأْتِي بِالشَّمْسِ مِنَ الْمَشْرِقِ </a:t>
            </a:r>
            <a:r>
              <a:rPr lang="ar-SA" sz="2400" dirty="0" err="1" smtClean="0">
                <a:solidFill>
                  <a:srgbClr val="33CC33"/>
                </a:solidFill>
                <a:effectLst/>
                <a:cs typeface="PT Bold Heading" pitchFamily="2" charset="-78"/>
              </a:rPr>
              <a:t>فَأْتِ</a:t>
            </a:r>
            <a:r>
              <a:rPr lang="ar-SA" sz="2400" dirty="0" smtClean="0">
                <a:solidFill>
                  <a:srgbClr val="33CC33"/>
                </a:solidFill>
                <a:effectLst/>
                <a:cs typeface="PT Bold Heading" pitchFamily="2" charset="-78"/>
              </a:rPr>
              <a:t> </a:t>
            </a:r>
            <a:r>
              <a:rPr lang="ar-SA" sz="2400" dirty="0" err="1" smtClean="0">
                <a:solidFill>
                  <a:srgbClr val="33CC33"/>
                </a:solidFill>
                <a:effectLst/>
                <a:cs typeface="PT Bold Heading" pitchFamily="2" charset="-78"/>
              </a:rPr>
              <a:t>بِهَا</a:t>
            </a:r>
            <a:r>
              <a:rPr lang="ar-SA" sz="2400" dirty="0" smtClean="0">
                <a:solidFill>
                  <a:srgbClr val="33CC33"/>
                </a:solidFill>
                <a:effectLst/>
                <a:cs typeface="PT Bold Heading" pitchFamily="2" charset="-78"/>
              </a:rPr>
              <a:t> مِنَ الْمَغْرِبِ ) </a:t>
            </a:r>
            <a:r>
              <a:rPr lang="ar-SA" sz="2400" dirty="0" smtClean="0">
                <a:solidFill>
                  <a:schemeClr val="hlink"/>
                </a:solidFill>
                <a:effectLst/>
                <a:cs typeface="PT Bold Heading" pitchFamily="2" charset="-78"/>
              </a:rPr>
              <a:t>فكانت النتيجة</a:t>
            </a:r>
            <a:r>
              <a:rPr lang="ar-SA" sz="2400" dirty="0" smtClean="0">
                <a:solidFill>
                  <a:srgbClr val="33CC33"/>
                </a:solidFill>
                <a:effectLst/>
                <a:cs typeface="PT Bold Heading" pitchFamily="2" charset="-78"/>
              </a:rPr>
              <a:t> ( فَبُهِتَ الَّذِي كَفَرَ وَاللّهُ لاَ يَهْدِي الْقَوْمَ الظَّالِمِينَ</a:t>
            </a:r>
            <a:r>
              <a:rPr lang="ar-SA" sz="2400" dirty="0" smtClean="0">
                <a:effectLst/>
                <a:cs typeface="PT Bold Heading" pitchFamily="2" charset="-78"/>
              </a:rPr>
              <a:t> }البقرة258</a:t>
            </a:r>
            <a:endParaRPr lang="en-US" sz="24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2000" fill="hold"/>
                                        <p:tgtEl>
                                          <p:spTgt spid="44034"/>
                                        </p:tgtEl>
                                        <p:attrNameLst>
                                          <p:attrName>ppt_x</p:attrName>
                                        </p:attrNameLst>
                                      </p:cBhvr>
                                      <p:tavLst>
                                        <p:tav tm="0">
                                          <p:val>
                                            <p:strVal val="#ppt_x"/>
                                          </p:val>
                                        </p:tav>
                                        <p:tav tm="100000">
                                          <p:val>
                                            <p:strVal val="#ppt_x"/>
                                          </p:val>
                                        </p:tav>
                                      </p:tavLst>
                                    </p:anim>
                                    <p:anim calcmode="lin" valueType="num">
                                      <p:cBhvr additive="base">
                                        <p:cTn id="8" dur="2000" fill="hold"/>
                                        <p:tgtEl>
                                          <p:spTgt spid="440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grpId="0" nodeType="after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254116" y="357174"/>
            <a:ext cx="6389718"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600" dirty="0" smtClean="0">
                <a:effectLst/>
                <a:cs typeface="PT Bold Heading" pitchFamily="2" charset="-78"/>
              </a:rPr>
              <a:t> 3- </a:t>
            </a:r>
            <a:r>
              <a:rPr lang="ar-SA" sz="3600" dirty="0" smtClean="0">
                <a:solidFill>
                  <a:srgbClr val="6600FF"/>
                </a:solidFill>
                <a:effectLst/>
                <a:cs typeface="PT Bold Heading" pitchFamily="2" charset="-78"/>
              </a:rPr>
              <a:t>عدم اقتحام أمر لا يعلـــــمه</a:t>
            </a:r>
            <a:r>
              <a:rPr lang="ar-SA" sz="3600" dirty="0" smtClean="0">
                <a:effectLst/>
                <a:cs typeface="PT Bold Heading" pitchFamily="2" charset="-78"/>
              </a:rPr>
              <a:t>.</a:t>
            </a:r>
          </a:p>
        </p:txBody>
      </p:sp>
      <p:sp>
        <p:nvSpPr>
          <p:cNvPr id="45059" name="Rectangle 3"/>
          <p:cNvSpPr>
            <a:spLocks noGrp="1" noChangeArrowheads="1"/>
          </p:cNvSpPr>
          <p:nvPr>
            <p:ph idx="1"/>
          </p:nvPr>
        </p:nvSpPr>
        <p:spPr>
          <a:xfrm>
            <a:off x="457200" y="1463696"/>
            <a:ext cx="8229600" cy="4965700"/>
          </a:xfrm>
          <a:noFill/>
        </p:spPr>
        <p:txBody>
          <a:bodyPr/>
          <a:lstStyle/>
          <a:p>
            <a:pPr algn="justLow">
              <a:lnSpc>
                <a:spcPct val="150000"/>
              </a:lnSpc>
            </a:pPr>
            <a:r>
              <a:rPr lang="ar-SA" sz="2800" dirty="0" smtClean="0">
                <a:effectLst/>
                <a:cs typeface="PT Bold Heading" pitchFamily="2" charset="-78"/>
              </a:rPr>
              <a:t>قال تعالى :  {</a:t>
            </a:r>
            <a:r>
              <a:rPr lang="ar-SA" sz="2800" dirty="0" smtClean="0">
                <a:solidFill>
                  <a:srgbClr val="00CC00"/>
                </a:solidFill>
                <a:effectLst/>
                <a:cs typeface="PT Bold Heading" pitchFamily="2" charset="-78"/>
              </a:rPr>
              <a:t>وَلاَ تَقْفُ مَا لَيْسَ </a:t>
            </a:r>
            <a:r>
              <a:rPr lang="ar-SA" sz="2800" dirty="0" err="1" smtClean="0">
                <a:solidFill>
                  <a:srgbClr val="00CC00"/>
                </a:solidFill>
                <a:effectLst/>
                <a:cs typeface="PT Bold Heading" pitchFamily="2" charset="-78"/>
              </a:rPr>
              <a:t>لَكَ</a:t>
            </a:r>
            <a:r>
              <a:rPr lang="ar-SA" sz="2800" dirty="0" smtClean="0">
                <a:solidFill>
                  <a:srgbClr val="00CC00"/>
                </a:solidFill>
                <a:effectLst/>
                <a:cs typeface="PT Bold Heading" pitchFamily="2" charset="-78"/>
              </a:rPr>
              <a:t> </a:t>
            </a:r>
            <a:r>
              <a:rPr lang="ar-SA" sz="2800" dirty="0" err="1" smtClean="0">
                <a:solidFill>
                  <a:srgbClr val="00CC00"/>
                </a:solidFill>
                <a:effectLst/>
                <a:cs typeface="PT Bold Heading" pitchFamily="2" charset="-78"/>
              </a:rPr>
              <a:t>بِهِ</a:t>
            </a:r>
            <a:r>
              <a:rPr lang="ar-SA" sz="2800" dirty="0" smtClean="0">
                <a:solidFill>
                  <a:srgbClr val="00CC00"/>
                </a:solidFill>
                <a:effectLst/>
                <a:cs typeface="PT Bold Heading" pitchFamily="2" charset="-78"/>
              </a:rPr>
              <a:t> عِلْمٌ إِنَّ السَّمْعَ وَالْبَصَرَ وَالْفُؤَادَ كُلُّ أُولـئِكَ كَانَ عَنْهُ </a:t>
            </a:r>
            <a:r>
              <a:rPr lang="ar-SA" sz="2800" dirty="0" err="1" smtClean="0">
                <a:solidFill>
                  <a:srgbClr val="00CC00"/>
                </a:solidFill>
                <a:effectLst/>
                <a:cs typeface="PT Bold Heading" pitchFamily="2" charset="-78"/>
              </a:rPr>
              <a:t>مَسْؤُولاً</a:t>
            </a:r>
            <a:r>
              <a:rPr lang="ar-SA" sz="2800" dirty="0" smtClean="0">
                <a:effectLst/>
                <a:cs typeface="PT Bold Heading" pitchFamily="2" charset="-78"/>
              </a:rPr>
              <a:t> }الإسراء36</a:t>
            </a:r>
            <a:endParaRPr lang="en-US" sz="2800" dirty="0" smtClean="0">
              <a:effectLst/>
              <a:cs typeface="PT Bold Heading" pitchFamily="2" charset="-78"/>
            </a:endParaRPr>
          </a:p>
          <a:p>
            <a:pPr algn="justLow">
              <a:lnSpc>
                <a:spcPct val="150000"/>
              </a:lnSpc>
            </a:pPr>
            <a:r>
              <a:rPr lang="ar-SA" sz="2800" dirty="0" smtClean="0">
                <a:effectLst/>
                <a:cs typeface="PT Bold Heading" pitchFamily="2" charset="-78"/>
              </a:rPr>
              <a:t>أي : </a:t>
            </a:r>
            <a:r>
              <a:rPr lang="ar-SA" sz="2800" dirty="0" smtClean="0">
                <a:solidFill>
                  <a:srgbClr val="FF00FF"/>
                </a:solidFill>
                <a:effectLst/>
                <a:cs typeface="PT Bold Heading" pitchFamily="2" charset="-78"/>
              </a:rPr>
              <a:t>ولا تتبع -أيها الإنسان- ما لا تعلم، بل تأكَّد وتثبَّت</a:t>
            </a:r>
            <a:r>
              <a:rPr lang="ar-SA" sz="2800" dirty="0" smtClean="0">
                <a:effectLst/>
                <a:cs typeface="PT Bold Heading" pitchFamily="2" charset="-78"/>
              </a:rPr>
              <a:t>.</a:t>
            </a:r>
          </a:p>
          <a:p>
            <a:pPr algn="justLow">
              <a:lnSpc>
                <a:spcPct val="150000"/>
              </a:lnSpc>
            </a:pPr>
            <a:r>
              <a:rPr lang="ar-SA" sz="2800" dirty="0" smtClean="0">
                <a:effectLst/>
                <a:cs typeface="PT Bold Heading" pitchFamily="2" charset="-78"/>
              </a:rPr>
              <a:t> إن الإنسان </a:t>
            </a:r>
            <a:r>
              <a:rPr lang="ar-SA" sz="2800" dirty="0" err="1" smtClean="0">
                <a:effectLst/>
                <a:cs typeface="PT Bold Heading" pitchFamily="2" charset="-78"/>
              </a:rPr>
              <a:t>مسؤول</a:t>
            </a:r>
            <a:r>
              <a:rPr lang="ar-SA" sz="2800" dirty="0" smtClean="0">
                <a:effectLst/>
                <a:cs typeface="PT Bold Heading" pitchFamily="2" charset="-78"/>
              </a:rPr>
              <a:t> عما استعمَل فيه سمعه وبصره وفؤاده، فإذا استعمَلها في الخير نال الثواب، وإذا استعملها في الشر نال العقاب.</a:t>
            </a:r>
          </a:p>
        </p:txBody>
      </p:sp>
      <p:sp>
        <p:nvSpPr>
          <p:cNvPr id="3"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1000" fill="hold"/>
                                        <p:tgtEl>
                                          <p:spTgt spid="45060"/>
                                        </p:tgtEl>
                                        <p:attrNameLst>
                                          <p:attrName>ppt_x</p:attrName>
                                        </p:attrNameLst>
                                      </p:cBhvr>
                                      <p:tavLst>
                                        <p:tav tm="0">
                                          <p:val>
                                            <p:strVal val="#ppt_x"/>
                                          </p:val>
                                        </p:tav>
                                        <p:tav tm="100000">
                                          <p:val>
                                            <p:strVal val="#ppt_x"/>
                                          </p:val>
                                        </p:tav>
                                      </p:tavLst>
                                    </p:anim>
                                    <p:anim calcmode="lin" valueType="num">
                                      <p:cBhvr additive="base">
                                        <p:cTn id="8" dur="1000" fill="hold"/>
                                        <p:tgtEl>
                                          <p:spTgt spid="4506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12" dur="10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7" dur="5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22" dur="2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4530725"/>
          </a:xfrm>
        </p:spPr>
        <p:txBody>
          <a:bodyPr>
            <a:normAutofit fontScale="92500" lnSpcReduction="20000"/>
          </a:bodyPr>
          <a:lstStyle/>
          <a:p>
            <a:pPr algn="justLow">
              <a:lnSpc>
                <a:spcPct val="150000"/>
              </a:lnSpc>
            </a:pPr>
            <a:r>
              <a:rPr lang="ar-SA" dirty="0" smtClean="0">
                <a:effectLst/>
                <a:cs typeface="PT Bold Heading" pitchFamily="2" charset="-78"/>
              </a:rPr>
              <a:t>والتركيز على قوة الدليل دليل قوي أفضل من أدلة كثيرة يمكن الرد فيها . وأقوى دليل في قوله </a:t>
            </a:r>
            <a:r>
              <a:rPr lang="ar-SA" dirty="0" smtClean="0">
                <a:solidFill>
                  <a:srgbClr val="0000FF"/>
                </a:solidFill>
                <a:effectLst/>
                <a:cs typeface="PT Bold Heading" pitchFamily="2" charset="-78"/>
              </a:rPr>
              <a:t>تعالى</a:t>
            </a:r>
            <a:r>
              <a:rPr lang="ar-SA" dirty="0" smtClean="0">
                <a:effectLst/>
                <a:cs typeface="PT Bold Heading" pitchFamily="2" charset="-78"/>
              </a:rPr>
              <a:t> : { </a:t>
            </a:r>
            <a:r>
              <a:rPr lang="ar-SA" dirty="0" smtClean="0">
                <a:solidFill>
                  <a:srgbClr val="00CC00"/>
                </a:solidFill>
                <a:effectLst/>
                <a:cs typeface="PT Bold Heading" pitchFamily="2" charset="-78"/>
              </a:rPr>
              <a:t>فَإِنْ تَنَازَعْتُمْ فِي شَيْءٍ فَرُدُّوهُ إِلَى اللَّهِ وَالرَّسُولِ</a:t>
            </a:r>
            <a:r>
              <a:rPr lang="ar-SA" dirty="0" smtClean="0">
                <a:effectLst/>
                <a:cs typeface="PT Bold Heading" pitchFamily="2" charset="-78"/>
              </a:rPr>
              <a:t> } [النساء 59]، شريطة أن نستنبط بالطرق التي استنبط </a:t>
            </a:r>
            <a:r>
              <a:rPr lang="ar-SA" dirty="0" err="1" smtClean="0">
                <a:effectLst/>
                <a:cs typeface="PT Bold Heading" pitchFamily="2" charset="-78"/>
              </a:rPr>
              <a:t>بها</a:t>
            </a:r>
            <a:r>
              <a:rPr lang="ar-SA" dirty="0" smtClean="0">
                <a:effectLst/>
                <a:cs typeface="PT Bold Heading" pitchFamily="2" charset="-78"/>
              </a:rPr>
              <a:t> علماؤنا السابقون، وليس بالأهواء </a:t>
            </a:r>
          </a:p>
          <a:p>
            <a:pPr algn="justLow">
              <a:lnSpc>
                <a:spcPct val="150000"/>
              </a:lnSpc>
            </a:pPr>
            <a:r>
              <a:rPr lang="ar-SA" dirty="0" smtClean="0">
                <a:solidFill>
                  <a:srgbClr val="0000FF"/>
                </a:solidFill>
                <a:effectLst/>
                <a:cs typeface="PT Bold Heading" pitchFamily="2" charset="-78"/>
              </a:rPr>
              <a:t>قال تعالى:</a:t>
            </a:r>
            <a:r>
              <a:rPr lang="ar-SA" dirty="0" smtClean="0">
                <a:effectLst/>
                <a:cs typeface="PT Bold Heading" pitchFamily="2" charset="-78"/>
              </a:rPr>
              <a:t> { </a:t>
            </a:r>
            <a:r>
              <a:rPr lang="ar-SA" dirty="0" smtClean="0">
                <a:solidFill>
                  <a:srgbClr val="00CC00"/>
                </a:solidFill>
                <a:effectLst/>
                <a:cs typeface="PT Bold Heading" pitchFamily="2" charset="-78"/>
              </a:rPr>
              <a:t>قُلْ فَلِلَّهِ الْحُجَّةُ الْبَالِغَةُ</a:t>
            </a:r>
            <a:r>
              <a:rPr lang="ar-SA" dirty="0" smtClean="0">
                <a:effectLst/>
                <a:cs typeface="PT Bold Heading" pitchFamily="2" charset="-78"/>
              </a:rPr>
              <a:t> }</a:t>
            </a:r>
            <a:br>
              <a:rPr lang="ar-SA" dirty="0" smtClean="0">
                <a:effectLst/>
                <a:cs typeface="PT Bold Heading" pitchFamily="2" charset="-78"/>
              </a:rPr>
            </a:br>
            <a:endParaRPr lang="en-US" dirty="0" smtClean="0">
              <a:effectLst/>
              <a:cs typeface="PT Bold Heading" pitchFamily="2" charset="-78"/>
            </a:endParaRPr>
          </a:p>
          <a:p>
            <a:endParaRPr lang="ar-SA"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36</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833525" y="252369"/>
            <a:ext cx="5684859"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chemeClr val="accent2">
                <a:lumMod val="75000"/>
              </a:schemeClr>
            </a:solidFill>
          </a:ln>
        </p:spPr>
        <p:txBody>
          <a:bodyPr/>
          <a:lstStyle/>
          <a:p>
            <a:pPr>
              <a:defRPr/>
            </a:pPr>
            <a:r>
              <a:rPr lang="ar-SA" sz="3200" b="0" dirty="0" smtClean="0">
                <a:solidFill>
                  <a:srgbClr val="6600FF"/>
                </a:solidFill>
                <a:effectLst/>
                <a:cs typeface="PT Bold Heading" pitchFamily="2" charset="-78"/>
              </a:rPr>
              <a:t>التحاكم إلى أهل العلم والخبرة</a:t>
            </a:r>
            <a:endParaRPr lang="en-US" sz="3200" b="0" dirty="0" smtClean="0">
              <a:solidFill>
                <a:srgbClr val="6600FF"/>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10" name="مربع نص 9"/>
          <p:cNvSpPr txBox="1"/>
          <p:nvPr/>
        </p:nvSpPr>
        <p:spPr>
          <a:xfrm>
            <a:off x="642910" y="1295400"/>
            <a:ext cx="8128028" cy="4343753"/>
          </a:xfrm>
          <a:prstGeom prst="rect">
            <a:avLst/>
          </a:prstGeom>
          <a:noFill/>
        </p:spPr>
        <p:txBody>
          <a:bodyPr wrap="square" rtlCol="1">
            <a:spAutoFit/>
          </a:bodyPr>
          <a:lstStyle/>
          <a:p>
            <a:pPr marL="342900" indent="-342900" algn="justLow" eaLnBrk="0" hangingPunct="0">
              <a:lnSpc>
                <a:spcPts val="4000"/>
              </a:lnSpc>
              <a:spcBef>
                <a:spcPct val="20000"/>
              </a:spcBef>
              <a:buClr>
                <a:schemeClr val="hlink"/>
              </a:buClr>
              <a:buSzPct val="60000"/>
              <a:defRPr/>
            </a:pPr>
            <a:r>
              <a:rPr lang="ar-SA" sz="2400" kern="0" dirty="0" smtClean="0">
                <a:cs typeface="PT Bold Heading" pitchFamily="2" charset="-78"/>
              </a:rPr>
              <a:t>     قال </a:t>
            </a:r>
            <a:r>
              <a:rPr lang="ar-SA" sz="2400" kern="0" dirty="0">
                <a:cs typeface="PT Bold Heading" pitchFamily="2" charset="-78"/>
              </a:rPr>
              <a:t>تعالى : { </a:t>
            </a:r>
            <a:r>
              <a:rPr lang="ar-SA" sz="2400" kern="0" dirty="0">
                <a:solidFill>
                  <a:srgbClr val="009900"/>
                </a:solidFill>
                <a:cs typeface="PT Bold Heading" pitchFamily="2" charset="-78"/>
              </a:rPr>
              <a:t>فَاسْأَلُوا أَهْلَ الذِّكْرِ إِنْ كُنْتُمْ لَا تَعْلَمُونَ</a:t>
            </a:r>
            <a:r>
              <a:rPr lang="ar-SA" sz="2400" kern="0" dirty="0">
                <a:cs typeface="PT Bold Heading" pitchFamily="2" charset="-78"/>
              </a:rPr>
              <a:t>} الأنبياء (</a:t>
            </a:r>
            <a:r>
              <a:rPr lang="ar-SA" sz="2400" kern="0" dirty="0" smtClean="0">
                <a:cs typeface="PT Bold Heading" pitchFamily="2" charset="-78"/>
              </a:rPr>
              <a:t>7)</a:t>
            </a:r>
          </a:p>
          <a:p>
            <a:pPr marL="342900" indent="-342900" algn="justLow" eaLnBrk="0" hangingPunct="0">
              <a:lnSpc>
                <a:spcPts val="4000"/>
              </a:lnSpc>
              <a:spcBef>
                <a:spcPct val="20000"/>
              </a:spcBef>
              <a:buClr>
                <a:schemeClr val="hlink"/>
              </a:buClr>
              <a:buSzPct val="60000"/>
              <a:defRPr/>
            </a:pPr>
            <a:r>
              <a:rPr lang="ar-SA" sz="2400" kern="0" dirty="0" smtClean="0">
                <a:solidFill>
                  <a:srgbClr val="660066"/>
                </a:solidFill>
                <a:cs typeface="PT Bold Heading" pitchFamily="2" charset="-78"/>
              </a:rPr>
              <a:t>وعن عبد الله بن حنين رضي الله عنه أن ابن عباس رضي الله عنهما </a:t>
            </a:r>
          </a:p>
          <a:p>
            <a:pPr marL="342900" indent="-342900" algn="justLow" eaLnBrk="0" hangingPunct="0">
              <a:lnSpc>
                <a:spcPts val="4000"/>
              </a:lnSpc>
              <a:spcBef>
                <a:spcPct val="20000"/>
              </a:spcBef>
              <a:buClr>
                <a:schemeClr val="hlink"/>
              </a:buClr>
              <a:buSzPct val="60000"/>
              <a:defRPr/>
            </a:pPr>
            <a:r>
              <a:rPr lang="ar-SA" sz="2400" kern="0" dirty="0" smtClean="0">
                <a:solidFill>
                  <a:srgbClr val="660066"/>
                </a:solidFill>
                <a:cs typeface="PT Bold Heading" pitchFamily="2" charset="-78"/>
              </a:rPr>
              <a:t>    و المسور بن مخرمة رضي الله عنه اختلفا ، فقال ابن عباس : يغسل المحرم رأسه ، وقال المسور : لا يغسل المحرم رأسه ، فاحتكموا إلى أبي أيوب الأنصاري صاحب رسول الله صلى الله عليه وسلم فوضع أبو أيوب يده على الثوب </a:t>
            </a:r>
            <a:r>
              <a:rPr lang="ar-SA" sz="2400" kern="0" dirty="0" err="1" smtClean="0">
                <a:solidFill>
                  <a:srgbClr val="660066"/>
                </a:solidFill>
                <a:cs typeface="PT Bold Heading" pitchFamily="2" charset="-78"/>
              </a:rPr>
              <a:t>فطاطأه</a:t>
            </a:r>
            <a:r>
              <a:rPr lang="ar-SA" sz="2400" kern="0" dirty="0" smtClean="0">
                <a:solidFill>
                  <a:srgbClr val="660066"/>
                </a:solidFill>
                <a:cs typeface="PT Bold Heading" pitchFamily="2" charset="-78"/>
              </a:rPr>
              <a:t> حتى بدا رأسه ، ثم قال لإنسان يصب عليه: اصبب, فصب على رأسه ، ثم حرك رأسه بيده ، فأقبل </a:t>
            </a:r>
            <a:r>
              <a:rPr lang="ar-SA" sz="2400" kern="0" dirty="0" err="1" smtClean="0">
                <a:solidFill>
                  <a:srgbClr val="660066"/>
                </a:solidFill>
                <a:cs typeface="PT Bold Heading" pitchFamily="2" charset="-78"/>
              </a:rPr>
              <a:t>بهما</a:t>
            </a:r>
            <a:r>
              <a:rPr lang="ar-SA" sz="2400" kern="0" dirty="0" smtClean="0">
                <a:solidFill>
                  <a:srgbClr val="660066"/>
                </a:solidFill>
                <a:cs typeface="PT Bold Heading" pitchFamily="2" charset="-78"/>
              </a:rPr>
              <a:t> وأدبر ، وقال هكذا رأيته صلى الله عليه وسلم يفعل</a:t>
            </a:r>
            <a:r>
              <a:rPr lang="ar-SA" sz="2400" kern="0" dirty="0" smtClean="0">
                <a:cs typeface="PT Bold Heading" pitchFamily="2" charset="-78"/>
              </a:rPr>
              <a:t>) </a:t>
            </a:r>
            <a:r>
              <a:rPr lang="ar-SA" sz="2400" kern="0" dirty="0" smtClean="0">
                <a:solidFill>
                  <a:srgbClr val="6600FF"/>
                </a:solidFill>
                <a:cs typeface="PT Bold Heading" pitchFamily="2" charset="-78"/>
              </a:rPr>
              <a:t>رواه البخاري </a:t>
            </a:r>
            <a:endParaRPr lang="en-US" sz="2400" kern="0" dirty="0">
              <a:solidFill>
                <a:srgbClr val="6600FF"/>
              </a:solidFill>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amond(in)">
                                      <p:cBhvr>
                                        <p:cTn id="7" dur="2000"/>
                                        <p:tgtEl>
                                          <p:spTgt spid="4608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linds(horizontal)">
                                      <p:cBhvr>
                                        <p:cTn id="11" dur="1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blinds(horizontal)">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linds(horizontal)">
                                      <p:cBhvr>
                                        <p:cTn id="21"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10"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a:xfrm>
            <a:off x="2490788" y="215856"/>
            <a:ext cx="4746625"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lnSpc>
                <a:spcPct val="90000"/>
              </a:lnSpc>
              <a:defRPr/>
            </a:pPr>
            <a:r>
              <a:rPr lang="ar-SA" sz="3200" dirty="0" smtClean="0">
                <a:solidFill>
                  <a:srgbClr val="6600FF"/>
                </a:solidFill>
                <a:effectLst/>
                <a:cs typeface="PT Bold Heading" pitchFamily="2" charset="-78"/>
              </a:rPr>
              <a:t>ثالثا : احترام الطرف الآخــــر</a:t>
            </a:r>
          </a:p>
        </p:txBody>
      </p:sp>
      <p:sp>
        <p:nvSpPr>
          <p:cNvPr id="47107" name="Rectangle 3"/>
          <p:cNvSpPr>
            <a:spLocks noGrp="1" noChangeArrowheads="1"/>
          </p:cNvSpPr>
          <p:nvPr>
            <p:ph idx="1"/>
          </p:nvPr>
        </p:nvSpPr>
        <p:spPr>
          <a:noFill/>
        </p:spPr>
        <p:txBody>
          <a:bodyPr/>
          <a:lstStyle/>
          <a:p>
            <a:pPr>
              <a:lnSpc>
                <a:spcPct val="150000"/>
              </a:lnSpc>
            </a:pPr>
            <a:r>
              <a:rPr lang="ar-SA" sz="2200" dirty="0" smtClean="0">
                <a:effectLst/>
                <a:cs typeface="PT Bold Heading" pitchFamily="2" charset="-78"/>
              </a:rPr>
              <a:t>ومن صوره:: </a:t>
            </a:r>
          </a:p>
          <a:p>
            <a:pPr>
              <a:lnSpc>
                <a:spcPct val="150000"/>
              </a:lnSpc>
            </a:pPr>
            <a:r>
              <a:rPr lang="ar-SA" sz="2200" dirty="0" smtClean="0">
                <a:solidFill>
                  <a:srgbClr val="660066"/>
                </a:solidFill>
                <a:effectLst/>
                <a:cs typeface="PT Bold Heading" pitchFamily="2" charset="-78"/>
              </a:rPr>
              <a:t>لطف العبارات ولينها.</a:t>
            </a:r>
          </a:p>
          <a:p>
            <a:pPr>
              <a:lnSpc>
                <a:spcPct val="150000"/>
              </a:lnSpc>
            </a:pPr>
            <a:r>
              <a:rPr lang="ar-SA" sz="2200" dirty="0" smtClean="0">
                <a:solidFill>
                  <a:srgbClr val="660066"/>
                </a:solidFill>
                <a:effectLst/>
                <a:cs typeface="PT Bold Heading" pitchFamily="2" charset="-78"/>
              </a:rPr>
              <a:t>إنزال الناس منازلهــم .</a:t>
            </a:r>
          </a:p>
          <a:p>
            <a:pPr>
              <a:lnSpc>
                <a:spcPct val="150000"/>
              </a:lnSpc>
            </a:pPr>
            <a:r>
              <a:rPr lang="ar-SA" sz="2200" dirty="0" smtClean="0">
                <a:solidFill>
                  <a:srgbClr val="660066"/>
                </a:solidFill>
                <a:effectLst/>
                <a:cs typeface="PT Bold Heading" pitchFamily="2" charset="-78"/>
              </a:rPr>
              <a:t>التواضع عند الحـــــوار.</a:t>
            </a:r>
          </a:p>
          <a:p>
            <a:pPr>
              <a:lnSpc>
                <a:spcPct val="150000"/>
              </a:lnSpc>
            </a:pPr>
            <a:r>
              <a:rPr lang="ar-SA" sz="2200" dirty="0" smtClean="0">
                <a:solidFill>
                  <a:srgbClr val="660066"/>
                </a:solidFill>
                <a:effectLst/>
                <a:cs typeface="PT Bold Heading" pitchFamily="2" charset="-78"/>
              </a:rPr>
              <a:t>الرفق أثناء الحـوار والحلم</a:t>
            </a:r>
          </a:p>
          <a:p>
            <a:pPr>
              <a:lnSpc>
                <a:spcPct val="150000"/>
              </a:lnSpc>
            </a:pPr>
            <a:r>
              <a:rPr lang="ar-SA" sz="2200" dirty="0" smtClean="0">
                <a:solidFill>
                  <a:srgbClr val="660066"/>
                </a:solidFill>
                <a:effectLst/>
                <a:cs typeface="PT Bold Heading" pitchFamily="2" charset="-78"/>
              </a:rPr>
              <a:t>استخدام الحســــــــنى</a:t>
            </a:r>
          </a:p>
          <a:p>
            <a:pPr>
              <a:lnSpc>
                <a:spcPct val="150000"/>
              </a:lnSpc>
            </a:pPr>
            <a:r>
              <a:rPr lang="ar-SA" sz="2200" dirty="0" smtClean="0">
                <a:solidFill>
                  <a:srgbClr val="660066"/>
                </a:solidFill>
                <a:effectLst/>
                <a:cs typeface="PT Bold Heading" pitchFamily="2" charset="-78"/>
              </a:rPr>
              <a:t>التلميح بدل التصريـح.</a:t>
            </a:r>
          </a:p>
          <a:p>
            <a:pPr>
              <a:lnSpc>
                <a:spcPct val="150000"/>
              </a:lnSpc>
            </a:pPr>
            <a:r>
              <a:rPr lang="ar-SA" sz="2200" dirty="0" smtClean="0">
                <a:solidFill>
                  <a:srgbClr val="660066"/>
                </a:solidFill>
                <a:effectLst/>
                <a:cs typeface="PT Bold Heading" pitchFamily="2" charset="-78"/>
              </a:rPr>
              <a:t>حسن الاستمـــــــــــاع</a:t>
            </a:r>
            <a:endParaRPr lang="en-US" sz="2200" dirty="0" smtClean="0">
              <a:solidFill>
                <a:srgbClr val="660066"/>
              </a:solidFill>
              <a:effectLst/>
              <a:cs typeface="PT Bold Heading" pitchFamily="2" charset="-78"/>
            </a:endParaRPr>
          </a:p>
        </p:txBody>
      </p:sp>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6" name="صورة 5" descr="صورة13.png"/>
          <p:cNvPicPr>
            <a:picLocks noChangeAspect="1"/>
          </p:cNvPicPr>
          <p:nvPr/>
        </p:nvPicPr>
        <p:blipFill>
          <a:blip r:embed="rId3"/>
          <a:stretch>
            <a:fillRect/>
          </a:stretch>
        </p:blipFill>
        <p:spPr>
          <a:xfrm>
            <a:off x="571472" y="1357298"/>
            <a:ext cx="3571900" cy="4774983"/>
          </a:xfrm>
          <a:prstGeom prst="rect">
            <a:avLst/>
          </a:prstGeom>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amond(out)">
                                      <p:cBhvr>
                                        <p:cTn id="7" dur="1000"/>
                                        <p:tgtEl>
                                          <p:spTgt spid="47109"/>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par>
                          <p:cTn id="12" fill="hold">
                            <p:stCondLst>
                              <p:cond delay="2000"/>
                            </p:stCondLst>
                            <p:childTnLst>
                              <p:par>
                                <p:cTn id="13" presetID="34" presetClass="entr" presetSubtype="0" fill="hold" grpId="0" nodeType="afterEffect">
                                  <p:stCondLst>
                                    <p:cond delay="0"/>
                                  </p:stCondLst>
                                  <p:childTnLst>
                                    <p:set>
                                      <p:cBhvr>
                                        <p:cTn id="14" dur="1" fill="hold">
                                          <p:stCondLst>
                                            <p:cond delay="0"/>
                                          </p:stCondLst>
                                        </p:cTn>
                                        <p:tgtEl>
                                          <p:spTgt spid="47107">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7107">
                                            <p:txEl>
                                              <p:pRg st="0" end="0"/>
                                            </p:txEl>
                                          </p:spTgt>
                                        </p:tgtEl>
                                        <p:attrNameLst>
                                          <p:attrName>ppt_x</p:attrName>
                                        </p:attrNameLst>
                                      </p:cBhvr>
                                    </p:anim>
                                    <p:anim from="0" to="-1.0" calcmode="lin" valueType="num">
                                      <p:cBhvr>
                                        <p:cTn id="16" dur="200" decel="50000" autoRev="1" fill="hold">
                                          <p:stCondLst>
                                            <p:cond delay="600"/>
                                          </p:stCondLst>
                                        </p:cTn>
                                        <p:tgtEl>
                                          <p:spTgt spid="47107">
                                            <p:txEl>
                                              <p:pRg st="0" end="0"/>
                                            </p:txEl>
                                          </p:spTgt>
                                        </p:tgtEl>
                                        <p:attrNameLst>
                                          <p:attrName>xshear</p:attrName>
                                        </p:attrNameLst>
                                      </p:cBhvr>
                                    </p:anim>
                                    <p:animScale>
                                      <p:cBhvr>
                                        <p:cTn id="17" dur="200" decel="100000" autoRev="1" fill="hold">
                                          <p:stCondLst>
                                            <p:cond delay="600"/>
                                          </p:stCondLst>
                                        </p:cTn>
                                        <p:tgtEl>
                                          <p:spTgt spid="47107">
                                            <p:txEl>
                                              <p:pRg st="0" end="0"/>
                                            </p:txEl>
                                          </p:spTgt>
                                        </p:tgtEl>
                                      </p:cBhvr>
                                      <p:from x="100000" y="100000"/>
                                      <p:to x="80000" y="100000"/>
                                    </p:animScale>
                                    <p:anim by="(#ppt_h/3+#ppt_w*0.1)" calcmode="lin" valueType="num">
                                      <p:cBhvr additive="sum">
                                        <p:cTn id="18" dur="200" decel="100000" autoRev="1" fill="hold">
                                          <p:stCondLst>
                                            <p:cond delay="600"/>
                                          </p:stCondLst>
                                        </p:cTn>
                                        <p:tgtEl>
                                          <p:spTgt spid="47107">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7107">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47107">
                                            <p:txEl>
                                              <p:pRg st="1" end="1"/>
                                            </p:txEl>
                                          </p:spTgt>
                                        </p:tgtEl>
                                        <p:attrNameLst>
                                          <p:attrName>ppt_x</p:attrName>
                                        </p:attrNameLst>
                                      </p:cBhvr>
                                    </p:anim>
                                    <p:anim from="0" to="-1.0" calcmode="lin" valueType="num">
                                      <p:cBhvr>
                                        <p:cTn id="24" dur="200" decel="50000" autoRev="1" fill="hold">
                                          <p:stCondLst>
                                            <p:cond delay="600"/>
                                          </p:stCondLst>
                                        </p:cTn>
                                        <p:tgtEl>
                                          <p:spTgt spid="47107">
                                            <p:txEl>
                                              <p:pRg st="1" end="1"/>
                                            </p:txEl>
                                          </p:spTgt>
                                        </p:tgtEl>
                                        <p:attrNameLst>
                                          <p:attrName>xshear</p:attrName>
                                        </p:attrNameLst>
                                      </p:cBhvr>
                                    </p:anim>
                                    <p:animScale>
                                      <p:cBhvr>
                                        <p:cTn id="25" dur="200" decel="100000" autoRev="1" fill="hold">
                                          <p:stCondLst>
                                            <p:cond delay="600"/>
                                          </p:stCondLst>
                                        </p:cTn>
                                        <p:tgtEl>
                                          <p:spTgt spid="47107">
                                            <p:txEl>
                                              <p:pRg st="1" end="1"/>
                                            </p:txEl>
                                          </p:spTgt>
                                        </p:tgtEl>
                                      </p:cBhvr>
                                      <p:from x="100000" y="100000"/>
                                      <p:to x="80000" y="100000"/>
                                    </p:animScale>
                                    <p:anim by="(#ppt_h/3+#ppt_w*0.1)" calcmode="lin" valueType="num">
                                      <p:cBhvr additive="sum">
                                        <p:cTn id="26" dur="200" decel="100000" autoRev="1" fill="hold">
                                          <p:stCondLst>
                                            <p:cond delay="600"/>
                                          </p:stCondLst>
                                        </p:cTn>
                                        <p:tgtEl>
                                          <p:spTgt spid="47107">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7107">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47107">
                                            <p:txEl>
                                              <p:pRg st="2" end="2"/>
                                            </p:txEl>
                                          </p:spTgt>
                                        </p:tgtEl>
                                        <p:attrNameLst>
                                          <p:attrName>ppt_x</p:attrName>
                                        </p:attrNameLst>
                                      </p:cBhvr>
                                    </p:anim>
                                    <p:anim from="0" to="-1.0" calcmode="lin" valueType="num">
                                      <p:cBhvr>
                                        <p:cTn id="32" dur="200" decel="50000" autoRev="1" fill="hold">
                                          <p:stCondLst>
                                            <p:cond delay="600"/>
                                          </p:stCondLst>
                                        </p:cTn>
                                        <p:tgtEl>
                                          <p:spTgt spid="47107">
                                            <p:txEl>
                                              <p:pRg st="2" end="2"/>
                                            </p:txEl>
                                          </p:spTgt>
                                        </p:tgtEl>
                                        <p:attrNameLst>
                                          <p:attrName>xshear</p:attrName>
                                        </p:attrNameLst>
                                      </p:cBhvr>
                                    </p:anim>
                                    <p:animScale>
                                      <p:cBhvr>
                                        <p:cTn id="33" dur="200" decel="100000" autoRev="1" fill="hold">
                                          <p:stCondLst>
                                            <p:cond delay="600"/>
                                          </p:stCondLst>
                                        </p:cTn>
                                        <p:tgtEl>
                                          <p:spTgt spid="47107">
                                            <p:txEl>
                                              <p:pRg st="2" end="2"/>
                                            </p:txEl>
                                          </p:spTgt>
                                        </p:tgtEl>
                                      </p:cBhvr>
                                      <p:from x="100000" y="100000"/>
                                      <p:to x="80000" y="100000"/>
                                    </p:animScale>
                                    <p:anim by="(#ppt_h/3+#ppt_w*0.1)" calcmode="lin" valueType="num">
                                      <p:cBhvr additive="sum">
                                        <p:cTn id="34" dur="200" decel="100000" autoRev="1" fill="hold">
                                          <p:stCondLst>
                                            <p:cond delay="600"/>
                                          </p:stCondLst>
                                        </p:cTn>
                                        <p:tgtEl>
                                          <p:spTgt spid="47107">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47107">
                                            <p:txEl>
                                              <p:pRg st="3" end="3"/>
                                            </p:txEl>
                                          </p:spTgt>
                                        </p:tgtEl>
                                        <p:attrNameLst>
                                          <p:attrName>style.visibility</p:attrName>
                                        </p:attrNameLst>
                                      </p:cBhvr>
                                      <p:to>
                                        <p:strVal val="visible"/>
                                      </p:to>
                                    </p:set>
                                    <p:anim from="(-#ppt_w/2)" to="(#ppt_x)" calcmode="lin" valueType="num">
                                      <p:cBhvr>
                                        <p:cTn id="39" dur="600" fill="hold">
                                          <p:stCondLst>
                                            <p:cond delay="0"/>
                                          </p:stCondLst>
                                        </p:cTn>
                                        <p:tgtEl>
                                          <p:spTgt spid="47107">
                                            <p:txEl>
                                              <p:pRg st="3" end="3"/>
                                            </p:txEl>
                                          </p:spTgt>
                                        </p:tgtEl>
                                        <p:attrNameLst>
                                          <p:attrName>ppt_x</p:attrName>
                                        </p:attrNameLst>
                                      </p:cBhvr>
                                    </p:anim>
                                    <p:anim from="0" to="-1.0" calcmode="lin" valueType="num">
                                      <p:cBhvr>
                                        <p:cTn id="40" dur="200" decel="50000" autoRev="1" fill="hold">
                                          <p:stCondLst>
                                            <p:cond delay="600"/>
                                          </p:stCondLst>
                                        </p:cTn>
                                        <p:tgtEl>
                                          <p:spTgt spid="47107">
                                            <p:txEl>
                                              <p:pRg st="3" end="3"/>
                                            </p:txEl>
                                          </p:spTgt>
                                        </p:tgtEl>
                                        <p:attrNameLst>
                                          <p:attrName>xshear</p:attrName>
                                        </p:attrNameLst>
                                      </p:cBhvr>
                                    </p:anim>
                                    <p:animScale>
                                      <p:cBhvr>
                                        <p:cTn id="41" dur="200" decel="100000" autoRev="1" fill="hold">
                                          <p:stCondLst>
                                            <p:cond delay="600"/>
                                          </p:stCondLst>
                                        </p:cTn>
                                        <p:tgtEl>
                                          <p:spTgt spid="47107">
                                            <p:txEl>
                                              <p:pRg st="3" end="3"/>
                                            </p:txEl>
                                          </p:spTgt>
                                        </p:tgtEl>
                                      </p:cBhvr>
                                      <p:from x="100000" y="100000"/>
                                      <p:to x="80000" y="100000"/>
                                    </p:animScale>
                                    <p:anim by="(#ppt_h/3+#ppt_w*0.1)" calcmode="lin" valueType="num">
                                      <p:cBhvr additive="sum">
                                        <p:cTn id="42" dur="200" decel="100000" autoRev="1" fill="hold">
                                          <p:stCondLst>
                                            <p:cond delay="600"/>
                                          </p:stCondLst>
                                        </p:cTn>
                                        <p:tgtEl>
                                          <p:spTgt spid="47107">
                                            <p:txEl>
                                              <p:pRg st="3" end="3"/>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47107">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47107">
                                            <p:txEl>
                                              <p:pRg st="4" end="4"/>
                                            </p:txEl>
                                          </p:spTgt>
                                        </p:tgtEl>
                                        <p:attrNameLst>
                                          <p:attrName>ppt_x</p:attrName>
                                        </p:attrNameLst>
                                      </p:cBhvr>
                                    </p:anim>
                                    <p:anim from="0" to="-1.0" calcmode="lin" valueType="num">
                                      <p:cBhvr>
                                        <p:cTn id="48" dur="200" decel="50000" autoRev="1" fill="hold">
                                          <p:stCondLst>
                                            <p:cond delay="600"/>
                                          </p:stCondLst>
                                        </p:cTn>
                                        <p:tgtEl>
                                          <p:spTgt spid="47107">
                                            <p:txEl>
                                              <p:pRg st="4" end="4"/>
                                            </p:txEl>
                                          </p:spTgt>
                                        </p:tgtEl>
                                        <p:attrNameLst>
                                          <p:attrName>xshear</p:attrName>
                                        </p:attrNameLst>
                                      </p:cBhvr>
                                    </p:anim>
                                    <p:animScale>
                                      <p:cBhvr>
                                        <p:cTn id="49" dur="200" decel="100000" autoRev="1" fill="hold">
                                          <p:stCondLst>
                                            <p:cond delay="600"/>
                                          </p:stCondLst>
                                        </p:cTn>
                                        <p:tgtEl>
                                          <p:spTgt spid="47107">
                                            <p:txEl>
                                              <p:pRg st="4" end="4"/>
                                            </p:txEl>
                                          </p:spTgt>
                                        </p:tgtEl>
                                      </p:cBhvr>
                                      <p:from x="100000" y="100000"/>
                                      <p:to x="80000" y="100000"/>
                                    </p:animScale>
                                    <p:anim by="(#ppt_h/3+#ppt_w*0.1)" calcmode="lin" valueType="num">
                                      <p:cBhvr additive="sum">
                                        <p:cTn id="50" dur="200" decel="100000" autoRev="1" fill="hold">
                                          <p:stCondLst>
                                            <p:cond delay="600"/>
                                          </p:stCondLst>
                                        </p:cTn>
                                        <p:tgtEl>
                                          <p:spTgt spid="47107">
                                            <p:txEl>
                                              <p:pRg st="4" end="4"/>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47107">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47107">
                                            <p:txEl>
                                              <p:pRg st="5" end="5"/>
                                            </p:txEl>
                                          </p:spTgt>
                                        </p:tgtEl>
                                        <p:attrNameLst>
                                          <p:attrName>ppt_x</p:attrName>
                                        </p:attrNameLst>
                                      </p:cBhvr>
                                    </p:anim>
                                    <p:anim from="0" to="-1.0" calcmode="lin" valueType="num">
                                      <p:cBhvr>
                                        <p:cTn id="56" dur="200" decel="50000" autoRev="1" fill="hold">
                                          <p:stCondLst>
                                            <p:cond delay="600"/>
                                          </p:stCondLst>
                                        </p:cTn>
                                        <p:tgtEl>
                                          <p:spTgt spid="47107">
                                            <p:txEl>
                                              <p:pRg st="5" end="5"/>
                                            </p:txEl>
                                          </p:spTgt>
                                        </p:tgtEl>
                                        <p:attrNameLst>
                                          <p:attrName>xshear</p:attrName>
                                        </p:attrNameLst>
                                      </p:cBhvr>
                                    </p:anim>
                                    <p:animScale>
                                      <p:cBhvr>
                                        <p:cTn id="57" dur="200" decel="100000" autoRev="1" fill="hold">
                                          <p:stCondLst>
                                            <p:cond delay="600"/>
                                          </p:stCondLst>
                                        </p:cTn>
                                        <p:tgtEl>
                                          <p:spTgt spid="47107">
                                            <p:txEl>
                                              <p:pRg st="5" end="5"/>
                                            </p:txEl>
                                          </p:spTgt>
                                        </p:tgtEl>
                                      </p:cBhvr>
                                      <p:from x="100000" y="100000"/>
                                      <p:to x="80000" y="100000"/>
                                    </p:animScale>
                                    <p:anim by="(#ppt_h/3+#ppt_w*0.1)" calcmode="lin" valueType="num">
                                      <p:cBhvr additive="sum">
                                        <p:cTn id="58" dur="200" decel="100000" autoRev="1" fill="hold">
                                          <p:stCondLst>
                                            <p:cond delay="600"/>
                                          </p:stCondLst>
                                        </p:cTn>
                                        <p:tgtEl>
                                          <p:spTgt spid="47107">
                                            <p:txEl>
                                              <p:pRg st="5" end="5"/>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47107">
                                            <p:txEl>
                                              <p:pRg st="6" end="6"/>
                                            </p:txEl>
                                          </p:spTgt>
                                        </p:tgtEl>
                                        <p:attrNameLst>
                                          <p:attrName>style.visibility</p:attrName>
                                        </p:attrNameLst>
                                      </p:cBhvr>
                                      <p:to>
                                        <p:strVal val="visible"/>
                                      </p:to>
                                    </p:set>
                                    <p:anim from="(-#ppt_w/2)" to="(#ppt_x)" calcmode="lin" valueType="num">
                                      <p:cBhvr>
                                        <p:cTn id="63" dur="600" fill="hold">
                                          <p:stCondLst>
                                            <p:cond delay="0"/>
                                          </p:stCondLst>
                                        </p:cTn>
                                        <p:tgtEl>
                                          <p:spTgt spid="47107">
                                            <p:txEl>
                                              <p:pRg st="6" end="6"/>
                                            </p:txEl>
                                          </p:spTgt>
                                        </p:tgtEl>
                                        <p:attrNameLst>
                                          <p:attrName>ppt_x</p:attrName>
                                        </p:attrNameLst>
                                      </p:cBhvr>
                                    </p:anim>
                                    <p:anim from="0" to="-1.0" calcmode="lin" valueType="num">
                                      <p:cBhvr>
                                        <p:cTn id="64" dur="200" decel="50000" autoRev="1" fill="hold">
                                          <p:stCondLst>
                                            <p:cond delay="600"/>
                                          </p:stCondLst>
                                        </p:cTn>
                                        <p:tgtEl>
                                          <p:spTgt spid="47107">
                                            <p:txEl>
                                              <p:pRg st="6" end="6"/>
                                            </p:txEl>
                                          </p:spTgt>
                                        </p:tgtEl>
                                        <p:attrNameLst>
                                          <p:attrName>xshear</p:attrName>
                                        </p:attrNameLst>
                                      </p:cBhvr>
                                    </p:anim>
                                    <p:animScale>
                                      <p:cBhvr>
                                        <p:cTn id="65" dur="200" decel="100000" autoRev="1" fill="hold">
                                          <p:stCondLst>
                                            <p:cond delay="600"/>
                                          </p:stCondLst>
                                        </p:cTn>
                                        <p:tgtEl>
                                          <p:spTgt spid="47107">
                                            <p:txEl>
                                              <p:pRg st="6" end="6"/>
                                            </p:txEl>
                                          </p:spTgt>
                                        </p:tgtEl>
                                      </p:cBhvr>
                                      <p:from x="100000" y="100000"/>
                                      <p:to x="80000" y="100000"/>
                                    </p:animScale>
                                    <p:anim by="(#ppt_h/3+#ppt_w*0.1)" calcmode="lin" valueType="num">
                                      <p:cBhvr additive="sum">
                                        <p:cTn id="66" dur="200" decel="100000" autoRev="1" fill="hold">
                                          <p:stCondLst>
                                            <p:cond delay="600"/>
                                          </p:stCondLst>
                                        </p:cTn>
                                        <p:tgtEl>
                                          <p:spTgt spid="47107">
                                            <p:txEl>
                                              <p:pRg st="6" end="6"/>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47107">
                                            <p:txEl>
                                              <p:pRg st="7" end="7"/>
                                            </p:txEl>
                                          </p:spTgt>
                                        </p:tgtEl>
                                        <p:attrNameLst>
                                          <p:attrName>style.visibility</p:attrName>
                                        </p:attrNameLst>
                                      </p:cBhvr>
                                      <p:to>
                                        <p:strVal val="visible"/>
                                      </p:to>
                                    </p:set>
                                    <p:anim from="(-#ppt_w/2)" to="(#ppt_x)" calcmode="lin" valueType="num">
                                      <p:cBhvr>
                                        <p:cTn id="71" dur="600" fill="hold">
                                          <p:stCondLst>
                                            <p:cond delay="0"/>
                                          </p:stCondLst>
                                        </p:cTn>
                                        <p:tgtEl>
                                          <p:spTgt spid="47107">
                                            <p:txEl>
                                              <p:pRg st="7" end="7"/>
                                            </p:txEl>
                                          </p:spTgt>
                                        </p:tgtEl>
                                        <p:attrNameLst>
                                          <p:attrName>ppt_x</p:attrName>
                                        </p:attrNameLst>
                                      </p:cBhvr>
                                    </p:anim>
                                    <p:anim from="0" to="-1.0" calcmode="lin" valueType="num">
                                      <p:cBhvr>
                                        <p:cTn id="72" dur="200" decel="50000" autoRev="1" fill="hold">
                                          <p:stCondLst>
                                            <p:cond delay="600"/>
                                          </p:stCondLst>
                                        </p:cTn>
                                        <p:tgtEl>
                                          <p:spTgt spid="47107">
                                            <p:txEl>
                                              <p:pRg st="7" end="7"/>
                                            </p:txEl>
                                          </p:spTgt>
                                        </p:tgtEl>
                                        <p:attrNameLst>
                                          <p:attrName>xshear</p:attrName>
                                        </p:attrNameLst>
                                      </p:cBhvr>
                                    </p:anim>
                                    <p:animScale>
                                      <p:cBhvr>
                                        <p:cTn id="73" dur="200" decel="100000" autoRev="1" fill="hold">
                                          <p:stCondLst>
                                            <p:cond delay="600"/>
                                          </p:stCondLst>
                                        </p:cTn>
                                        <p:tgtEl>
                                          <p:spTgt spid="47107">
                                            <p:txEl>
                                              <p:pRg st="7" end="7"/>
                                            </p:txEl>
                                          </p:spTgt>
                                        </p:tgtEl>
                                      </p:cBhvr>
                                      <p:from x="100000" y="100000"/>
                                      <p:to x="80000" y="100000"/>
                                    </p:animScale>
                                    <p:anim by="(#ppt_h/3+#ppt_w*0.1)" calcmode="lin" valueType="num">
                                      <p:cBhvr additive="sum">
                                        <p:cTn id="74" dur="200" decel="100000" autoRev="1" fill="hold">
                                          <p:stCondLst>
                                            <p:cond delay="600"/>
                                          </p:stCondLst>
                                        </p:cTn>
                                        <p:tgtEl>
                                          <p:spTgt spid="47107">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0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8131" name="Rectangle 2"/>
          <p:cNvSpPr>
            <a:spLocks noGrp="1" noChangeArrowheads="1"/>
          </p:cNvSpPr>
          <p:nvPr>
            <p:ph idx="1"/>
          </p:nvPr>
        </p:nvSpPr>
        <p:spPr>
          <a:xfrm>
            <a:off x="482600" y="1092200"/>
            <a:ext cx="8229600" cy="3578225"/>
          </a:xfrm>
          <a:noFill/>
        </p:spPr>
        <p:txBody>
          <a:bodyPr/>
          <a:lstStyle/>
          <a:p>
            <a:pPr marL="216000" indent="0" algn="justLow">
              <a:lnSpc>
                <a:spcPts val="3360"/>
              </a:lnSpc>
              <a:spcAft>
                <a:spcPts val="1800"/>
              </a:spcAft>
            </a:pPr>
            <a:r>
              <a:rPr lang="ar-SA" sz="2800" dirty="0" smtClean="0">
                <a:effectLst/>
                <a:cs typeface="PT Bold Heading" pitchFamily="2" charset="-78"/>
              </a:rPr>
              <a:t>قال تعالى: { </a:t>
            </a:r>
            <a:r>
              <a:rPr lang="ar-SA" sz="2800" dirty="0" smtClean="0">
                <a:solidFill>
                  <a:srgbClr val="00B050"/>
                </a:solidFill>
                <a:effectLst/>
                <a:cs typeface="PT Bold Heading" pitchFamily="2" charset="-78"/>
              </a:rPr>
              <a:t>فَبِمَا رَحْمَةٍ مِنَ اللَّهِ لِنْتَ لَهُمْ وَلَوْ كُنْتَ </a:t>
            </a:r>
            <a:r>
              <a:rPr lang="ar-SA" sz="2800" dirty="0" smtClean="0">
                <a:solidFill>
                  <a:srgbClr val="FF00FF"/>
                </a:solidFill>
                <a:effectLst/>
                <a:cs typeface="PT Bold Heading" pitchFamily="2" charset="-78"/>
              </a:rPr>
              <a:t>فَظًّا</a:t>
            </a:r>
            <a:r>
              <a:rPr lang="ar-SA" sz="2800" dirty="0" smtClean="0">
                <a:solidFill>
                  <a:srgbClr val="00B050"/>
                </a:solidFill>
                <a:effectLst/>
                <a:cs typeface="PT Bold Heading" pitchFamily="2" charset="-78"/>
              </a:rPr>
              <a:t> غَلِيظَ الْقَلْبِ </a:t>
            </a:r>
            <a:r>
              <a:rPr lang="ar-SA" sz="2800" dirty="0" smtClean="0">
                <a:solidFill>
                  <a:srgbClr val="6600FF"/>
                </a:solidFill>
                <a:effectLst/>
                <a:cs typeface="PT Bold Heading" pitchFamily="2" charset="-78"/>
              </a:rPr>
              <a:t>لَانْفَضُّوا</a:t>
            </a:r>
            <a:r>
              <a:rPr lang="ar-SA" sz="2800" dirty="0" smtClean="0">
                <a:solidFill>
                  <a:srgbClr val="00B050"/>
                </a:solidFill>
                <a:effectLst/>
                <a:cs typeface="PT Bold Heading" pitchFamily="2" charset="-78"/>
              </a:rPr>
              <a:t> مِنْ حَوْلِكَ </a:t>
            </a:r>
            <a:r>
              <a:rPr lang="ar-SA" sz="2800" dirty="0" smtClean="0">
                <a:effectLst/>
                <a:cs typeface="PT Bold Heading" pitchFamily="2" charset="-78"/>
              </a:rPr>
              <a:t>} [آل عمران : 159 ] .</a:t>
            </a:r>
          </a:p>
          <a:p>
            <a:pPr marL="216000" indent="0" algn="justLow">
              <a:lnSpc>
                <a:spcPts val="3360"/>
              </a:lnSpc>
              <a:spcAft>
                <a:spcPts val="1800"/>
              </a:spcAft>
            </a:pPr>
            <a:r>
              <a:rPr lang="ar-SA" sz="2800" dirty="0" smtClean="0">
                <a:effectLst/>
                <a:cs typeface="PT Bold Heading" pitchFamily="2" charset="-78"/>
              </a:rPr>
              <a:t>ومن صور استخدام القول اللين في مخاطبة الآخرين  وصية موسى وهارون عليهما السلام : { </a:t>
            </a:r>
            <a:r>
              <a:rPr lang="ar-SA" sz="2800" dirty="0" smtClean="0">
                <a:solidFill>
                  <a:srgbClr val="00CC00"/>
                </a:solidFill>
                <a:effectLst/>
                <a:cs typeface="PT Bold Heading" pitchFamily="2" charset="-78"/>
              </a:rPr>
              <a:t>فَقُولَا لَهُ قَوْلًا </a:t>
            </a:r>
            <a:r>
              <a:rPr lang="ar-SA" sz="2800" dirty="0" smtClean="0">
                <a:solidFill>
                  <a:srgbClr val="FF00FF"/>
                </a:solidFill>
                <a:effectLst/>
                <a:cs typeface="PT Bold Heading" pitchFamily="2" charset="-78"/>
              </a:rPr>
              <a:t>لَيِّنًا</a:t>
            </a:r>
            <a:r>
              <a:rPr lang="ar-SA" sz="2800" dirty="0" smtClean="0">
                <a:solidFill>
                  <a:srgbClr val="00CC00"/>
                </a:solidFill>
                <a:effectLst/>
                <a:cs typeface="PT Bold Heading" pitchFamily="2" charset="-78"/>
              </a:rPr>
              <a:t> </a:t>
            </a:r>
            <a:r>
              <a:rPr lang="ar-SA" sz="2800" dirty="0" smtClean="0">
                <a:solidFill>
                  <a:srgbClr val="6600FF"/>
                </a:solidFill>
                <a:effectLst/>
                <a:cs typeface="PT Bold Heading" pitchFamily="2" charset="-78"/>
              </a:rPr>
              <a:t>لَعَلَّهُ</a:t>
            </a:r>
            <a:r>
              <a:rPr lang="ar-SA" sz="2800" dirty="0" smtClean="0">
                <a:solidFill>
                  <a:srgbClr val="00CC00"/>
                </a:solidFill>
                <a:effectLst/>
                <a:cs typeface="PT Bold Heading" pitchFamily="2" charset="-78"/>
              </a:rPr>
              <a:t> </a:t>
            </a:r>
            <a:r>
              <a:rPr lang="ar-SA" sz="2800" dirty="0" smtClean="0">
                <a:solidFill>
                  <a:srgbClr val="6600FF"/>
                </a:solidFill>
                <a:effectLst/>
                <a:cs typeface="PT Bold Heading" pitchFamily="2" charset="-78"/>
              </a:rPr>
              <a:t>يَتَذَكَّرُ</a:t>
            </a:r>
            <a:r>
              <a:rPr lang="ar-SA" sz="2800" dirty="0" smtClean="0">
                <a:solidFill>
                  <a:srgbClr val="00CC00"/>
                </a:solidFill>
                <a:effectLst/>
                <a:cs typeface="PT Bold Heading" pitchFamily="2" charset="-78"/>
              </a:rPr>
              <a:t> أَوْ يَخْشَى</a:t>
            </a:r>
            <a:r>
              <a:rPr lang="ar-SA" sz="2800" dirty="0" smtClean="0">
                <a:effectLst/>
                <a:cs typeface="PT Bold Heading" pitchFamily="2" charset="-78"/>
              </a:rPr>
              <a:t> } . </a:t>
            </a:r>
          </a:p>
          <a:p>
            <a:pPr marL="216000" indent="0" algn="justLow">
              <a:lnSpc>
                <a:spcPts val="3360"/>
              </a:lnSpc>
              <a:spcAft>
                <a:spcPts val="1800"/>
              </a:spcAft>
            </a:pPr>
            <a:r>
              <a:rPr lang="ar-SA" sz="2800" dirty="0" smtClean="0">
                <a:effectLst/>
                <a:cs typeface="PT Bold Heading" pitchFamily="2" charset="-78"/>
              </a:rPr>
              <a:t>قال تعالى : ( </a:t>
            </a:r>
            <a:r>
              <a:rPr lang="ar-SA" sz="2800" dirty="0" smtClean="0">
                <a:solidFill>
                  <a:srgbClr val="33CC33"/>
                </a:solidFill>
                <a:effectLst/>
                <a:cs typeface="PT Bold Heading" pitchFamily="2" charset="-78"/>
              </a:rPr>
              <a:t>وَقُولُواْ لِلنَّاسِ حُسْناً</a:t>
            </a:r>
            <a:r>
              <a:rPr lang="ar-SA" sz="2800" dirty="0" smtClean="0">
                <a:effectLst/>
                <a:cs typeface="PT Bold Heading" pitchFamily="2" charset="-78"/>
              </a:rPr>
              <a:t>  ) البقرة 83</a:t>
            </a:r>
          </a:p>
          <a:p>
            <a:pPr marL="216000" indent="0" algn="justLow">
              <a:lnSpc>
                <a:spcPts val="3360"/>
              </a:lnSpc>
              <a:spcAft>
                <a:spcPts val="1800"/>
              </a:spcAft>
            </a:pPr>
            <a:r>
              <a:rPr lang="ar-SA" sz="2800" dirty="0" smtClean="0">
                <a:solidFill>
                  <a:srgbClr val="FF0066"/>
                </a:solidFill>
                <a:effectLst/>
                <a:cs typeface="PT Bold Heading" pitchFamily="2" charset="-78"/>
              </a:rPr>
              <a:t>أي قولوا للناس أطيب الكلام </a:t>
            </a:r>
            <a:r>
              <a:rPr lang="ar-SA" sz="2800" dirty="0" err="1" smtClean="0">
                <a:solidFill>
                  <a:srgbClr val="FF0066"/>
                </a:solidFill>
                <a:effectLst/>
                <a:cs typeface="PT Bold Heading" pitchFamily="2" charset="-78"/>
              </a:rPr>
              <a:t>وأحسنة</a:t>
            </a:r>
            <a:endParaRPr lang="ar-SA" sz="2800" dirty="0" smtClean="0">
              <a:effectLst/>
              <a:cs typeface="PT Bold Heading" pitchFamily="2" charset="-78"/>
            </a:endParaRPr>
          </a:p>
          <a:p>
            <a:pPr algn="justLow"/>
            <a:endParaRPr lang="en-US" sz="28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48133" name="مستطيل 4"/>
          <p:cNvSpPr>
            <a:spLocks noChangeArrowheads="1"/>
          </p:cNvSpPr>
          <p:nvPr/>
        </p:nvSpPr>
        <p:spPr bwMode="auto">
          <a:xfrm>
            <a:off x="2052603" y="288925"/>
            <a:ext cx="5002281" cy="584200"/>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a:spAutoFit/>
          </a:bodyPr>
          <a:lstStyle/>
          <a:p>
            <a:pPr algn="ctr">
              <a:buFont typeface="Wingdings" pitchFamily="2" charset="2"/>
              <a:buNone/>
              <a:defRPr/>
            </a:pPr>
            <a:r>
              <a:rPr lang="ar-SA" sz="3200" dirty="0">
                <a:solidFill>
                  <a:srgbClr val="0000FF"/>
                </a:solidFill>
                <a:cs typeface="PT Bold Heading" pitchFamily="2" charset="-78"/>
              </a:rPr>
              <a:t>1</a:t>
            </a:r>
            <a:r>
              <a:rPr lang="ar-SA" sz="3200" dirty="0">
                <a:solidFill>
                  <a:srgbClr val="6600FF"/>
                </a:solidFill>
                <a:cs typeface="PT Bold Heading" pitchFamily="2" charset="-78"/>
              </a:rPr>
              <a:t>- الرحمة واللين في الخطاب</a:t>
            </a:r>
            <a:endParaRPr lang="en-US" sz="3200" dirty="0">
              <a:solidFill>
                <a:srgbClr val="6600FF"/>
              </a:solidFill>
              <a:cs typeface="PT Bold Heading" pitchFamily="2" charset="-78"/>
            </a:endParaRPr>
          </a:p>
        </p:txBody>
      </p:sp>
      <p:pic>
        <p:nvPicPr>
          <p:cNvPr id="6" name="صورة 5" descr="untitled.bmp"/>
          <p:cNvPicPr>
            <a:picLocks noChangeAspect="1"/>
          </p:cNvPicPr>
          <p:nvPr/>
        </p:nvPicPr>
        <p:blipFill>
          <a:blip r:embed="rId4"/>
          <a:stretch>
            <a:fillRect/>
          </a:stretch>
        </p:blipFill>
        <p:spPr>
          <a:xfrm>
            <a:off x="0" y="4500570"/>
            <a:ext cx="3143240" cy="207170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1000"/>
                                        <p:tgtEl>
                                          <p:spTgt spid="4813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11" dur="500"/>
                                        <p:tgtEl>
                                          <p:spTgt spid="481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48131">
                                            <p:txEl>
                                              <p:pRg st="1" end="1"/>
                                            </p:txEl>
                                          </p:spTgt>
                                        </p:tgtEl>
                                        <p:attrNameLst>
                                          <p:attrName>style.visibility</p:attrName>
                                        </p:attrNameLst>
                                      </p:cBhvr>
                                      <p:to>
                                        <p:strVal val="visible"/>
                                      </p:to>
                                    </p:set>
                                    <p:anim calcmode="lin" valueType="num">
                                      <p:cBhvr>
                                        <p:cTn id="16" dur="500" decel="50000" fill="hold">
                                          <p:stCondLst>
                                            <p:cond delay="0"/>
                                          </p:stCondLst>
                                        </p:cTn>
                                        <p:tgtEl>
                                          <p:spTgt spid="48131">
                                            <p:txEl>
                                              <p:pRg st="1" end="1"/>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8131">
                                            <p:txEl>
                                              <p:pRg st="1" end="1"/>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8131">
                                            <p:txEl>
                                              <p:pRg st="1" end="1"/>
                                            </p:txEl>
                                          </p:spTgt>
                                        </p:tgtEl>
                                        <p:attrNameLst>
                                          <p:attrName>ppt_w</p:attrName>
                                        </p:attrNameLst>
                                      </p:cBhvr>
                                      <p:tavLst>
                                        <p:tav tm="0">
                                          <p:val>
                                            <p:strVal val="#ppt_w*.05"/>
                                          </p:val>
                                        </p:tav>
                                        <p:tav tm="100000">
                                          <p:val>
                                            <p:strVal val="#ppt_w"/>
                                          </p:val>
                                        </p:tav>
                                      </p:tavLst>
                                    </p:anim>
                                    <p:anim calcmode="lin" valueType="num">
                                      <p:cBhvr>
                                        <p:cTn id="19" dur="1000" fill="hold"/>
                                        <p:tgtEl>
                                          <p:spTgt spid="48131">
                                            <p:txEl>
                                              <p:pRg st="1" end="1"/>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8131">
                                            <p:txEl>
                                              <p:pRg st="1" end="1"/>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8131">
                                            <p:txEl>
                                              <p:pRg st="1" end="1"/>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8131">
                                            <p:txEl>
                                              <p:pRg st="1" end="1"/>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813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8131">
                                            <p:txEl>
                                              <p:pRg st="2" end="2"/>
                                            </p:txEl>
                                          </p:spTgt>
                                        </p:tgtEl>
                                        <p:attrNameLst>
                                          <p:attrName>style.visibility</p:attrName>
                                        </p:attrNameLst>
                                      </p:cBhvr>
                                      <p:to>
                                        <p:strVal val="visible"/>
                                      </p:to>
                                    </p:set>
                                    <p:anim calcmode="lin" valueType="num">
                                      <p:cBhvr>
                                        <p:cTn id="28" dur="500" decel="50000" fill="hold">
                                          <p:stCondLst>
                                            <p:cond delay="0"/>
                                          </p:stCondLst>
                                        </p:cTn>
                                        <p:tgtEl>
                                          <p:spTgt spid="48131">
                                            <p:txEl>
                                              <p:pRg st="2" end="2"/>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8131">
                                            <p:txEl>
                                              <p:pRg st="2" end="2"/>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8131">
                                            <p:txEl>
                                              <p:pRg st="2" end="2"/>
                                            </p:txEl>
                                          </p:spTgt>
                                        </p:tgtEl>
                                        <p:attrNameLst>
                                          <p:attrName>ppt_w</p:attrName>
                                        </p:attrNameLst>
                                      </p:cBhvr>
                                      <p:tavLst>
                                        <p:tav tm="0">
                                          <p:val>
                                            <p:strVal val="#ppt_w*.05"/>
                                          </p:val>
                                        </p:tav>
                                        <p:tav tm="100000">
                                          <p:val>
                                            <p:strVal val="#ppt_w"/>
                                          </p:val>
                                        </p:tav>
                                      </p:tavLst>
                                    </p:anim>
                                    <p:anim calcmode="lin" valueType="num">
                                      <p:cBhvr>
                                        <p:cTn id="31" dur="1000" fill="hold"/>
                                        <p:tgtEl>
                                          <p:spTgt spid="48131">
                                            <p:txEl>
                                              <p:pRg st="2" end="2"/>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8131">
                                            <p:txEl>
                                              <p:pRg st="2" end="2"/>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8131">
                                            <p:txEl>
                                              <p:pRg st="2" end="2"/>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8131">
                                            <p:txEl>
                                              <p:pRg st="2" end="2"/>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813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48131">
                                            <p:txEl>
                                              <p:pRg st="3" end="3"/>
                                            </p:txEl>
                                          </p:spTgt>
                                        </p:tgtEl>
                                        <p:attrNameLst>
                                          <p:attrName>style.visibility</p:attrName>
                                        </p:attrNameLst>
                                      </p:cBhvr>
                                      <p:to>
                                        <p:strVal val="visible"/>
                                      </p:to>
                                    </p:set>
                                    <p:anim calcmode="lin" valueType="num">
                                      <p:cBhvr>
                                        <p:cTn id="40" dur="500" decel="50000" fill="hold">
                                          <p:stCondLst>
                                            <p:cond delay="0"/>
                                          </p:stCondLst>
                                        </p:cTn>
                                        <p:tgtEl>
                                          <p:spTgt spid="48131">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8131">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8131">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48131">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8131">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8131">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8131">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8131">
                                            <p:txEl>
                                              <p:pRg st="3" end="3"/>
                                            </p:txEl>
                                          </p:spTgt>
                                        </p:tgtEl>
                                      </p:cBhvr>
                                    </p:animEffect>
                                  </p:childTnLst>
                                </p:cTn>
                              </p:par>
                            </p:childTnLst>
                          </p:cTn>
                        </p:par>
                        <p:par>
                          <p:cTn id="48" fill="hold">
                            <p:stCondLst>
                              <p:cond delay="1000"/>
                            </p:stCondLst>
                            <p:childTnLst>
                              <p:par>
                                <p:cTn id="49" presetID="37"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anim calcmode="lin" valueType="num">
                                      <p:cBhvr>
                                        <p:cTn id="52" dur="2000" fill="hold"/>
                                        <p:tgtEl>
                                          <p:spTgt spid="6"/>
                                        </p:tgtEl>
                                        <p:attrNameLst>
                                          <p:attrName>ppt_x</p:attrName>
                                        </p:attrNameLst>
                                      </p:cBhvr>
                                      <p:tavLst>
                                        <p:tav tm="0">
                                          <p:val>
                                            <p:strVal val="#ppt_x"/>
                                          </p:val>
                                        </p:tav>
                                        <p:tav tm="100000">
                                          <p:val>
                                            <p:strVal val="#ppt_x"/>
                                          </p:val>
                                        </p:tav>
                                      </p:tavLst>
                                    </p:anim>
                                    <p:anim calcmode="lin" valueType="num">
                                      <p:cBhvr>
                                        <p:cTn id="53" dur="1800" decel="100000" fill="hold"/>
                                        <p:tgtEl>
                                          <p:spTgt spid="6"/>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4813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8" name="Rectangle 24"/>
          <p:cNvSpPr>
            <a:spLocks noGrp="1" noChangeArrowheads="1"/>
          </p:cNvSpPr>
          <p:nvPr>
            <p:ph type="ftr" sz="quarter" idx="11"/>
          </p:nvPr>
        </p:nvSpPr>
        <p:spPr/>
        <p:txBody>
          <a:bodyPr/>
          <a:lstStyle/>
          <a:p>
            <a:pPr>
              <a:defRPr/>
            </a:pPr>
            <a:r>
              <a:rPr lang="ar-SA" dirty="0"/>
              <a:t>الحوار الفعال في القرآن والسنة  جمال القرش</a:t>
            </a:r>
            <a:endParaRPr lang="en-US" dirty="0"/>
          </a:p>
        </p:txBody>
      </p:sp>
      <p:sp useBgFill="1">
        <p:nvSpPr>
          <p:cNvPr id="1845252" name="Oval 4"/>
          <p:cNvSpPr>
            <a:spLocks noChangeArrowheads="1"/>
          </p:cNvSpPr>
          <p:nvPr/>
        </p:nvSpPr>
        <p:spPr bwMode="auto">
          <a:xfrm rot="1661574">
            <a:off x="424739" y="-88063"/>
            <a:ext cx="9200247" cy="5186258"/>
          </a:xfrm>
          <a:prstGeom prst="ellipse">
            <a:avLst/>
          </a:prstGeom>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a:tailEnd/>
          </a:ln>
          <a:effectLst>
            <a:glow rad="228600">
              <a:schemeClr val="accent2">
                <a:satMod val="175000"/>
                <a:alpha val="40000"/>
              </a:schemeClr>
            </a:glow>
            <a:outerShdw blurRad="317500" dir="2700000" algn="ctr">
              <a:srgbClr val="000000">
                <a:alpha val="43000"/>
              </a:srgbClr>
            </a:outerShdw>
            <a:reflection blurRad="6350" stA="50000" endA="275" endPos="40000" dist="101600" dir="5400000" sy="-100000" algn="bl" rotWithShape="0"/>
          </a:effectLst>
          <a:scene3d>
            <a:camera prst="isometricRightUp"/>
            <a:lightRig rig="threePt" dir="t">
              <a:rot lat="0" lon="0" rev="0"/>
            </a:lightRig>
          </a:scene3d>
          <a:sp3d extrusionH="38100" prstMaterial="clear">
            <a:bevelT w="260350" h="50800" prst="slope"/>
            <a:bevelB prst="softRound"/>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ar-SA" sz="6600" dirty="0">
                <a:solidFill>
                  <a:schemeClr val="tx1">
                    <a:lumMod val="95000"/>
                    <a:lumOff val="5000"/>
                  </a:schemeClr>
                </a:solidFill>
                <a:cs typeface="AL-Gemah-Almajd" pitchFamily="2" charset="-78"/>
              </a:rPr>
              <a:t>الفصل الأول</a:t>
            </a:r>
          </a:p>
          <a:p>
            <a:pPr algn="ctr">
              <a:defRPr/>
            </a:pPr>
            <a:r>
              <a:rPr lang="ar-SA" sz="4000" dirty="0">
                <a:solidFill>
                  <a:schemeClr val="tx1">
                    <a:lumMod val="95000"/>
                    <a:lumOff val="5000"/>
                  </a:schemeClr>
                </a:solidFill>
                <a:cs typeface="AL-Gemah-Almajd" pitchFamily="2" charset="-78"/>
              </a:rPr>
              <a:t> </a:t>
            </a:r>
            <a:endParaRPr lang="ar-SA" sz="6600" dirty="0">
              <a:solidFill>
                <a:schemeClr val="tx1">
                  <a:lumMod val="95000"/>
                  <a:lumOff val="5000"/>
                </a:schemeClr>
              </a:solidFill>
              <a:cs typeface="AL-Gemah-Almajd" pitchFamily="2" charset="-78"/>
            </a:endParaRPr>
          </a:p>
          <a:p>
            <a:pPr algn="ctr">
              <a:defRPr/>
            </a:pPr>
            <a:r>
              <a:rPr lang="ar-SA" sz="6600" dirty="0">
                <a:solidFill>
                  <a:schemeClr val="tx1">
                    <a:lumMod val="95000"/>
                    <a:lumOff val="5000"/>
                  </a:schemeClr>
                </a:solidFill>
                <a:cs typeface="AL-Gemah-Almajd" pitchFamily="2" charset="-78"/>
              </a:rPr>
              <a:t> معنى الحوار وأهدافه؟</a:t>
            </a:r>
            <a:endParaRPr lang="en-US" sz="6600" dirty="0">
              <a:solidFill>
                <a:schemeClr val="tx1">
                  <a:lumMod val="95000"/>
                  <a:lumOff val="5000"/>
                </a:schemeClr>
              </a:solidFill>
              <a:cs typeface="AL-Gemah-Almajd" pitchFamily="2" charset="-78"/>
            </a:endParaRPr>
          </a:p>
        </p:txBody>
      </p:sp>
      <p:pic>
        <p:nvPicPr>
          <p:cNvPr id="5" name="صورة 4" descr="1259316555.jpg"/>
          <p:cNvPicPr>
            <a:picLocks noChangeAspect="1"/>
          </p:cNvPicPr>
          <p:nvPr/>
        </p:nvPicPr>
        <p:blipFill>
          <a:blip r:embed="rId4">
            <a:duotone>
              <a:prstClr val="black"/>
              <a:schemeClr val="accent4">
                <a:tint val="45000"/>
                <a:satMod val="400000"/>
              </a:schemeClr>
            </a:duotone>
          </a:blip>
          <a:stretch>
            <a:fillRect/>
          </a:stretch>
        </p:blipFill>
        <p:spPr>
          <a:xfrm>
            <a:off x="214282" y="4296916"/>
            <a:ext cx="3000396" cy="1916959"/>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advClick="0" advTm="6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45252"/>
                                        </p:tgtEl>
                                        <p:attrNameLst>
                                          <p:attrName>style.visibility</p:attrName>
                                        </p:attrNameLst>
                                      </p:cBhvr>
                                      <p:to>
                                        <p:strVal val="visible"/>
                                      </p:to>
                                    </p:set>
                                    <p:animEffect transition="in" filter="blinds(horizontal)">
                                      <p:cBhvr>
                                        <p:cTn id="7" dur="500"/>
                                        <p:tgtEl>
                                          <p:spTgt spid="1845252"/>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03238" y="857232"/>
            <a:ext cx="8140728" cy="4341826"/>
          </a:xfrm>
          <a:noFill/>
        </p:spPr>
        <p:txBody>
          <a:bodyPr wrap="square" tIns="108000" bIns="0"/>
          <a:lstStyle/>
          <a:p>
            <a:pPr indent="0" algn="justLow">
              <a:lnSpc>
                <a:spcPts val="3840"/>
              </a:lnSpc>
              <a:spcAft>
                <a:spcPts val="1800"/>
              </a:spcAft>
            </a:pPr>
            <a:r>
              <a:rPr lang="ar-SA" dirty="0" smtClean="0">
                <a:effectLst/>
                <a:cs typeface="PT Bold Heading" pitchFamily="2" charset="-78"/>
              </a:rPr>
              <a:t>تصريح الأنبياء بالخوف على من يدعوهم كنوح عليه السلام لقومه بالخوف عليهم قال تعالى: ( </a:t>
            </a:r>
            <a:r>
              <a:rPr lang="ar-SA" dirty="0" err="1" smtClean="0">
                <a:solidFill>
                  <a:srgbClr val="33CC33"/>
                </a:solidFill>
                <a:effectLst/>
                <a:cs typeface="PT Bold Heading" pitchFamily="2" charset="-78"/>
              </a:rPr>
              <a:t>ياقَوْمِ</a:t>
            </a:r>
            <a:r>
              <a:rPr lang="ar-SA" dirty="0" smtClean="0">
                <a:solidFill>
                  <a:srgbClr val="33CC33"/>
                </a:solidFill>
                <a:effectLst/>
                <a:cs typeface="PT Bold Heading" pitchFamily="2" charset="-78"/>
              </a:rPr>
              <a:t> اعْبُدُواْ اللَّهَ مَا لَكُم مِّنْ إِلَـهٍ غَيْرُهُ إِنِّيَ </a:t>
            </a:r>
            <a:r>
              <a:rPr lang="ar-SA" dirty="0" smtClean="0">
                <a:solidFill>
                  <a:srgbClr val="FF00FF"/>
                </a:solidFill>
                <a:effectLst/>
                <a:cs typeface="PT Bold Heading" pitchFamily="2" charset="-78"/>
              </a:rPr>
              <a:t>أَخَافُ</a:t>
            </a:r>
            <a:r>
              <a:rPr lang="ar-SA" dirty="0" smtClean="0">
                <a:solidFill>
                  <a:srgbClr val="33CC33"/>
                </a:solidFill>
                <a:effectLst/>
                <a:cs typeface="PT Bold Heading" pitchFamily="2" charset="-78"/>
              </a:rPr>
              <a:t> عَلَيْكُمْ عَذَابَ يَوْمٍ عَظِيمٍ</a:t>
            </a:r>
            <a:r>
              <a:rPr lang="ar-SA" dirty="0" smtClean="0">
                <a:effectLst/>
                <a:cs typeface="PT Bold Heading" pitchFamily="2" charset="-78"/>
              </a:rPr>
              <a:t> }الأعراف59 </a:t>
            </a:r>
          </a:p>
          <a:p>
            <a:pPr indent="0" algn="justLow">
              <a:lnSpc>
                <a:spcPts val="3840"/>
              </a:lnSpc>
              <a:spcAft>
                <a:spcPts val="1800"/>
              </a:spcAft>
            </a:pPr>
            <a:r>
              <a:rPr lang="ar-SA" dirty="0" smtClean="0">
                <a:effectLst/>
                <a:cs typeface="PT Bold Heading" pitchFamily="2" charset="-78"/>
              </a:rPr>
              <a:t>وكتصريح هود عليه السلام بالخوف عليهم : ( </a:t>
            </a:r>
            <a:r>
              <a:rPr lang="ar-SA" dirty="0" smtClean="0">
                <a:solidFill>
                  <a:srgbClr val="33CC33"/>
                </a:solidFill>
                <a:effectLst/>
                <a:cs typeface="PT Bold Heading" pitchFamily="2" charset="-78"/>
              </a:rPr>
              <a:t>ألا تَعْبُدُوا إِلَّا اللَّهَ إِنِّي </a:t>
            </a:r>
            <a:r>
              <a:rPr lang="ar-SA" dirty="0" smtClean="0">
                <a:solidFill>
                  <a:srgbClr val="FF00FF"/>
                </a:solidFill>
                <a:effectLst/>
                <a:cs typeface="PT Bold Heading" pitchFamily="2" charset="-78"/>
              </a:rPr>
              <a:t>أَخَافُ</a:t>
            </a:r>
            <a:r>
              <a:rPr lang="ar-SA" dirty="0" smtClean="0">
                <a:solidFill>
                  <a:srgbClr val="33CC33"/>
                </a:solidFill>
                <a:effectLst/>
                <a:cs typeface="PT Bold Heading" pitchFamily="2" charset="-78"/>
              </a:rPr>
              <a:t> عَلَيْكُمْ عَذَابَ يَوْمٍ عَظِيم</a:t>
            </a:r>
            <a:r>
              <a:rPr lang="ar-SA" dirty="0" smtClean="0">
                <a:effectLst/>
                <a:cs typeface="PT Bold Heading" pitchFamily="2" charset="-78"/>
              </a:rPr>
              <a:t>ٍ }الأحقاف21</a:t>
            </a:r>
          </a:p>
          <a:p>
            <a:pPr indent="0" algn="justLow">
              <a:lnSpc>
                <a:spcPts val="3840"/>
              </a:lnSpc>
              <a:spcAft>
                <a:spcPts val="1800"/>
              </a:spcAft>
            </a:pPr>
            <a:r>
              <a:rPr lang="ar-SA" dirty="0" smtClean="0">
                <a:effectLst/>
                <a:cs typeface="PT Bold Heading" pitchFamily="2" charset="-78"/>
              </a:rPr>
              <a:t>وكتصريح إبراهيم عليه السلام لأبيه {</a:t>
            </a:r>
            <a:r>
              <a:rPr lang="ar-SA" dirty="0" smtClean="0">
                <a:solidFill>
                  <a:srgbClr val="33CC33"/>
                </a:solidFill>
                <a:effectLst/>
                <a:cs typeface="PT Bold Heading" pitchFamily="2" charset="-78"/>
              </a:rPr>
              <a:t>يَا أَبَتِ إِنِّي </a:t>
            </a:r>
            <a:r>
              <a:rPr lang="ar-SA" dirty="0" smtClean="0">
                <a:solidFill>
                  <a:srgbClr val="FF00FF"/>
                </a:solidFill>
                <a:effectLst/>
                <a:cs typeface="PT Bold Heading" pitchFamily="2" charset="-78"/>
              </a:rPr>
              <a:t>أَخَافُ</a:t>
            </a:r>
            <a:r>
              <a:rPr lang="ar-SA" dirty="0" smtClean="0">
                <a:solidFill>
                  <a:srgbClr val="33CC33"/>
                </a:solidFill>
                <a:effectLst/>
                <a:cs typeface="PT Bold Heading" pitchFamily="2" charset="-78"/>
              </a:rPr>
              <a:t> أَن يَمَسَّكَ عَذَابٌ مِّنَ الرَّحْمَن فَتَكُونَ لِلشَّيْطَانِ وَلِيّاً</a:t>
            </a:r>
            <a:r>
              <a:rPr lang="ar-SA" dirty="0" smtClean="0">
                <a:effectLst/>
                <a:cs typeface="PT Bold Heading" pitchFamily="2" charset="-78"/>
              </a:rPr>
              <a:t> }مريم4</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49156" name="مستطيل 4"/>
          <p:cNvSpPr>
            <a:spLocks noChangeArrowheads="1"/>
          </p:cNvSpPr>
          <p:nvPr/>
        </p:nvSpPr>
        <p:spPr bwMode="auto">
          <a:xfrm>
            <a:off x="2857488" y="214290"/>
            <a:ext cx="3895740" cy="584775"/>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wrap="square">
            <a:spAutoFit/>
          </a:bodyPr>
          <a:lstStyle/>
          <a:p>
            <a:pPr algn="ctr">
              <a:buFont typeface="Wingdings" pitchFamily="2" charset="2"/>
              <a:buNone/>
              <a:defRPr/>
            </a:pPr>
            <a:r>
              <a:rPr lang="ar-SA" sz="3200" dirty="0">
                <a:solidFill>
                  <a:srgbClr val="6600FF"/>
                </a:solidFill>
                <a:cs typeface="PT Bold Heading" pitchFamily="2" charset="-78"/>
              </a:rPr>
              <a:t>2- إظهار الشفقة</a:t>
            </a:r>
            <a:endParaRPr lang="en-US" sz="3200" dirty="0">
              <a:solidFill>
                <a:srgbClr val="6600FF"/>
              </a:solidFill>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strips(downLeft)">
                                      <p:cBhvr>
                                        <p:cTn id="7" dur="1000"/>
                                        <p:tgtEl>
                                          <p:spTgt spid="4915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1" dur="1000"/>
                                        <p:tgtEl>
                                          <p:spTgt spid="491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6" dur="500"/>
                                        <p:tgtEl>
                                          <p:spTgt spid="491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21"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P spid="4915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2984"/>
            <a:ext cx="8229600" cy="4987941"/>
          </a:xfrm>
        </p:spPr>
        <p:txBody>
          <a:bodyPr/>
          <a:lstStyle/>
          <a:p>
            <a:pPr>
              <a:lnSpc>
                <a:spcPts val="5000"/>
              </a:lnSpc>
            </a:pPr>
            <a:r>
              <a:rPr lang="ar-SA" dirty="0" smtClean="0">
                <a:effectLst/>
                <a:cs typeface="PT Bold Heading" pitchFamily="2" charset="-78"/>
              </a:rPr>
              <a:t>وكتصريح مؤمن آل فرعون لقومه بالرحمة والشفقة والخوف عليهم قال تعالى : { </a:t>
            </a:r>
            <a:r>
              <a:rPr lang="ar-SA" dirty="0" smtClean="0">
                <a:solidFill>
                  <a:srgbClr val="33CC33"/>
                </a:solidFill>
                <a:effectLst/>
                <a:cs typeface="PT Bold Heading" pitchFamily="2" charset="-78"/>
              </a:rPr>
              <a:t>وَقَالَ الَّذِي آمَنَ </a:t>
            </a:r>
            <a:r>
              <a:rPr lang="ar-SA" dirty="0" err="1" smtClean="0">
                <a:solidFill>
                  <a:srgbClr val="33CC33"/>
                </a:solidFill>
                <a:effectLst/>
                <a:cs typeface="PT Bold Heading" pitchFamily="2" charset="-78"/>
              </a:rPr>
              <a:t>يَاقَوْمِ</a:t>
            </a:r>
            <a:r>
              <a:rPr lang="ar-SA" dirty="0" smtClean="0">
                <a:solidFill>
                  <a:srgbClr val="33CC33"/>
                </a:solidFill>
                <a:effectLst/>
                <a:cs typeface="PT Bold Heading" pitchFamily="2" charset="-78"/>
              </a:rPr>
              <a:t> إِنِّي </a:t>
            </a:r>
            <a:r>
              <a:rPr lang="ar-SA" dirty="0" smtClean="0">
                <a:solidFill>
                  <a:srgbClr val="FF00FF"/>
                </a:solidFill>
                <a:effectLst/>
                <a:cs typeface="PT Bold Heading" pitchFamily="2" charset="-78"/>
              </a:rPr>
              <a:t>أَخَافُ</a:t>
            </a:r>
            <a:r>
              <a:rPr lang="ar-SA" dirty="0" smtClean="0">
                <a:solidFill>
                  <a:srgbClr val="33CC33"/>
                </a:solidFill>
                <a:effectLst/>
                <a:cs typeface="PT Bold Heading" pitchFamily="2" charset="-78"/>
              </a:rPr>
              <a:t> عَلَيْكُمْ مِثْلَ يَوْمِ الْأَحْزَابِ مِثْلَ دَأْبِ قَوْمِ نُوحٍ وَعَادٍ وَثَمُودَ وَالَّذِينَ مِنْ بَعْدِهِمْ وَمَا اللَّهُ يُرِيدُ ظُلْمًا لِلْعِبَادِ</a:t>
            </a:r>
            <a:r>
              <a:rPr lang="ar-SA" dirty="0" smtClean="0">
                <a:effectLst/>
                <a:cs typeface="PT Bold Heading" pitchFamily="2" charset="-78"/>
              </a:rPr>
              <a:t> }{ وَيَا قَوْمِ إِنِّي </a:t>
            </a:r>
            <a:r>
              <a:rPr lang="ar-SA" dirty="0" smtClean="0">
                <a:solidFill>
                  <a:srgbClr val="FF00FF"/>
                </a:solidFill>
                <a:effectLst/>
                <a:cs typeface="PT Bold Heading" pitchFamily="2" charset="-78"/>
              </a:rPr>
              <a:t>أَخَافُ</a:t>
            </a:r>
            <a:r>
              <a:rPr lang="ar-SA" dirty="0" smtClean="0">
                <a:effectLst/>
                <a:cs typeface="PT Bold Heading" pitchFamily="2" charset="-78"/>
              </a:rPr>
              <a:t> عَلَيْكُمْ يَوْمَ التَّنَادِ } [ غافر : 30 - 32 ] .</a:t>
            </a:r>
            <a:endParaRPr lang="en-US" dirty="0" smtClean="0">
              <a:effectLst/>
              <a:cs typeface="PT Bold Heading" pitchFamily="2" charset="-78"/>
            </a:endParaRPr>
          </a:p>
          <a:p>
            <a:endParaRPr lang="ar-SA"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41</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000232" y="215856"/>
            <a:ext cx="5299084"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6600FF"/>
                </a:solidFill>
                <a:effectLst/>
                <a:latin typeface="Angsana New" pitchFamily="18" charset="-34"/>
                <a:cs typeface="PT Bold Heading" pitchFamily="2" charset="-78"/>
              </a:rPr>
              <a:t>عدم المبالغة في رفع الصوت</a:t>
            </a:r>
            <a:endParaRPr lang="en-US" sz="3200" b="0" dirty="0" smtClean="0">
              <a:solidFill>
                <a:srgbClr val="6600FF"/>
              </a:solidFill>
              <a:effectLst/>
              <a:latin typeface="Angsana New" pitchFamily="18" charset="-34"/>
              <a:cs typeface="PT Bold Heading" pitchFamily="2" charset="-78"/>
            </a:endParaRPr>
          </a:p>
        </p:txBody>
      </p:sp>
      <p:sp>
        <p:nvSpPr>
          <p:cNvPr id="50180" name="Rectangle 3"/>
          <p:cNvSpPr>
            <a:spLocks noGrp="1" noChangeArrowheads="1"/>
          </p:cNvSpPr>
          <p:nvPr>
            <p:ph idx="1"/>
          </p:nvPr>
        </p:nvSpPr>
        <p:spPr>
          <a:xfrm>
            <a:off x="457200" y="1898671"/>
            <a:ext cx="8229600" cy="4530725"/>
          </a:xfrm>
          <a:noFill/>
        </p:spPr>
        <p:txBody>
          <a:bodyPr/>
          <a:lstStyle/>
          <a:p>
            <a:pPr algn="justLow">
              <a:lnSpc>
                <a:spcPts val="3363"/>
              </a:lnSpc>
            </a:pPr>
            <a:r>
              <a:rPr lang="ar-SA" sz="2800" dirty="0" smtClean="0">
                <a:effectLst/>
                <a:cs typeface="PT Bold Heading" pitchFamily="2" charset="-78"/>
              </a:rPr>
              <a:t>لابد أن يفرق بين مقام الخطبة والموعظة ، وبين مقام الحوار الهادئ المبني على الدليل ، فليس القضية هي في رفع الصوت بقدر ما يكون في قوة الدليل وإحضار الوثائق الدامغة.  </a:t>
            </a:r>
          </a:p>
          <a:p>
            <a:pPr algn="justLow">
              <a:lnSpc>
                <a:spcPts val="3363"/>
              </a:lnSpc>
            </a:pPr>
            <a:r>
              <a:rPr lang="ar-SA" sz="2800" dirty="0" smtClean="0">
                <a:effectLst/>
                <a:cs typeface="PT Bold Heading" pitchFamily="2" charset="-78"/>
              </a:rPr>
              <a:t>قال تعالى: { </a:t>
            </a:r>
            <a:r>
              <a:rPr lang="ar-SA" sz="2800" dirty="0" smtClean="0">
                <a:solidFill>
                  <a:srgbClr val="009900"/>
                </a:solidFill>
                <a:effectLst/>
                <a:cs typeface="PT Bold Heading" pitchFamily="2" charset="-78"/>
              </a:rPr>
              <a:t>وَاقْصِدْ فِي مَشْيِكَ وَاغْضُضْ مِنْ صَوْتِكَ إِنَّ أَنْكَرَ الْأَصْوَاتِ لَصَوْتُ الْحَمِيرِ</a:t>
            </a:r>
            <a:r>
              <a:rPr lang="ar-SA" sz="2800" dirty="0" smtClean="0">
                <a:effectLst/>
                <a:cs typeface="PT Bold Heading" pitchFamily="2" charset="-78"/>
              </a:rPr>
              <a:t> } لقمان (19) .</a:t>
            </a:r>
          </a:p>
          <a:p>
            <a:pPr algn="justLow">
              <a:lnSpc>
                <a:spcPts val="3363"/>
              </a:lnSpc>
            </a:pPr>
            <a:r>
              <a:rPr lang="ar-SA" sz="2800" dirty="0" smtClean="0">
                <a:effectLst/>
                <a:cs typeface="PT Bold Heading" pitchFamily="2" charset="-78"/>
              </a:rPr>
              <a:t>فعلى المحاور أن يكون متزنا يوصل ما يريد في اطمئنان وهدوء، فالطرف الآخر ينتظر منك دليل وليس صوتا ، لذلك فليكن جل تركيزك على قوة الدليل لا قوة الصوت.</a:t>
            </a:r>
            <a:endParaRPr lang="en-US" sz="28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333_102016807.jpg"/>
          <p:cNvPicPr>
            <a:picLocks noChangeAspect="1"/>
          </p:cNvPicPr>
          <p:nvPr/>
        </p:nvPicPr>
        <p:blipFill>
          <a:blip r:embed="rId4"/>
          <a:stretch>
            <a:fillRect/>
          </a:stretch>
        </p:blipFill>
        <p:spPr>
          <a:xfrm>
            <a:off x="71438" y="142852"/>
            <a:ext cx="1928794" cy="1571636"/>
          </a:xfrm>
          <a:prstGeom prst="rect">
            <a:avLst/>
          </a:prstGeom>
          <a:ln>
            <a:noFill/>
          </a:ln>
          <a:effectLst>
            <a:softEdge rad="112500"/>
          </a:effectLst>
        </p:spPr>
      </p:pic>
      <p:pic>
        <p:nvPicPr>
          <p:cNvPr id="6" name="صورة 5" descr="93740.imgcache.png"/>
          <p:cNvPicPr>
            <a:picLocks noChangeAspect="1"/>
          </p:cNvPicPr>
          <p:nvPr/>
        </p:nvPicPr>
        <p:blipFill>
          <a:blip r:embed="rId5" cstate="print"/>
          <a:stretch>
            <a:fillRect/>
          </a:stretch>
        </p:blipFill>
        <p:spPr>
          <a:xfrm>
            <a:off x="7358082" y="0"/>
            <a:ext cx="1714512" cy="157161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1000" fill="hold"/>
                                        <p:tgtEl>
                                          <p:spTgt spid="50179"/>
                                        </p:tgtEl>
                                        <p:attrNameLst>
                                          <p:attrName>ppt_x</p:attrName>
                                        </p:attrNameLst>
                                      </p:cBhvr>
                                      <p:tavLst>
                                        <p:tav tm="0">
                                          <p:val>
                                            <p:strVal val="#ppt_x"/>
                                          </p:val>
                                        </p:tav>
                                        <p:tav tm="100000">
                                          <p:val>
                                            <p:strVal val="#ppt_x"/>
                                          </p:val>
                                        </p:tav>
                                      </p:tavLst>
                                    </p:anim>
                                    <p:anim calcmode="lin" valueType="num">
                                      <p:cBhvr additive="base">
                                        <p:cTn id="8" dur="1000" fill="hold"/>
                                        <p:tgtEl>
                                          <p:spTgt spid="5017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3" presetClass="entr" presetSubtype="10" fill="hold" grpId="0" nodeType="afterEffect">
                                  <p:stCondLst>
                                    <p:cond delay="0"/>
                                  </p:stCondLst>
                                  <p:childTnLst>
                                    <p:set>
                                      <p:cBhvr>
                                        <p:cTn id="23" dur="1" fill="hold">
                                          <p:stCondLst>
                                            <p:cond delay="0"/>
                                          </p:stCondLst>
                                        </p:cTn>
                                        <p:tgtEl>
                                          <p:spTgt spid="50180">
                                            <p:txEl>
                                              <p:pRg st="0" end="0"/>
                                            </p:txEl>
                                          </p:spTgt>
                                        </p:tgtEl>
                                        <p:attrNameLst>
                                          <p:attrName>style.visibility</p:attrName>
                                        </p:attrNameLst>
                                      </p:cBhvr>
                                      <p:to>
                                        <p:strVal val="visible"/>
                                      </p:to>
                                    </p:set>
                                    <p:animEffect transition="in" filter="blinds(horizontal)">
                                      <p:cBhvr>
                                        <p:cTn id="24" dur="500"/>
                                        <p:tgtEl>
                                          <p:spTgt spid="5018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0180">
                                            <p:txEl>
                                              <p:pRg st="1" end="1"/>
                                            </p:txEl>
                                          </p:spTgt>
                                        </p:tgtEl>
                                        <p:attrNameLst>
                                          <p:attrName>style.visibility</p:attrName>
                                        </p:attrNameLst>
                                      </p:cBhvr>
                                      <p:to>
                                        <p:strVal val="visible"/>
                                      </p:to>
                                    </p:set>
                                    <p:animEffect transition="in" filter="blinds(horizontal)">
                                      <p:cBhvr>
                                        <p:cTn id="29" dur="500"/>
                                        <p:tgtEl>
                                          <p:spTgt spid="5018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0180">
                                            <p:txEl>
                                              <p:pRg st="2" end="2"/>
                                            </p:txEl>
                                          </p:spTgt>
                                        </p:tgtEl>
                                        <p:attrNameLst>
                                          <p:attrName>style.visibility</p:attrName>
                                        </p:attrNameLst>
                                      </p:cBhvr>
                                      <p:to>
                                        <p:strVal val="visible"/>
                                      </p:to>
                                    </p:set>
                                    <p:animEffect transition="in" filter="blinds(horizontal)">
                                      <p:cBhvr>
                                        <p:cTn id="34" dur="500"/>
                                        <p:tgtEl>
                                          <p:spTgt spid="501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43</a:t>
            </a:fld>
            <a:endParaRPr lang="en-US"/>
          </a:p>
        </p:txBody>
      </p:sp>
      <p:pic>
        <p:nvPicPr>
          <p:cNvPr id="6" name="Picture 6" descr="حسن خلقك"/>
          <p:cNvPicPr>
            <a:picLocks noGrp="1" noChangeAspect="1" noChangeArrowheads="1"/>
          </p:cNvPicPr>
          <p:nvPr>
            <p:ph idx="1"/>
          </p:nvPr>
        </p:nvPicPr>
        <p:blipFill>
          <a:blip r:embed="rId3">
            <a:duotone>
              <a:schemeClr val="accent6">
                <a:shade val="45000"/>
                <a:satMod val="135000"/>
              </a:schemeClr>
              <a:prstClr val="white"/>
            </a:duotone>
          </a:blip>
          <a:srcRect/>
          <a:stretch>
            <a:fillRect/>
          </a:stretch>
        </p:blipFill>
        <p:spPr bwMode="auto">
          <a:xfrm>
            <a:off x="0" y="0"/>
            <a:ext cx="9143999" cy="6858000"/>
          </a:xfrm>
          <a:prstGeom prst="rect">
            <a:avLst/>
          </a:prstGeom>
          <a:ln>
            <a:noFill/>
          </a:ln>
          <a:effectLst>
            <a:softEdge rad="112500"/>
          </a:effectLst>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563813" y="288925"/>
            <a:ext cx="3760787" cy="1143000"/>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6600FF"/>
                </a:solidFill>
                <a:effectLst/>
                <a:cs typeface="PT Bold Heading" pitchFamily="2" charset="-78"/>
              </a:rPr>
              <a:t>3- إنزال الناس منازلهم</a:t>
            </a:r>
            <a:endParaRPr lang="en-US" sz="3200" dirty="0" smtClean="0">
              <a:solidFill>
                <a:srgbClr val="6600FF"/>
              </a:solidFill>
              <a:effectLst/>
              <a:cs typeface="PT Bold Heading" pitchFamily="2" charset="-78"/>
            </a:endParaRPr>
          </a:p>
        </p:txBody>
      </p:sp>
      <p:sp>
        <p:nvSpPr>
          <p:cNvPr id="51204" name="Rectangle 3"/>
          <p:cNvSpPr>
            <a:spLocks noGrp="1" noChangeArrowheads="1"/>
          </p:cNvSpPr>
          <p:nvPr>
            <p:ph idx="1"/>
          </p:nvPr>
        </p:nvSpPr>
        <p:spPr>
          <a:noFill/>
        </p:spPr>
        <p:txBody>
          <a:bodyPr/>
          <a:lstStyle/>
          <a:p>
            <a:pPr algn="justLow">
              <a:lnSpc>
                <a:spcPts val="4000"/>
              </a:lnSpc>
            </a:pPr>
            <a:r>
              <a:rPr lang="ar-SA" sz="2800" b="1" dirty="0" smtClean="0">
                <a:effectLst/>
                <a:cs typeface="PT Bold Heading" pitchFamily="2" charset="-78"/>
              </a:rPr>
              <a:t>قال صلى الله عليه وسلم : [  </a:t>
            </a:r>
            <a:r>
              <a:rPr lang="ar-SA" sz="2800" b="1" dirty="0" smtClean="0">
                <a:solidFill>
                  <a:srgbClr val="00CC00"/>
                </a:solidFill>
                <a:effectLst/>
                <a:cs typeface="PT Bold Heading" pitchFamily="2" charset="-78"/>
              </a:rPr>
              <a:t>إن من إجلال الله إكرام ذي الشيبة المسلم </a:t>
            </a:r>
            <a:r>
              <a:rPr lang="ar-SA" sz="2800" b="1" dirty="0" err="1" smtClean="0">
                <a:solidFill>
                  <a:srgbClr val="00CC00"/>
                </a:solidFill>
                <a:effectLst/>
                <a:cs typeface="PT Bold Heading" pitchFamily="2" charset="-78"/>
              </a:rPr>
              <a:t>و</a:t>
            </a:r>
            <a:r>
              <a:rPr lang="ar-SA" sz="2800" b="1" dirty="0" smtClean="0">
                <a:solidFill>
                  <a:srgbClr val="00CC00"/>
                </a:solidFill>
                <a:effectLst/>
                <a:cs typeface="PT Bold Heading" pitchFamily="2" charset="-78"/>
              </a:rPr>
              <a:t> حامل القرآن غير الغالي فيه </a:t>
            </a:r>
            <a:r>
              <a:rPr lang="ar-SA" sz="2800" b="1" dirty="0" err="1" smtClean="0">
                <a:solidFill>
                  <a:srgbClr val="00CC00"/>
                </a:solidFill>
                <a:effectLst/>
                <a:cs typeface="PT Bold Heading" pitchFamily="2" charset="-78"/>
              </a:rPr>
              <a:t>و</a:t>
            </a:r>
            <a:r>
              <a:rPr lang="ar-SA" sz="2800" b="1" dirty="0" smtClean="0">
                <a:solidFill>
                  <a:srgbClr val="00CC00"/>
                </a:solidFill>
                <a:effectLst/>
                <a:cs typeface="PT Bold Heading" pitchFamily="2" charset="-78"/>
              </a:rPr>
              <a:t> الجافي عنه </a:t>
            </a:r>
            <a:r>
              <a:rPr lang="ar-SA" sz="2800" b="1" dirty="0" err="1" smtClean="0">
                <a:solidFill>
                  <a:srgbClr val="00CC00"/>
                </a:solidFill>
                <a:effectLst/>
                <a:cs typeface="PT Bold Heading" pitchFamily="2" charset="-78"/>
              </a:rPr>
              <a:t>و</a:t>
            </a:r>
            <a:r>
              <a:rPr lang="ar-SA" sz="2800" b="1" dirty="0" smtClean="0">
                <a:solidFill>
                  <a:srgbClr val="00CC00"/>
                </a:solidFill>
                <a:effectLst/>
                <a:cs typeface="PT Bold Heading" pitchFamily="2" charset="-78"/>
              </a:rPr>
              <a:t> إكرام ذي السلطان المقسط</a:t>
            </a:r>
            <a:r>
              <a:rPr lang="ar-SA" sz="2800" b="1" dirty="0" smtClean="0">
                <a:effectLst/>
                <a:cs typeface="PT Bold Heading" pitchFamily="2" charset="-78"/>
              </a:rPr>
              <a:t>  ( رواه أبو داود ) عن أبي موسى . وانظر صحيح الجامع / 2199  </a:t>
            </a:r>
          </a:p>
          <a:p>
            <a:pPr algn="justLow">
              <a:lnSpc>
                <a:spcPts val="4000"/>
              </a:lnSpc>
            </a:pPr>
            <a:r>
              <a:rPr lang="ar-SA" sz="2800" b="1" dirty="0" smtClean="0">
                <a:solidFill>
                  <a:srgbClr val="FF00FF"/>
                </a:solidFill>
                <a:effectLst/>
                <a:cs typeface="PT Bold Heading" pitchFamily="2" charset="-78"/>
              </a:rPr>
              <a:t>أي إن من تعظيمي وأداء حقي عليكم : إكرام ذي أي صاحب ( الشيبة المسلم ) بتوقيره في المجالس والرفق </a:t>
            </a:r>
            <a:r>
              <a:rPr lang="ar-SA" sz="2800" b="1" dirty="0" err="1" smtClean="0">
                <a:solidFill>
                  <a:srgbClr val="FF00FF"/>
                </a:solidFill>
                <a:effectLst/>
                <a:cs typeface="PT Bold Heading" pitchFamily="2" charset="-78"/>
              </a:rPr>
              <a:t>به</a:t>
            </a:r>
            <a:r>
              <a:rPr lang="ar-SA" sz="2800" b="1" dirty="0" smtClean="0">
                <a:solidFill>
                  <a:srgbClr val="FF00FF"/>
                </a:solidFill>
                <a:effectLst/>
                <a:cs typeface="PT Bold Heading" pitchFamily="2" charset="-78"/>
              </a:rPr>
              <a:t> والشفقة عليه ونحو ذلك ، وحامل القرآن والإمام العادل</a:t>
            </a:r>
            <a:r>
              <a:rPr lang="ar-SA" sz="2800" dirty="0" smtClean="0">
                <a:solidFill>
                  <a:srgbClr val="FF00FF"/>
                </a:solidFill>
                <a:effectLst/>
                <a:cs typeface="PT Bold Heading" pitchFamily="2" charset="-78"/>
              </a:rPr>
              <a:t> </a:t>
            </a:r>
            <a:endParaRPr lang="ar-SA" sz="2800" b="1" dirty="0" smtClean="0">
              <a:solidFill>
                <a:srgbClr val="FF00FF"/>
              </a:solidFill>
              <a:effectLst/>
              <a:cs typeface="PT Bold Heading" pitchFamily="2" charset="-78"/>
            </a:endParaRPr>
          </a:p>
          <a:p>
            <a:pPr algn="justLow">
              <a:lnSpc>
                <a:spcPts val="4000"/>
              </a:lnSpc>
            </a:pPr>
            <a:endParaRPr lang="en-US" sz="2800" dirty="0" smtClean="0">
              <a:solidFill>
                <a:srgbClr val="FF00FF"/>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03"/>
                                        </p:tgtEl>
                                        <p:attrNameLst>
                                          <p:attrName>ppt_y</p:attrName>
                                        </p:attrNameLst>
                                      </p:cBhvr>
                                      <p:tavLst>
                                        <p:tav tm="0">
                                          <p:val>
                                            <p:strVal val="#ppt_y"/>
                                          </p:val>
                                        </p:tav>
                                        <p:tav tm="100000">
                                          <p:val>
                                            <p:strVal val="#ppt_y"/>
                                          </p:val>
                                        </p:tav>
                                      </p:tavLst>
                                    </p:anim>
                                    <p:anim calcmode="lin" valueType="num">
                                      <p:cBhvr>
                                        <p:cTn id="9" dur="500" fill="hold"/>
                                        <p:tgtEl>
                                          <p:spTgt spid="5120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0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03"/>
                                        </p:tgtEl>
                                      </p:cBhvr>
                                    </p:animEffect>
                                  </p:childTnLst>
                                </p:cTn>
                              </p:par>
                            </p:childTnLst>
                          </p:cTn>
                        </p:par>
                        <p:par>
                          <p:cTn id="12" fill="hold">
                            <p:stCondLst>
                              <p:cond delay="1400"/>
                            </p:stCondLst>
                            <p:childTnLst>
                              <p:par>
                                <p:cTn id="13" presetID="3" presetClass="entr" presetSubtype="10" fill="hold" grpId="0" nodeType="afterEffect">
                                  <p:stCondLst>
                                    <p:cond delay="0"/>
                                  </p:stCondLst>
                                  <p:childTnLst>
                                    <p:set>
                                      <p:cBhvr>
                                        <p:cTn id="14" dur="1" fill="hold">
                                          <p:stCondLst>
                                            <p:cond delay="0"/>
                                          </p:stCondLst>
                                        </p:cTn>
                                        <p:tgtEl>
                                          <p:spTgt spid="51204">
                                            <p:txEl>
                                              <p:pRg st="0" end="0"/>
                                            </p:txEl>
                                          </p:spTgt>
                                        </p:tgtEl>
                                        <p:attrNameLst>
                                          <p:attrName>style.visibility</p:attrName>
                                        </p:attrNameLst>
                                      </p:cBhvr>
                                      <p:to>
                                        <p:strVal val="visible"/>
                                      </p:to>
                                    </p:set>
                                    <p:animEffect transition="in" filter="blinds(horizontal)">
                                      <p:cBhvr>
                                        <p:cTn id="15" dur="1000"/>
                                        <p:tgtEl>
                                          <p:spTgt spid="5120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1204">
                                            <p:txEl>
                                              <p:pRg st="1" end="1"/>
                                            </p:txEl>
                                          </p:spTgt>
                                        </p:tgtEl>
                                        <p:attrNameLst>
                                          <p:attrName>style.visibility</p:attrName>
                                        </p:attrNameLst>
                                      </p:cBhvr>
                                      <p:to>
                                        <p:strVal val="visible"/>
                                      </p:to>
                                    </p:set>
                                    <p:animEffect transition="in" filter="blinds(horizontal)">
                                      <p:cBhvr>
                                        <p:cTn id="20" dur="10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976438"/>
            <a:ext cx="8229600" cy="3935412"/>
          </a:xfrm>
          <a:noFill/>
        </p:spPr>
        <p:txBody>
          <a:bodyPr/>
          <a:lstStyle/>
          <a:p>
            <a:pPr>
              <a:lnSpc>
                <a:spcPts val="4000"/>
              </a:lnSpc>
            </a:pPr>
            <a:r>
              <a:rPr lang="ar-SA" sz="2800" smtClean="0">
                <a:solidFill>
                  <a:srgbClr val="C00000"/>
                </a:solidFill>
                <a:effectLst/>
                <a:cs typeface="PT Bold Heading" pitchFamily="2" charset="-78"/>
              </a:rPr>
              <a:t>قال</a:t>
            </a:r>
            <a:r>
              <a:rPr lang="ar-SA" sz="2800" smtClean="0">
                <a:effectLst/>
                <a:cs typeface="PT Bold Heading" pitchFamily="2" charset="-78"/>
              </a:rPr>
              <a:t> صلى الله عليه وسلم : « </a:t>
            </a:r>
            <a:r>
              <a:rPr lang="ar-SA" sz="2800" smtClean="0">
                <a:solidFill>
                  <a:srgbClr val="00B050"/>
                </a:solidFill>
                <a:effectLst/>
                <a:cs typeface="PT Bold Heading" pitchFamily="2" charset="-78"/>
              </a:rPr>
              <a:t>وما تواضع أحدٌ لله إلا رفعه الله </a:t>
            </a:r>
            <a:r>
              <a:rPr lang="ar-SA" sz="2800" smtClean="0">
                <a:effectLst/>
                <a:cs typeface="PT Bold Heading" pitchFamily="2" charset="-78"/>
              </a:rPr>
              <a:t>» رواه مسلم 4 / 2001 </a:t>
            </a:r>
          </a:p>
          <a:p>
            <a:pPr>
              <a:lnSpc>
                <a:spcPts val="4000"/>
              </a:lnSpc>
            </a:pPr>
            <a:r>
              <a:rPr lang="ar-SA" sz="2800" smtClean="0">
                <a:effectLst/>
                <a:cs typeface="PT Bold Heading" pitchFamily="2" charset="-78"/>
              </a:rPr>
              <a:t>الكلمة الطيبة والقول الحسن لها تأثير بالغ قال تعالى : { </a:t>
            </a:r>
            <a:r>
              <a:rPr lang="ar-SA" sz="2800" smtClean="0">
                <a:solidFill>
                  <a:srgbClr val="00CC00"/>
                </a:solidFill>
                <a:effectLst/>
                <a:cs typeface="PT Bold Heading" pitchFamily="2" charset="-78"/>
              </a:rPr>
              <a:t>ادْعُ إِلَى سَبِيلِ رَبِّكَ بِالْحِكْمَةِ وَالْمَوْعِظَةِ الْحَسَنَةِ وَجَادِلْهُمْ بِالَّتِي هِيَ أَحْسَنُ</a:t>
            </a:r>
            <a:r>
              <a:rPr lang="ar-SA" sz="2800" smtClean="0">
                <a:solidFill>
                  <a:srgbClr val="92D050"/>
                </a:solidFill>
                <a:effectLst/>
                <a:cs typeface="PT Bold Heading" pitchFamily="2" charset="-78"/>
              </a:rPr>
              <a:t> </a:t>
            </a:r>
            <a:r>
              <a:rPr lang="ar-SA" sz="2800" smtClean="0">
                <a:effectLst/>
                <a:cs typeface="PT Bold Heading" pitchFamily="2" charset="-78"/>
              </a:rPr>
              <a:t>} [ النحل : 125 ]</a:t>
            </a:r>
          </a:p>
          <a:p>
            <a:pPr>
              <a:lnSpc>
                <a:spcPts val="4000"/>
              </a:lnSpc>
            </a:pPr>
            <a:r>
              <a:rPr lang="ar-SA" sz="2800" smtClean="0">
                <a:effectLst/>
                <a:cs typeface="PT Bold Heading" pitchFamily="2" charset="-78"/>
              </a:rPr>
              <a:t>ومن صور ذلك إقامة الحجة بدون سخرية قال تعالى { </a:t>
            </a:r>
            <a:r>
              <a:rPr lang="ar-SA" sz="2800" smtClean="0">
                <a:solidFill>
                  <a:srgbClr val="00CC00"/>
                </a:solidFill>
                <a:effectLst/>
                <a:cs typeface="PT Bold Heading" pitchFamily="2" charset="-78"/>
              </a:rPr>
              <a:t>لَا يُحِبُّ اللَّهُ الْجَهْرَ بِالسُّوءِ مِنَ الْقَوْلِ إِلَّا مَنْ ظُلِمَ</a:t>
            </a:r>
            <a:r>
              <a:rPr lang="ar-SA" sz="2800" smtClean="0">
                <a:effectLst/>
                <a:cs typeface="PT Bold Heading" pitchFamily="2" charset="-78"/>
              </a:rPr>
              <a:t> } [ النساء : 148] .</a:t>
            </a:r>
            <a:endParaRPr lang="en-US" sz="2800" smtClean="0">
              <a:effectLst/>
              <a:cs typeface="PT Bold Heading" pitchFamily="2" charset="-78"/>
            </a:endParaRPr>
          </a:p>
          <a:p>
            <a:pPr>
              <a:lnSpc>
                <a:spcPts val="4000"/>
              </a:lnSpc>
            </a:pPr>
            <a:endParaRPr lang="en-US" sz="280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52228" name="مستطيل 4"/>
          <p:cNvSpPr>
            <a:spLocks noChangeArrowheads="1"/>
          </p:cNvSpPr>
          <p:nvPr/>
        </p:nvSpPr>
        <p:spPr bwMode="auto">
          <a:xfrm>
            <a:off x="2600325" y="434975"/>
            <a:ext cx="3979863" cy="584200"/>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a:spAutoFit/>
          </a:bodyPr>
          <a:lstStyle/>
          <a:p>
            <a:pPr algn="ctr">
              <a:defRPr/>
            </a:pPr>
            <a:r>
              <a:rPr lang="ar-SA" sz="3200" dirty="0">
                <a:solidFill>
                  <a:srgbClr val="0000FF"/>
                </a:solidFill>
                <a:cs typeface="PT Bold Heading" pitchFamily="2" charset="-78"/>
              </a:rPr>
              <a:t>4- التواضع واحترام الآخر</a:t>
            </a:r>
            <a:endParaRPr lang="en-US" sz="3200" dirty="0">
              <a:cs typeface="PT Bold Heading" pitchFamily="2" charset="-78"/>
            </a:endParaRPr>
          </a:p>
        </p:txBody>
      </p:sp>
      <p:pic>
        <p:nvPicPr>
          <p:cNvPr id="5" name="صورة 4" descr="9.png"/>
          <p:cNvPicPr>
            <a:picLocks noChangeAspect="1"/>
          </p:cNvPicPr>
          <p:nvPr/>
        </p:nvPicPr>
        <p:blipFill>
          <a:blip r:embed="rId4"/>
          <a:stretch>
            <a:fillRect/>
          </a:stretch>
        </p:blipFill>
        <p:spPr>
          <a:xfrm>
            <a:off x="142844" y="142852"/>
            <a:ext cx="1928826" cy="1785950"/>
          </a:xfrm>
          <a:prstGeom prst="rect">
            <a:avLst/>
          </a:prstGeom>
          <a:ln>
            <a:noFill/>
          </a:ln>
          <a:effectLst>
            <a:softEdge rad="112500"/>
          </a:effectLst>
        </p:spPr>
      </p:pic>
      <p:pic>
        <p:nvPicPr>
          <p:cNvPr id="6" name="صورة 5" descr="_1_~2.JPG"/>
          <p:cNvPicPr>
            <a:picLocks noChangeAspect="1"/>
          </p:cNvPicPr>
          <p:nvPr/>
        </p:nvPicPr>
        <p:blipFill>
          <a:blip r:embed="rId5"/>
          <a:stretch>
            <a:fillRect/>
          </a:stretch>
        </p:blipFill>
        <p:spPr>
          <a:xfrm>
            <a:off x="7072330" y="214290"/>
            <a:ext cx="1357322" cy="1776409"/>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strips(upLeft)">
                                      <p:cBhvr>
                                        <p:cTn id="7" dur="1000"/>
                                        <p:tgtEl>
                                          <p:spTgt spid="52228"/>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
                                        </p:tgtEl>
                                      </p:cBhvr>
                                    </p:animEffect>
                                  </p:childTnLst>
                                </p:cTn>
                              </p:par>
                            </p:childTnLst>
                          </p:cTn>
                        </p:par>
                        <p:par>
                          <p:cTn id="19" fill="hold">
                            <p:stCondLst>
                              <p:cond delay="2000"/>
                            </p:stCondLst>
                            <p:childTnLst>
                              <p:par>
                                <p:cTn id="20" presetID="25"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52227">
                                            <p:txEl>
                                              <p:pRg st="0" end="0"/>
                                            </p:txEl>
                                          </p:spTgt>
                                        </p:tgtEl>
                                        <p:attrNameLst>
                                          <p:attrName>style.visibility</p:attrName>
                                        </p:attrNameLst>
                                      </p:cBhvr>
                                      <p:to>
                                        <p:strVal val="visible"/>
                                      </p:to>
                                    </p:set>
                                    <p:anim calcmode="lin" valueType="num">
                                      <p:cBhvr>
                                        <p:cTn id="33" dur="10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5222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522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22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52227">
                                            <p:txEl>
                                              <p:pRg st="1" end="1"/>
                                            </p:txEl>
                                          </p:spTgt>
                                        </p:tgtEl>
                                        <p:attrNameLst>
                                          <p:attrName>style.visibility</p:attrName>
                                        </p:attrNameLst>
                                      </p:cBhvr>
                                      <p:to>
                                        <p:strVal val="visible"/>
                                      </p:to>
                                    </p:set>
                                    <p:anim calcmode="lin" valueType="num">
                                      <p:cBhvr>
                                        <p:cTn id="41" dur="10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52227">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522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22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52227">
                                            <p:txEl>
                                              <p:pRg st="2" end="2"/>
                                            </p:txEl>
                                          </p:spTgt>
                                        </p:tgtEl>
                                        <p:attrNameLst>
                                          <p:attrName>style.visibility</p:attrName>
                                        </p:attrNameLst>
                                      </p:cBhvr>
                                      <p:to>
                                        <p:strVal val="visible"/>
                                      </p:to>
                                    </p:set>
                                    <p:anim calcmode="lin" valueType="num">
                                      <p:cBhvr>
                                        <p:cTn id="49" dur="1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52227">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522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22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5222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3252" name="Picture 4" descr="أخلاق"/>
          <p:cNvPicPr>
            <a:picLocks noChangeAspect="1" noChangeArrowheads="1"/>
          </p:cNvPicPr>
          <p:nvPr/>
        </p:nvPicPr>
        <p:blipFill>
          <a:blip r:embed="rId4">
            <a:duotone>
              <a:schemeClr val="bg2">
                <a:shade val="45000"/>
                <a:satMod val="135000"/>
              </a:schemeClr>
              <a:prstClr val="white"/>
            </a:duotone>
          </a:blip>
          <a:srcRect/>
          <a:stretch>
            <a:fillRect/>
          </a:stretch>
        </p:blipFill>
        <p:spPr bwMode="auto">
          <a:xfrm>
            <a:off x="0" y="0"/>
            <a:ext cx="9144000" cy="685800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2000"/>
                                        <p:tgtEl>
                                          <p:spTgt spid="53252"/>
                                        </p:tgtEl>
                                      </p:cBhvr>
                                    </p:animEffect>
                                    <p:anim calcmode="lin" valueType="num">
                                      <p:cBhvr>
                                        <p:cTn id="8" dur="2000" fill="hold"/>
                                        <p:tgtEl>
                                          <p:spTgt spid="53252"/>
                                        </p:tgtEl>
                                        <p:attrNameLst>
                                          <p:attrName>ppt_x</p:attrName>
                                        </p:attrNameLst>
                                      </p:cBhvr>
                                      <p:tavLst>
                                        <p:tav tm="0">
                                          <p:val>
                                            <p:strVal val="#ppt_x"/>
                                          </p:val>
                                        </p:tav>
                                        <p:tav tm="100000">
                                          <p:val>
                                            <p:strVal val="#ppt_x"/>
                                          </p:val>
                                        </p:tav>
                                      </p:tavLst>
                                    </p:anim>
                                    <p:anim calcmode="lin" valueType="num">
                                      <p:cBhvr>
                                        <p:cTn id="9" dur="1800" decel="100000" fill="hold"/>
                                        <p:tgtEl>
                                          <p:spTgt spid="5325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32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457200" y="441325"/>
            <a:ext cx="8229600" cy="5689600"/>
          </a:xfrm>
        </p:spPr>
        <p:txBody>
          <a:bodyPr/>
          <a:lstStyle/>
          <a:p>
            <a:pPr algn="ctr" eaLnBrk="1" hangingPunct="1">
              <a:lnSpc>
                <a:spcPct val="90000"/>
              </a:lnSpc>
              <a:buFont typeface="Wingdings" pitchFamily="2" charset="2"/>
              <a:buNone/>
            </a:pPr>
            <a:r>
              <a:rPr lang="ar-SA" sz="2800" b="1" dirty="0" smtClean="0">
                <a:solidFill>
                  <a:srgbClr val="336699"/>
                </a:solidFill>
                <a:effectLst/>
                <a:cs typeface="mohammad bold art 1" pitchFamily="2" charset="-78"/>
              </a:rPr>
              <a:t> </a:t>
            </a:r>
            <a:endParaRPr lang="en-US" sz="2400" b="1" dirty="0" smtClean="0">
              <a:solidFill>
                <a:srgbClr val="9900FF"/>
              </a:solidFill>
              <a:effectLst/>
              <a:cs typeface="mohammad bold art 1" pitchFamily="2" charset="-78"/>
            </a:endParaRPr>
          </a:p>
        </p:txBody>
      </p:sp>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a:spLocks noGrp="1"/>
          </p:cNvSpPr>
          <p:nvPr>
            <p:ph type="sldNum" sz="quarter" idx="12"/>
          </p:nvPr>
        </p:nvSpPr>
        <p:spPr/>
        <p:txBody>
          <a:bodyPr/>
          <a:lstStyle/>
          <a:p>
            <a:pPr>
              <a:defRPr/>
            </a:pPr>
            <a:fld id="{7248E2A4-F0D7-48D8-B9B9-D54437C9C123}" type="slidenum">
              <a:rPr lang="ar-SA"/>
              <a:pPr>
                <a:defRPr/>
              </a:pPr>
              <a:t>47</a:t>
            </a:fld>
            <a:endParaRPr lang="en-US"/>
          </a:p>
        </p:txBody>
      </p:sp>
      <p:sp>
        <p:nvSpPr>
          <p:cNvPr id="54277" name="Rectangle 4"/>
          <p:cNvSpPr>
            <a:spLocks noChangeArrowheads="1"/>
          </p:cNvSpPr>
          <p:nvPr/>
        </p:nvSpPr>
        <p:spPr bwMode="auto">
          <a:xfrm>
            <a:off x="642910" y="1214422"/>
            <a:ext cx="8215370" cy="4543420"/>
          </a:xfrm>
          <a:prstGeom prst="rect">
            <a:avLst/>
          </a:prstGeom>
          <a:noFill/>
          <a:ln w="9525">
            <a:noFill/>
            <a:miter lim="800000"/>
            <a:headEnd/>
            <a:tailEnd/>
          </a:ln>
        </p:spPr>
        <p:txBody>
          <a:bodyPr/>
          <a:lstStyle/>
          <a:p>
            <a:pPr algn="just">
              <a:lnSpc>
                <a:spcPts val="3800"/>
              </a:lnSpc>
            </a:pPr>
            <a:r>
              <a:rPr lang="ar-SA" sz="3600" dirty="0">
                <a:solidFill>
                  <a:srgbClr val="C00000"/>
                </a:solidFill>
                <a:cs typeface="PT Bold Heading" pitchFamily="2" charset="-78"/>
              </a:rPr>
              <a:t>قال تعالى </a:t>
            </a:r>
            <a:r>
              <a:rPr lang="ar-SA" sz="3600" dirty="0">
                <a:cs typeface="PT Bold Heading" pitchFamily="2" charset="-78"/>
              </a:rPr>
              <a:t>: { </a:t>
            </a:r>
            <a:r>
              <a:rPr lang="ar-SA" sz="3600" dirty="0">
                <a:solidFill>
                  <a:srgbClr val="00B050"/>
                </a:solidFill>
                <a:cs typeface="PT Bold Heading" pitchFamily="2" charset="-78"/>
              </a:rPr>
              <a:t>خُذِ الْعَفْوَ وَأْمُرْ بِالْعُرْفِ وَأَعْرِضْ عَنِ الْجَاهِلِينَ </a:t>
            </a:r>
            <a:r>
              <a:rPr lang="ar-SA" sz="3600" dirty="0">
                <a:cs typeface="PT Bold Heading" pitchFamily="2" charset="-78"/>
              </a:rPr>
              <a:t>} [ الأعراف : 199 ] .</a:t>
            </a:r>
          </a:p>
          <a:p>
            <a:pPr algn="just">
              <a:lnSpc>
                <a:spcPts val="3800"/>
              </a:lnSpc>
            </a:pPr>
            <a:r>
              <a:rPr lang="ar-SA" sz="3600" dirty="0">
                <a:cs typeface="PT Bold Heading" pitchFamily="2" charset="-78"/>
              </a:rPr>
              <a:t>وقال صلى الله عليه وسلم : (</a:t>
            </a:r>
            <a:r>
              <a:rPr lang="ar-SA" sz="3600" dirty="0">
                <a:solidFill>
                  <a:srgbClr val="00CC00"/>
                </a:solidFill>
                <a:cs typeface="PT Bold Heading" pitchFamily="2" charset="-78"/>
              </a:rPr>
              <a:t>إن الله رفيق يحب الرفق</a:t>
            </a:r>
            <a:r>
              <a:rPr lang="ar-SA" sz="3600" dirty="0">
                <a:cs typeface="PT Bold Heading" pitchFamily="2" charset="-78"/>
              </a:rPr>
              <a:t> )</a:t>
            </a:r>
          </a:p>
          <a:p>
            <a:pPr algn="just">
              <a:lnSpc>
                <a:spcPts val="3800"/>
              </a:lnSpc>
            </a:pPr>
            <a:r>
              <a:rPr lang="ar-SA" sz="3600" dirty="0">
                <a:cs typeface="PT Bold Heading" pitchFamily="2" charset="-78"/>
              </a:rPr>
              <a:t>وأبلغ من الصفح والعفو دفع السيئة بالحسنة </a:t>
            </a:r>
          </a:p>
          <a:p>
            <a:pPr algn="just">
              <a:lnSpc>
                <a:spcPts val="3800"/>
              </a:lnSpc>
            </a:pPr>
            <a:r>
              <a:rPr lang="ar-SA" sz="3600" dirty="0">
                <a:cs typeface="PT Bold Heading" pitchFamily="2" charset="-78"/>
              </a:rPr>
              <a:t>وأوصى رسول الله صلى الله عليه وسلم دوماً بالرفق في القول مع الآخرين والصبر على تطاولهم وإيذائهم .</a:t>
            </a:r>
            <a:endParaRPr lang="en-US" sz="3600" dirty="0">
              <a:cs typeface="PT Bold Heading" pitchFamily="2" charset="-78"/>
            </a:endParaRPr>
          </a:p>
          <a:p>
            <a:pPr algn="just">
              <a:lnSpc>
                <a:spcPts val="3800"/>
              </a:lnSpc>
            </a:pPr>
            <a:r>
              <a:rPr lang="ar-SA" sz="3600" dirty="0" smtClean="0">
                <a:cs typeface="PT Bold Heading" pitchFamily="2" charset="-78"/>
              </a:rPr>
              <a:t>.</a:t>
            </a:r>
            <a:endParaRPr lang="ar-SA" sz="3600" dirty="0">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
        <p:nvSpPr>
          <p:cNvPr id="54279" name="مستطيل 6"/>
          <p:cNvSpPr>
            <a:spLocks noChangeArrowheads="1"/>
          </p:cNvSpPr>
          <p:nvPr/>
        </p:nvSpPr>
        <p:spPr bwMode="auto">
          <a:xfrm>
            <a:off x="3143240" y="285728"/>
            <a:ext cx="3140075" cy="58477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wrap="square">
            <a:spAutoFit/>
          </a:bodyPr>
          <a:lstStyle/>
          <a:p>
            <a:pPr algn="ctr">
              <a:defRPr/>
            </a:pPr>
            <a:r>
              <a:rPr lang="ar-SA" sz="3200" dirty="0">
                <a:solidFill>
                  <a:srgbClr val="6600FF"/>
                </a:solidFill>
                <a:cs typeface="PT Bold Heading" pitchFamily="2" charset="-78"/>
              </a:rPr>
              <a:t>5-الحلم والرفق  </a:t>
            </a:r>
          </a:p>
        </p:txBody>
      </p:sp>
      <p:pic>
        <p:nvPicPr>
          <p:cNvPr id="9" name="صورة 8" descr="5ebd9ccba0e236b217d63366af7c993c.jpg"/>
          <p:cNvPicPr>
            <a:picLocks noChangeAspect="1"/>
          </p:cNvPicPr>
          <p:nvPr/>
        </p:nvPicPr>
        <p:blipFill>
          <a:blip r:embed="rId4"/>
          <a:stretch>
            <a:fillRect/>
          </a:stretch>
        </p:blipFill>
        <p:spPr>
          <a:xfrm>
            <a:off x="214282" y="4714884"/>
            <a:ext cx="3857652" cy="192882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strips(upRight)">
                                      <p:cBhvr>
                                        <p:cTn id="7" dur="1000"/>
                                        <p:tgtEl>
                                          <p:spTgt spid="54279"/>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54277">
                                            <p:txEl>
                                              <p:pRg st="0" end="0"/>
                                            </p:txEl>
                                          </p:spTgt>
                                        </p:tgtEl>
                                        <p:attrNameLst>
                                          <p:attrName>style.visibility</p:attrName>
                                        </p:attrNameLst>
                                      </p:cBhvr>
                                      <p:to>
                                        <p:strVal val="visible"/>
                                      </p:to>
                                    </p:set>
                                    <p:anim calcmode="lin" valueType="num">
                                      <p:cBhvr>
                                        <p:cTn id="11" dur="1000" decel="50000" fill="hold">
                                          <p:stCondLst>
                                            <p:cond delay="0"/>
                                          </p:stCondLst>
                                        </p:cTn>
                                        <p:tgtEl>
                                          <p:spTgt spid="54277">
                                            <p:txEl>
                                              <p:pRg st="0" end="0"/>
                                            </p:txEl>
                                          </p:spTgt>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54277">
                                            <p:txEl>
                                              <p:pRg st="0" end="0"/>
                                            </p:txEl>
                                          </p:spTgt>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54277">
                                            <p:txEl>
                                              <p:pRg st="0" end="0"/>
                                            </p:txEl>
                                          </p:spTgt>
                                        </p:tgtEl>
                                        <p:attrNameLst>
                                          <p:attrName>ppt_w</p:attrName>
                                        </p:attrNameLst>
                                      </p:cBhvr>
                                      <p:tavLst>
                                        <p:tav tm="0">
                                          <p:val>
                                            <p:strVal val="#ppt_w*.05"/>
                                          </p:val>
                                        </p:tav>
                                        <p:tav tm="100000">
                                          <p:val>
                                            <p:strVal val="#ppt_w"/>
                                          </p:val>
                                        </p:tav>
                                      </p:tavLst>
                                    </p:anim>
                                    <p:anim calcmode="lin" valueType="num">
                                      <p:cBhvr>
                                        <p:cTn id="14" dur="2000" fill="hold"/>
                                        <p:tgtEl>
                                          <p:spTgt spid="54277">
                                            <p:txEl>
                                              <p:pRg st="0" end="0"/>
                                            </p:txEl>
                                          </p:spTgt>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54277">
                                            <p:txEl>
                                              <p:pRg st="0" end="0"/>
                                            </p:txEl>
                                          </p:spTgt>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54277">
                                            <p:txEl>
                                              <p:pRg st="0" end="0"/>
                                            </p:txEl>
                                          </p:spTgt>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54277">
                                            <p:txEl>
                                              <p:pRg st="0" end="0"/>
                                            </p:txEl>
                                          </p:spTgt>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5427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4277">
                                            <p:txEl>
                                              <p:pRg st="1" end="1"/>
                                            </p:txEl>
                                          </p:spTgt>
                                        </p:tgtEl>
                                        <p:attrNameLst>
                                          <p:attrName>style.visibility</p:attrName>
                                        </p:attrNameLst>
                                      </p:cBhvr>
                                      <p:to>
                                        <p:strVal val="visible"/>
                                      </p:to>
                                    </p:set>
                                    <p:anim calcmode="lin" valueType="num">
                                      <p:cBhvr>
                                        <p:cTn id="23" dur="1000" decel="50000" fill="hold">
                                          <p:stCondLst>
                                            <p:cond delay="0"/>
                                          </p:stCondLst>
                                        </p:cTn>
                                        <p:tgtEl>
                                          <p:spTgt spid="54277">
                                            <p:txEl>
                                              <p:pRg st="1" end="1"/>
                                            </p:txEl>
                                          </p:spTgt>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54277">
                                            <p:txEl>
                                              <p:pRg st="1" end="1"/>
                                            </p:txEl>
                                          </p:spTgt>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54277">
                                            <p:txEl>
                                              <p:pRg st="1" end="1"/>
                                            </p:txEl>
                                          </p:spTgt>
                                        </p:tgtEl>
                                        <p:attrNameLst>
                                          <p:attrName>ppt_w</p:attrName>
                                        </p:attrNameLst>
                                      </p:cBhvr>
                                      <p:tavLst>
                                        <p:tav tm="0">
                                          <p:val>
                                            <p:strVal val="#ppt_w*.05"/>
                                          </p:val>
                                        </p:tav>
                                        <p:tav tm="100000">
                                          <p:val>
                                            <p:strVal val="#ppt_w"/>
                                          </p:val>
                                        </p:tav>
                                      </p:tavLst>
                                    </p:anim>
                                    <p:anim calcmode="lin" valueType="num">
                                      <p:cBhvr>
                                        <p:cTn id="26" dur="2000" fill="hold"/>
                                        <p:tgtEl>
                                          <p:spTgt spid="54277">
                                            <p:txEl>
                                              <p:pRg st="1" end="1"/>
                                            </p:txEl>
                                          </p:spTgt>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54277">
                                            <p:txEl>
                                              <p:pRg st="1" end="1"/>
                                            </p:txEl>
                                          </p:spTgt>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54277">
                                            <p:txEl>
                                              <p:pRg st="1" end="1"/>
                                            </p:txEl>
                                          </p:spTgt>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54277">
                                            <p:txEl>
                                              <p:pRg st="1" end="1"/>
                                            </p:txEl>
                                          </p:spTgt>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5427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54277">
                                            <p:txEl>
                                              <p:pRg st="2" end="2"/>
                                            </p:txEl>
                                          </p:spTgt>
                                        </p:tgtEl>
                                        <p:attrNameLst>
                                          <p:attrName>style.visibility</p:attrName>
                                        </p:attrNameLst>
                                      </p:cBhvr>
                                      <p:to>
                                        <p:strVal val="visible"/>
                                      </p:to>
                                    </p:set>
                                    <p:anim calcmode="lin" valueType="num">
                                      <p:cBhvr>
                                        <p:cTn id="35" dur="1000" decel="50000" fill="hold">
                                          <p:stCondLst>
                                            <p:cond delay="0"/>
                                          </p:stCondLst>
                                        </p:cTn>
                                        <p:tgtEl>
                                          <p:spTgt spid="54277">
                                            <p:txEl>
                                              <p:pRg st="2" end="2"/>
                                            </p:txEl>
                                          </p:spTgt>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54277">
                                            <p:txEl>
                                              <p:pRg st="2" end="2"/>
                                            </p:txEl>
                                          </p:spTgt>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54277">
                                            <p:txEl>
                                              <p:pRg st="2" end="2"/>
                                            </p:txEl>
                                          </p:spTgt>
                                        </p:tgtEl>
                                        <p:attrNameLst>
                                          <p:attrName>ppt_w</p:attrName>
                                        </p:attrNameLst>
                                      </p:cBhvr>
                                      <p:tavLst>
                                        <p:tav tm="0">
                                          <p:val>
                                            <p:strVal val="#ppt_w*.05"/>
                                          </p:val>
                                        </p:tav>
                                        <p:tav tm="100000">
                                          <p:val>
                                            <p:strVal val="#ppt_w"/>
                                          </p:val>
                                        </p:tav>
                                      </p:tavLst>
                                    </p:anim>
                                    <p:anim calcmode="lin" valueType="num">
                                      <p:cBhvr>
                                        <p:cTn id="38" dur="2000" fill="hold"/>
                                        <p:tgtEl>
                                          <p:spTgt spid="54277">
                                            <p:txEl>
                                              <p:pRg st="2" end="2"/>
                                            </p:txEl>
                                          </p:spTgt>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54277">
                                            <p:txEl>
                                              <p:pRg st="2" end="2"/>
                                            </p:txEl>
                                          </p:spTgt>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54277">
                                            <p:txEl>
                                              <p:pRg st="2" end="2"/>
                                            </p:txEl>
                                          </p:spTgt>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54277">
                                            <p:txEl>
                                              <p:pRg st="2" end="2"/>
                                            </p:txEl>
                                          </p:spTgt>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5427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54277">
                                            <p:txEl>
                                              <p:pRg st="3" end="3"/>
                                            </p:txEl>
                                          </p:spTgt>
                                        </p:tgtEl>
                                        <p:attrNameLst>
                                          <p:attrName>style.visibility</p:attrName>
                                        </p:attrNameLst>
                                      </p:cBhvr>
                                      <p:to>
                                        <p:strVal val="visible"/>
                                      </p:to>
                                    </p:set>
                                    <p:anim calcmode="lin" valueType="num">
                                      <p:cBhvr>
                                        <p:cTn id="47" dur="1000" decel="50000" fill="hold">
                                          <p:stCondLst>
                                            <p:cond delay="0"/>
                                          </p:stCondLst>
                                        </p:cTn>
                                        <p:tgtEl>
                                          <p:spTgt spid="54277">
                                            <p:txEl>
                                              <p:pRg st="3" end="3"/>
                                            </p:txEl>
                                          </p:spTgt>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54277">
                                            <p:txEl>
                                              <p:pRg st="3" end="3"/>
                                            </p:txEl>
                                          </p:spTgt>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54277">
                                            <p:txEl>
                                              <p:pRg st="3" end="3"/>
                                            </p:txEl>
                                          </p:spTgt>
                                        </p:tgtEl>
                                        <p:attrNameLst>
                                          <p:attrName>ppt_w</p:attrName>
                                        </p:attrNameLst>
                                      </p:cBhvr>
                                      <p:tavLst>
                                        <p:tav tm="0">
                                          <p:val>
                                            <p:strVal val="#ppt_w*.05"/>
                                          </p:val>
                                        </p:tav>
                                        <p:tav tm="100000">
                                          <p:val>
                                            <p:strVal val="#ppt_w"/>
                                          </p:val>
                                        </p:tav>
                                      </p:tavLst>
                                    </p:anim>
                                    <p:anim calcmode="lin" valueType="num">
                                      <p:cBhvr>
                                        <p:cTn id="50" dur="2000" fill="hold"/>
                                        <p:tgtEl>
                                          <p:spTgt spid="54277">
                                            <p:txEl>
                                              <p:pRg st="3" end="3"/>
                                            </p:txEl>
                                          </p:spTgt>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54277">
                                            <p:txEl>
                                              <p:pRg st="3" end="3"/>
                                            </p:txEl>
                                          </p:spTgt>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54277">
                                            <p:txEl>
                                              <p:pRg st="3" end="3"/>
                                            </p:txEl>
                                          </p:spTgt>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54277">
                                            <p:txEl>
                                              <p:pRg st="3" end="3"/>
                                            </p:txEl>
                                          </p:spTgt>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5427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54277">
                                            <p:txEl>
                                              <p:pRg st="4" end="4"/>
                                            </p:txEl>
                                          </p:spTgt>
                                        </p:tgtEl>
                                        <p:attrNameLst>
                                          <p:attrName>style.visibility</p:attrName>
                                        </p:attrNameLst>
                                      </p:cBhvr>
                                      <p:to>
                                        <p:strVal val="visible"/>
                                      </p:to>
                                    </p:set>
                                    <p:anim calcmode="lin" valueType="num">
                                      <p:cBhvr>
                                        <p:cTn id="59" dur="1000" decel="50000" fill="hold">
                                          <p:stCondLst>
                                            <p:cond delay="0"/>
                                          </p:stCondLst>
                                        </p:cTn>
                                        <p:tgtEl>
                                          <p:spTgt spid="54277">
                                            <p:txEl>
                                              <p:pRg st="4" end="4"/>
                                            </p:txEl>
                                          </p:spTgt>
                                        </p:tgtEl>
                                        <p:attrNameLst>
                                          <p:attrName>style.rotation</p:attrName>
                                        </p:attrNameLst>
                                      </p:cBhvr>
                                      <p:tavLst>
                                        <p:tav tm="0">
                                          <p:val>
                                            <p:fltVal val="-90"/>
                                          </p:val>
                                        </p:tav>
                                        <p:tav tm="100000">
                                          <p:val>
                                            <p:fltVal val="0"/>
                                          </p:val>
                                        </p:tav>
                                      </p:tavLst>
                                    </p:anim>
                                    <p:anim calcmode="lin" valueType="num">
                                      <p:cBhvr>
                                        <p:cTn id="60" dur="1000" decel="50000" fill="hold">
                                          <p:stCondLst>
                                            <p:cond delay="0"/>
                                          </p:stCondLst>
                                        </p:cTn>
                                        <p:tgtEl>
                                          <p:spTgt spid="54277">
                                            <p:txEl>
                                              <p:pRg st="4" end="4"/>
                                            </p:txEl>
                                          </p:spTgt>
                                        </p:tgtEl>
                                        <p:attrNameLst>
                                          <p:attrName>ppt_w</p:attrName>
                                        </p:attrNameLst>
                                      </p:cBhvr>
                                      <p:tavLst>
                                        <p:tav tm="0">
                                          <p:val>
                                            <p:strVal val="#ppt_w"/>
                                          </p:val>
                                        </p:tav>
                                        <p:tav tm="100000">
                                          <p:val>
                                            <p:strVal val="#ppt_w*.05"/>
                                          </p:val>
                                        </p:tav>
                                      </p:tavLst>
                                    </p:anim>
                                    <p:anim calcmode="lin" valueType="num">
                                      <p:cBhvr>
                                        <p:cTn id="61" dur="1000" accel="50000" fill="hold">
                                          <p:stCondLst>
                                            <p:cond delay="1000"/>
                                          </p:stCondLst>
                                        </p:cTn>
                                        <p:tgtEl>
                                          <p:spTgt spid="54277">
                                            <p:txEl>
                                              <p:pRg st="4" end="4"/>
                                            </p:txEl>
                                          </p:spTgt>
                                        </p:tgtEl>
                                        <p:attrNameLst>
                                          <p:attrName>ppt_w</p:attrName>
                                        </p:attrNameLst>
                                      </p:cBhvr>
                                      <p:tavLst>
                                        <p:tav tm="0">
                                          <p:val>
                                            <p:strVal val="#ppt_w*.05"/>
                                          </p:val>
                                        </p:tav>
                                        <p:tav tm="100000">
                                          <p:val>
                                            <p:strVal val="#ppt_w"/>
                                          </p:val>
                                        </p:tav>
                                      </p:tavLst>
                                    </p:anim>
                                    <p:anim calcmode="lin" valueType="num">
                                      <p:cBhvr>
                                        <p:cTn id="62" dur="2000" fill="hold"/>
                                        <p:tgtEl>
                                          <p:spTgt spid="54277">
                                            <p:txEl>
                                              <p:pRg st="4" end="4"/>
                                            </p:txEl>
                                          </p:spTgt>
                                        </p:tgtEl>
                                        <p:attrNameLst>
                                          <p:attrName>ppt_h</p:attrName>
                                        </p:attrNameLst>
                                      </p:cBhvr>
                                      <p:tavLst>
                                        <p:tav tm="0">
                                          <p:val>
                                            <p:strVal val="#ppt_h"/>
                                          </p:val>
                                        </p:tav>
                                        <p:tav tm="100000">
                                          <p:val>
                                            <p:strVal val="#ppt_h"/>
                                          </p:val>
                                        </p:tav>
                                      </p:tavLst>
                                    </p:anim>
                                    <p:anim calcmode="lin" valueType="num">
                                      <p:cBhvr>
                                        <p:cTn id="63" dur="1000" decel="50000" fill="hold">
                                          <p:stCondLst>
                                            <p:cond delay="0"/>
                                          </p:stCondLst>
                                        </p:cTn>
                                        <p:tgtEl>
                                          <p:spTgt spid="54277">
                                            <p:txEl>
                                              <p:pRg st="4" end="4"/>
                                            </p:txEl>
                                          </p:spTgt>
                                        </p:tgtEl>
                                        <p:attrNameLst>
                                          <p:attrName>ppt_x</p:attrName>
                                        </p:attrNameLst>
                                      </p:cBhvr>
                                      <p:tavLst>
                                        <p:tav tm="0">
                                          <p:val>
                                            <p:strVal val="#ppt_x+.4"/>
                                          </p:val>
                                        </p:tav>
                                        <p:tav tm="100000">
                                          <p:val>
                                            <p:strVal val="#ppt_x"/>
                                          </p:val>
                                        </p:tav>
                                      </p:tavLst>
                                    </p:anim>
                                    <p:anim calcmode="lin" valueType="num">
                                      <p:cBhvr>
                                        <p:cTn id="64" dur="1000" decel="50000" fill="hold">
                                          <p:stCondLst>
                                            <p:cond delay="0"/>
                                          </p:stCondLst>
                                        </p:cTn>
                                        <p:tgtEl>
                                          <p:spTgt spid="54277">
                                            <p:txEl>
                                              <p:pRg st="4" end="4"/>
                                            </p:txEl>
                                          </p:spTgt>
                                        </p:tgtEl>
                                        <p:attrNameLst>
                                          <p:attrName>ppt_y</p:attrName>
                                        </p:attrNameLst>
                                      </p:cBhvr>
                                      <p:tavLst>
                                        <p:tav tm="0">
                                          <p:val>
                                            <p:strVal val="#ppt_y-.2"/>
                                          </p:val>
                                        </p:tav>
                                        <p:tav tm="100000">
                                          <p:val>
                                            <p:strVal val="#ppt_y+.1"/>
                                          </p:val>
                                        </p:tav>
                                      </p:tavLst>
                                    </p:anim>
                                    <p:anim calcmode="lin" valueType="num">
                                      <p:cBhvr>
                                        <p:cTn id="65" dur="1000" accel="50000" fill="hold">
                                          <p:stCondLst>
                                            <p:cond delay="1000"/>
                                          </p:stCondLst>
                                        </p:cTn>
                                        <p:tgtEl>
                                          <p:spTgt spid="54277">
                                            <p:txEl>
                                              <p:pRg st="4" end="4"/>
                                            </p:txEl>
                                          </p:spTgt>
                                        </p:tgtEl>
                                        <p:attrNameLst>
                                          <p:attrName>ppt_y</p:attrName>
                                        </p:attrNameLst>
                                      </p:cBhvr>
                                      <p:tavLst>
                                        <p:tav tm="0">
                                          <p:val>
                                            <p:strVal val="#ppt_y+.1"/>
                                          </p:val>
                                        </p:tav>
                                        <p:tav tm="100000">
                                          <p:val>
                                            <p:strVal val="#ppt_y"/>
                                          </p:val>
                                        </p:tav>
                                      </p:tavLst>
                                    </p:anim>
                                    <p:animEffect transition="in" filter="fade">
                                      <p:cBhvr>
                                        <p:cTn id="66" dur="2000" decel="50000">
                                          <p:stCondLst>
                                            <p:cond delay="0"/>
                                          </p:stCondLst>
                                        </p:cTn>
                                        <p:tgtEl>
                                          <p:spTgt spid="54277">
                                            <p:txEl>
                                              <p:pRg st="4" end="4"/>
                                            </p:txEl>
                                          </p:spTgt>
                                        </p:tgtEl>
                                      </p:cBhvr>
                                    </p:animEffect>
                                  </p:childTnLst>
                                </p:cTn>
                              </p:par>
                            </p:childTnLst>
                          </p:cTn>
                        </p:par>
                        <p:par>
                          <p:cTn id="67" fill="hold">
                            <p:stCondLst>
                              <p:cond delay="2000"/>
                            </p:stCondLst>
                            <p:childTnLst>
                              <p:par>
                                <p:cTn id="68" presetID="15"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fltVal val="0"/>
                                          </p:val>
                                        </p:tav>
                                        <p:tav tm="100000">
                                          <p:val>
                                            <p:strVal val="#ppt_w"/>
                                          </p:val>
                                        </p:tav>
                                      </p:tavLst>
                                    </p:anim>
                                    <p:anim calcmode="lin" valueType="num">
                                      <p:cBhvr>
                                        <p:cTn id="71" dur="1000" fill="hold"/>
                                        <p:tgtEl>
                                          <p:spTgt spid="9"/>
                                        </p:tgtEl>
                                        <p:attrNameLst>
                                          <p:attrName>ppt_h</p:attrName>
                                        </p:attrNameLst>
                                      </p:cBhvr>
                                      <p:tavLst>
                                        <p:tav tm="0">
                                          <p:val>
                                            <p:fltVal val="0"/>
                                          </p:val>
                                        </p:tav>
                                        <p:tav tm="100000">
                                          <p:val>
                                            <p:strVal val="#ppt_h"/>
                                          </p:val>
                                        </p:tav>
                                      </p:tavLst>
                                    </p:anim>
                                    <p:anim calcmode="lin" valueType="num">
                                      <p:cBhvr>
                                        <p:cTn id="7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uiExpand="1" build="p"/>
      <p:bldP spid="542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pPr>
              <a:defRPr/>
            </a:pPr>
            <a:r>
              <a:rPr lang="ar-SA" dirty="0" smtClean="0"/>
              <a:t>الحوار الفعال في القرآن والسنة  جمال القرش</a:t>
            </a:r>
            <a:endParaRPr lang="en-US" dirty="0"/>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48</a:t>
            </a:fld>
            <a:endParaRPr lang="en-US"/>
          </a:p>
        </p:txBody>
      </p:sp>
      <p:pic>
        <p:nvPicPr>
          <p:cNvPr id="6" name="عنصر نائب للمحتوى 5" descr="images (33).jpg"/>
          <p:cNvPicPr>
            <a:picLocks noGrp="1" noChangeAspect="1"/>
          </p:cNvPicPr>
          <p:nvPr>
            <p:ph idx="1"/>
          </p:nvPr>
        </p:nvPicPr>
        <p:blipFill>
          <a:blip r:embed="rId3"/>
          <a:stretch>
            <a:fillRect/>
          </a:stretch>
        </p:blipFill>
        <p:spPr>
          <a:xfrm>
            <a:off x="0" y="0"/>
            <a:ext cx="9144000" cy="6858000"/>
          </a:xfrm>
          <a:prstGeom prst="rect">
            <a:avLst/>
          </a:prstGeom>
          <a:ln>
            <a:noFill/>
          </a:ln>
          <a:effectLst>
            <a:softEdge rad="112500"/>
          </a:effectLst>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28670"/>
            <a:ext cx="8229600" cy="5202255"/>
          </a:xfrm>
        </p:spPr>
        <p:txBody>
          <a:bodyPr/>
          <a:lstStyle/>
          <a:p>
            <a:pPr algn="just">
              <a:lnSpc>
                <a:spcPts val="5000"/>
              </a:lnSpc>
            </a:pPr>
            <a:r>
              <a:rPr lang="ar-SA" sz="3600" dirty="0" smtClean="0">
                <a:cs typeface="PT Bold Heading" pitchFamily="2" charset="-78"/>
              </a:rPr>
              <a:t>قال صلىّ الله عليه وسلم: (</a:t>
            </a:r>
            <a:r>
              <a:rPr lang="ar-SA" sz="3600" dirty="0" smtClean="0">
                <a:solidFill>
                  <a:srgbClr val="00CC00"/>
                </a:solidFill>
                <a:cs typeface="PT Bold Heading" pitchFamily="2" charset="-78"/>
              </a:rPr>
              <a:t>اللهم من ولي من أمر أمتي شيئًا فرفق بهم </a:t>
            </a:r>
            <a:r>
              <a:rPr lang="ar-SA" sz="3600" dirty="0" err="1" smtClean="0">
                <a:solidFill>
                  <a:srgbClr val="00CC00"/>
                </a:solidFill>
                <a:cs typeface="PT Bold Heading" pitchFamily="2" charset="-78"/>
              </a:rPr>
              <a:t>فارفق</a:t>
            </a:r>
            <a:r>
              <a:rPr lang="ar-SA" sz="3600" dirty="0" smtClean="0">
                <a:solidFill>
                  <a:srgbClr val="00CC00"/>
                </a:solidFill>
                <a:cs typeface="PT Bold Heading" pitchFamily="2" charset="-78"/>
              </a:rPr>
              <a:t> </a:t>
            </a:r>
            <a:r>
              <a:rPr lang="ar-SA" sz="3600" dirty="0" err="1" smtClean="0">
                <a:solidFill>
                  <a:srgbClr val="00CC00"/>
                </a:solidFill>
                <a:cs typeface="PT Bold Heading" pitchFamily="2" charset="-78"/>
              </a:rPr>
              <a:t>به</a:t>
            </a:r>
            <a:r>
              <a:rPr lang="ar-SA" sz="3600" dirty="0" smtClean="0">
                <a:solidFill>
                  <a:srgbClr val="00CC00"/>
                </a:solidFill>
                <a:cs typeface="PT Bold Heading" pitchFamily="2" charset="-78"/>
              </a:rPr>
              <a:t> ومن ولي من أمر أمتي شيئًا فشق عليهم </a:t>
            </a:r>
            <a:r>
              <a:rPr lang="ar-SA" sz="3600" dirty="0" err="1" smtClean="0">
                <a:solidFill>
                  <a:srgbClr val="00CC00"/>
                </a:solidFill>
                <a:cs typeface="PT Bold Heading" pitchFamily="2" charset="-78"/>
              </a:rPr>
              <a:t>فاشقق</a:t>
            </a:r>
            <a:r>
              <a:rPr lang="ar-SA" sz="3600" dirty="0" smtClean="0">
                <a:solidFill>
                  <a:srgbClr val="00CC00"/>
                </a:solidFill>
                <a:cs typeface="PT Bold Heading" pitchFamily="2" charset="-78"/>
              </a:rPr>
              <a:t> عليه</a:t>
            </a:r>
            <a:r>
              <a:rPr lang="ar-SA" sz="3600" dirty="0" smtClean="0">
                <a:cs typeface="PT Bold Heading" pitchFamily="2" charset="-78"/>
              </a:rPr>
              <a:t>)،</a:t>
            </a:r>
          </a:p>
          <a:p>
            <a:pPr algn="just">
              <a:lnSpc>
                <a:spcPts val="5000"/>
              </a:lnSpc>
            </a:pPr>
            <a:r>
              <a:rPr lang="ar-SA" sz="3600" dirty="0" smtClean="0">
                <a:cs typeface="PT Bold Heading" pitchFamily="2" charset="-78"/>
              </a:rPr>
              <a:t>فينبغي على الداعية أن </a:t>
            </a:r>
            <a:r>
              <a:rPr lang="ar-SA" sz="3600" dirty="0" smtClean="0">
                <a:solidFill>
                  <a:schemeClr val="hlink"/>
                </a:solidFill>
                <a:cs typeface="PT Bold Heading" pitchFamily="2" charset="-78"/>
              </a:rPr>
              <a:t>لا يشق على الناس</a:t>
            </a:r>
            <a:r>
              <a:rPr lang="ar-SA" sz="3600" dirty="0" smtClean="0">
                <a:cs typeface="PT Bold Heading" pitchFamily="2" charset="-78"/>
              </a:rPr>
              <a:t>، ولا ينفرهم من الدين بالغلظة والعنف بل عليه يلين كلامه حتى يؤثر في قلوب الناس و</a:t>
            </a:r>
            <a:r>
              <a:rPr lang="ar-SA" sz="3600" dirty="0" smtClean="0">
                <a:solidFill>
                  <a:schemeClr val="hlink"/>
                </a:solidFill>
                <a:cs typeface="PT Bold Heading" pitchFamily="2" charset="-78"/>
              </a:rPr>
              <a:t>تأنس القلوب إليه</a:t>
            </a:r>
            <a:r>
              <a:rPr lang="ar-SA" sz="3600" dirty="0" smtClean="0">
                <a:cs typeface="PT Bold Heading" pitchFamily="2" charset="-78"/>
              </a:rPr>
              <a:t> وتلين، </a:t>
            </a:r>
            <a:r>
              <a:rPr lang="ar-SA" sz="3600" dirty="0" smtClean="0">
                <a:solidFill>
                  <a:srgbClr val="6699FF"/>
                </a:solidFill>
                <a:cs typeface="PT Bold Heading" pitchFamily="2" charset="-78"/>
              </a:rPr>
              <a:t>أما العنف فإنه منفر لا مقرب</a:t>
            </a:r>
            <a:r>
              <a:rPr lang="ar-SA" sz="3600" dirty="0" smtClean="0">
                <a:cs typeface="PT Bold Heading" pitchFamily="2" charset="-78"/>
              </a:rPr>
              <a:t>، ومفرق لا جامع</a:t>
            </a:r>
            <a:endParaRPr lang="ar-SA" sz="36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49</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685507" name="Rectangle 3"/>
          <p:cNvSpPr>
            <a:spLocks noGrp="1" noChangeArrowheads="1"/>
          </p:cNvSpPr>
          <p:nvPr>
            <p:ph idx="1"/>
          </p:nvPr>
        </p:nvSpPr>
        <p:spPr/>
        <p:txBody>
          <a:bodyPr/>
          <a:lstStyle/>
          <a:p>
            <a:pPr algn="just" eaLnBrk="1" hangingPunct="1">
              <a:defRPr/>
            </a:pPr>
            <a:r>
              <a:rPr lang="ar-SA" dirty="0" smtClean="0">
                <a:effectLst/>
                <a:cs typeface="PT Bold Heading" pitchFamily="2" charset="-78"/>
              </a:rPr>
              <a:t>نشاط</a:t>
            </a:r>
            <a:r>
              <a:rPr lang="ar-SA" dirty="0" smtClean="0">
                <a:effectLst/>
                <a:cs typeface="AL-Gemah-Almajd" pitchFamily="2" charset="-78"/>
              </a:rPr>
              <a:t> </a:t>
            </a:r>
            <a:r>
              <a:rPr lang="ar-SA" dirty="0" smtClean="0">
                <a:effectLst/>
                <a:cs typeface="PT Bold Heading" pitchFamily="2" charset="-78"/>
              </a:rPr>
              <a:t>1</a:t>
            </a:r>
            <a:r>
              <a:rPr lang="ar-SA" dirty="0" smtClean="0">
                <a:solidFill>
                  <a:srgbClr val="0000FF"/>
                </a:solidFill>
                <a:effectLst/>
                <a:cs typeface="AL-Gemah-Almajd" pitchFamily="2" charset="-78"/>
              </a:rPr>
              <a:t>       		 </a:t>
            </a:r>
          </a:p>
          <a:p>
            <a:pPr algn="just" eaLnBrk="1" hangingPunct="1">
              <a:defRPr/>
            </a:pPr>
            <a:r>
              <a:rPr lang="ar-SA" sz="4400" b="1" dirty="0" smtClean="0">
                <a:effectLst/>
                <a:cs typeface="PT Bold Heading" pitchFamily="2" charset="-78"/>
              </a:rPr>
              <a:t>بيِّن ما توحي إليه كل صورة</a:t>
            </a:r>
            <a:endParaRPr lang="ar-SA" sz="4400" b="1" dirty="0" smtClean="0">
              <a:solidFill>
                <a:srgbClr val="009900"/>
              </a:solidFill>
              <a:effectLst/>
              <a:cs typeface="PT Bold Heading" pitchFamily="2" charset="-78"/>
            </a:endParaRPr>
          </a:p>
        </p:txBody>
      </p:sp>
      <p:sp>
        <p:nvSpPr>
          <p:cNvPr id="6" name="Rectangle 24"/>
          <p:cNvSpPr>
            <a:spLocks noGrp="1" noChangeArrowheads="1"/>
          </p:cNvSpPr>
          <p:nvPr>
            <p:ph type="ftr" sz="quarter" idx="11"/>
          </p:nvPr>
        </p:nvSpPr>
        <p:spPr/>
        <p:txBody>
          <a:bodyPr/>
          <a:lstStyle/>
          <a:p>
            <a:pPr>
              <a:defRPr/>
            </a:pPr>
            <a:r>
              <a:rPr lang="ar-SA" dirty="0"/>
              <a:t>الحوار الفعال في القرآن والسنة  جمال القرش</a:t>
            </a:r>
            <a:endParaRPr lang="en-US" dirty="0"/>
          </a:p>
        </p:txBody>
      </p:sp>
      <p:pic>
        <p:nvPicPr>
          <p:cNvPr id="20484" name="Picture 10" descr="ورد11"/>
          <p:cNvPicPr>
            <a:picLocks noChangeAspect="1" noChangeArrowheads="1"/>
          </p:cNvPicPr>
          <p:nvPr/>
        </p:nvPicPr>
        <p:blipFill>
          <a:blip r:embed="rId4"/>
          <a:stretch>
            <a:fillRect/>
          </a:stretch>
        </p:blipFill>
        <p:spPr bwMode="auto">
          <a:xfrm>
            <a:off x="285720" y="3500438"/>
            <a:ext cx="2410322" cy="2286016"/>
          </a:xfrm>
          <a:prstGeom prst="rect">
            <a:avLst/>
          </a:prstGeom>
          <a:ln>
            <a:noFill/>
          </a:ln>
          <a:effectLst>
            <a:softEdge rad="112500"/>
          </a:effectLst>
        </p:spPr>
      </p:pic>
      <p:pic>
        <p:nvPicPr>
          <p:cNvPr id="7" name="صورة 6" descr="jo13DSC00859.jpg"/>
          <p:cNvPicPr>
            <a:picLocks noChangeAspect="1"/>
          </p:cNvPicPr>
          <p:nvPr/>
        </p:nvPicPr>
        <p:blipFill>
          <a:blip r:embed="rId5"/>
          <a:stretch>
            <a:fillRect/>
          </a:stretch>
        </p:blipFill>
        <p:spPr>
          <a:xfrm>
            <a:off x="5857884" y="3500438"/>
            <a:ext cx="2357454" cy="2286016"/>
          </a:xfrm>
          <a:prstGeom prst="rect">
            <a:avLst/>
          </a:prstGeom>
          <a:ln>
            <a:noFill/>
          </a:ln>
          <a:effectLst>
            <a:softEdge rad="112500"/>
          </a:effectLst>
        </p:spPr>
      </p:pic>
      <p:pic>
        <p:nvPicPr>
          <p:cNvPr id="8" name="صورة 7" descr="artworks-000028550772-c45x8s-original.jpg"/>
          <p:cNvPicPr>
            <a:picLocks noChangeAspect="1"/>
          </p:cNvPicPr>
          <p:nvPr/>
        </p:nvPicPr>
        <p:blipFill>
          <a:blip r:embed="rId6"/>
          <a:stretch>
            <a:fillRect/>
          </a:stretch>
        </p:blipFill>
        <p:spPr>
          <a:xfrm>
            <a:off x="3000364" y="3500438"/>
            <a:ext cx="2357454" cy="228601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animEffect transition="in" filter="slide(fromLeft)">
                                      <p:cBhvr>
                                        <p:cTn id="7" dur="500"/>
                                        <p:tgtEl>
                                          <p:spTgt spid="1685507">
                                            <p:txEl>
                                              <p:pRg st="0" end="0"/>
                                            </p:tx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85507">
                                            <p:txEl>
                                              <p:pRg st="1" end="1"/>
                                            </p:txEl>
                                          </p:spTgt>
                                        </p:tgtEl>
                                        <p:attrNameLst>
                                          <p:attrName>style.visibility</p:attrName>
                                        </p:attrNameLst>
                                      </p:cBhvr>
                                      <p:to>
                                        <p:strVal val="visible"/>
                                      </p:to>
                                    </p:set>
                                    <p:animEffect transition="in" filter="slide(fromLeft)">
                                      <p:cBhvr>
                                        <p:cTn id="11" dur="500"/>
                                        <p:tgtEl>
                                          <p:spTgt spid="1685507">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7" presetClass="entr" presetSubtype="4" fill="hold" nodeType="after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1000" fill="hold"/>
                                        <p:tgtEl>
                                          <p:spTgt spid="20484"/>
                                        </p:tgtEl>
                                        <p:attrNameLst>
                                          <p:attrName>ppt_x</p:attrName>
                                        </p:attrNameLst>
                                      </p:cBhvr>
                                      <p:tavLst>
                                        <p:tav tm="0">
                                          <p:val>
                                            <p:strVal val="#ppt_x"/>
                                          </p:val>
                                        </p:tav>
                                        <p:tav tm="100000">
                                          <p:val>
                                            <p:strVal val="#ppt_x"/>
                                          </p:val>
                                        </p:tav>
                                      </p:tavLst>
                                    </p:anim>
                                    <p:anim calcmode="lin" valueType="num">
                                      <p:cBhvr additive="base">
                                        <p:cTn id="26" dur="10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457200" y="642918"/>
            <a:ext cx="8229600" cy="5038725"/>
          </a:xfrm>
          <a:noFill/>
        </p:spPr>
        <p:txBody>
          <a:bodyPr/>
          <a:lstStyle/>
          <a:p>
            <a:pPr algn="just">
              <a:lnSpc>
                <a:spcPct val="90000"/>
              </a:lnSpc>
            </a:pPr>
            <a:endParaRPr lang="ar-SA" dirty="0" smtClean="0">
              <a:effectLst/>
              <a:cs typeface="PT Bold Heading" pitchFamily="2" charset="-78"/>
            </a:endParaRPr>
          </a:p>
          <a:p>
            <a:pPr algn="just">
              <a:lnSpc>
                <a:spcPts val="4500"/>
              </a:lnSpc>
            </a:pPr>
            <a:r>
              <a:rPr lang="ar-SA" dirty="0" smtClean="0">
                <a:effectLst/>
                <a:cs typeface="PT Bold Heading" pitchFamily="2" charset="-78"/>
              </a:rPr>
              <a:t>وقال تعالى : { </a:t>
            </a:r>
            <a:r>
              <a:rPr lang="ar-SA" dirty="0" smtClean="0">
                <a:solidFill>
                  <a:srgbClr val="00CC00"/>
                </a:solidFill>
                <a:effectLst/>
                <a:cs typeface="PT Bold Heading" pitchFamily="2" charset="-78"/>
              </a:rPr>
              <a:t>وَلَا تُجَادِلُوا أَهْلَ الْكِتَابِ إِلَّا بِالَّتِي هِيَ أَحْسَنُ إِلَّا الَّذِينَ ظَلَمُوا مِنْهُمْ</a:t>
            </a:r>
            <a:r>
              <a:rPr lang="ar-SA" dirty="0" smtClean="0">
                <a:effectLst/>
                <a:cs typeface="PT Bold Heading" pitchFamily="2" charset="-78"/>
              </a:rPr>
              <a:t> }  [ العنكبوت:46 ] </a:t>
            </a:r>
          </a:p>
          <a:p>
            <a:pPr algn="just">
              <a:lnSpc>
                <a:spcPts val="4500"/>
              </a:lnSpc>
            </a:pPr>
            <a:r>
              <a:rPr lang="ar-SA" dirty="0" smtClean="0">
                <a:effectLst/>
                <a:cs typeface="PT Bold Heading" pitchFamily="2" charset="-78"/>
              </a:rPr>
              <a:t> إلا الذين ظلموا بأن أفرطوا في المجادلة ولم يتأدبوا مع المسلمين فلا بأس بالإغلاظ عليهم والتخشين في مجادلتهم</a:t>
            </a:r>
          </a:p>
          <a:p>
            <a:pPr algn="just">
              <a:lnSpc>
                <a:spcPts val="4500"/>
              </a:lnSpc>
            </a:pPr>
            <a:r>
              <a:rPr lang="ar-SA" dirty="0" smtClean="0">
                <a:effectLst/>
                <a:cs typeface="PT Bold Heading" pitchFamily="2" charset="-78"/>
              </a:rPr>
              <a:t>قال تعالى {</a:t>
            </a:r>
            <a:r>
              <a:rPr lang="ar-SA" dirty="0" smtClean="0">
                <a:solidFill>
                  <a:srgbClr val="33CC33"/>
                </a:solidFill>
                <a:effectLst/>
                <a:cs typeface="PT Bold Heading" pitchFamily="2" charset="-78"/>
              </a:rPr>
              <a:t>وَلَا تَسْتَوِي الْحَسَنَةُ وَلَا السَّيِّئَةُ ادْفَعْ بِالَّتِي هِيَ أَحْسَنُ فَإِذَا الَّذِي بَيْنَكَ وَبَيْنَهُ عَدَاوَةٌ كَأَنَّهُ وَلِيٌّ حَمِيمٌ</a:t>
            </a:r>
            <a:r>
              <a:rPr lang="ar-SA" dirty="0" smtClean="0">
                <a:effectLst/>
                <a:cs typeface="PT Bold Heading" pitchFamily="2" charset="-78"/>
              </a:rPr>
              <a:t> }فصلت34</a:t>
            </a:r>
            <a:endParaRPr lang="en-US" dirty="0" smtClean="0">
              <a:effectLst/>
              <a:cs typeface="PT Bold Heading" pitchFamily="2" charset="-78"/>
            </a:endParaRPr>
          </a:p>
          <a:p>
            <a:pPr algn="just">
              <a:lnSpc>
                <a:spcPct val="90000"/>
              </a:lnSpc>
            </a:pPr>
            <a:endParaRPr lang="ar-SA" dirty="0" smtClean="0">
              <a:effectLst/>
              <a:cs typeface="PT Bold Heading" pitchFamily="2" charset="-78"/>
            </a:endParaRPr>
          </a:p>
          <a:p>
            <a:pPr algn="just">
              <a:lnSpc>
                <a:spcPct val="90000"/>
              </a:lnSpc>
            </a:pPr>
            <a:endParaRPr lang="ar-SA" dirty="0" smtClean="0">
              <a:effectLst/>
              <a:cs typeface="PT Bold Heading" pitchFamily="2" charset="-78"/>
            </a:endParaRPr>
          </a:p>
        </p:txBody>
      </p:sp>
      <p:sp>
        <p:nvSpPr>
          <p:cNvPr id="3"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55300" name="مستطيل 3"/>
          <p:cNvSpPr>
            <a:spLocks noChangeArrowheads="1"/>
          </p:cNvSpPr>
          <p:nvPr/>
        </p:nvSpPr>
        <p:spPr bwMode="auto">
          <a:xfrm>
            <a:off x="1577975" y="398463"/>
            <a:ext cx="6403975" cy="547687"/>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wrap="none">
            <a:spAutoFit/>
          </a:bodyPr>
          <a:lstStyle/>
          <a:p>
            <a:pPr algn="ctr">
              <a:lnSpc>
                <a:spcPct val="90000"/>
              </a:lnSpc>
              <a:defRPr/>
            </a:pPr>
            <a:r>
              <a:rPr lang="ar-SA" sz="3200" dirty="0">
                <a:solidFill>
                  <a:srgbClr val="6600FF"/>
                </a:solidFill>
                <a:cs typeface="PT Bold Heading" pitchFamily="2" charset="-78"/>
              </a:rPr>
              <a:t>6- استخدام الحسنى ودفع السيئة بالحسنة</a:t>
            </a: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ox(in)">
                                      <p:cBhvr>
                                        <p:cTn id="7" dur="500"/>
                                        <p:tgtEl>
                                          <p:spTgt spid="5530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1" dur="500"/>
                                        <p:tgtEl>
                                          <p:spTgt spid="5529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16" dur="500"/>
                                        <p:tgtEl>
                                          <p:spTgt spid="552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21"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5530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4530725"/>
          </a:xfrm>
        </p:spPr>
        <p:txBody>
          <a:bodyPr/>
          <a:lstStyle/>
          <a:p>
            <a:pPr algn="just">
              <a:lnSpc>
                <a:spcPts val="5000"/>
              </a:lnSpc>
            </a:pPr>
            <a:r>
              <a:rPr lang="ar-SA" sz="4000" dirty="0" smtClean="0">
                <a:effectLst/>
                <a:cs typeface="PT Bold Heading" pitchFamily="2" charset="-78"/>
              </a:rPr>
              <a:t>قال صلى الله عليه وسلم :  ( ..</a:t>
            </a:r>
            <a:r>
              <a:rPr lang="ar-SA" sz="4000" dirty="0" smtClean="0">
                <a:solidFill>
                  <a:srgbClr val="009900"/>
                </a:solidFill>
                <a:effectLst/>
                <a:cs typeface="PT Bold Heading" pitchFamily="2" charset="-78"/>
              </a:rPr>
              <a:t>و بشروا </a:t>
            </a:r>
            <a:r>
              <a:rPr lang="ar-SA" sz="4000" dirty="0" err="1" smtClean="0">
                <a:solidFill>
                  <a:srgbClr val="009900"/>
                </a:solidFill>
                <a:effectLst/>
                <a:cs typeface="PT Bold Heading" pitchFamily="2" charset="-78"/>
              </a:rPr>
              <a:t>و</a:t>
            </a:r>
            <a:r>
              <a:rPr lang="ar-SA" sz="4000" dirty="0" smtClean="0">
                <a:solidFill>
                  <a:srgbClr val="009900"/>
                </a:solidFill>
                <a:effectLst/>
                <a:cs typeface="PT Bold Heading" pitchFamily="2" charset="-78"/>
              </a:rPr>
              <a:t> لا تنفروا </a:t>
            </a:r>
            <a:r>
              <a:rPr lang="ar-SA" sz="4000" dirty="0" err="1" smtClean="0">
                <a:solidFill>
                  <a:srgbClr val="009900"/>
                </a:solidFill>
                <a:effectLst/>
                <a:cs typeface="PT Bold Heading" pitchFamily="2" charset="-78"/>
              </a:rPr>
              <a:t>و</a:t>
            </a:r>
            <a:r>
              <a:rPr lang="ar-SA" sz="4000" dirty="0" smtClean="0">
                <a:solidFill>
                  <a:srgbClr val="009900"/>
                </a:solidFill>
                <a:effectLst/>
                <a:cs typeface="PT Bold Heading" pitchFamily="2" charset="-78"/>
              </a:rPr>
              <a:t> يسروا </a:t>
            </a:r>
            <a:r>
              <a:rPr lang="ar-SA" sz="4000" dirty="0" err="1" smtClean="0">
                <a:solidFill>
                  <a:srgbClr val="009900"/>
                </a:solidFill>
                <a:effectLst/>
                <a:cs typeface="PT Bold Heading" pitchFamily="2" charset="-78"/>
              </a:rPr>
              <a:t>و</a:t>
            </a:r>
            <a:r>
              <a:rPr lang="ar-SA" sz="4000" dirty="0" smtClean="0">
                <a:solidFill>
                  <a:srgbClr val="009900"/>
                </a:solidFill>
                <a:effectLst/>
                <a:cs typeface="PT Bold Heading" pitchFamily="2" charset="-78"/>
              </a:rPr>
              <a:t> لا تعسروا</a:t>
            </a:r>
            <a:r>
              <a:rPr lang="ar-SA" sz="4000" dirty="0" smtClean="0">
                <a:effectLst/>
                <a:cs typeface="PT Bold Heading" pitchFamily="2" charset="-78"/>
              </a:rPr>
              <a:t>  ) رواه مسلم </a:t>
            </a:r>
          </a:p>
          <a:p>
            <a:pPr algn="just">
              <a:lnSpc>
                <a:spcPts val="5000"/>
              </a:lnSpc>
            </a:pPr>
            <a:r>
              <a:rPr lang="ar-SA" sz="4000" dirty="0" smtClean="0">
                <a:effectLst/>
                <a:cs typeface="PT Bold Heading" pitchFamily="2" charset="-78"/>
              </a:rPr>
              <a:t>قال صلى الله عليه وسلم : ( </a:t>
            </a:r>
            <a:r>
              <a:rPr lang="ar-SA" sz="4000" dirty="0" smtClean="0">
                <a:solidFill>
                  <a:srgbClr val="009900"/>
                </a:solidFill>
                <a:effectLst/>
                <a:cs typeface="PT Bold Heading" pitchFamily="2" charset="-78"/>
              </a:rPr>
              <a:t>ليس الشديد بالصرعة إنما الشديد الذي يملك نفسه عند الغضب</a:t>
            </a:r>
            <a:r>
              <a:rPr lang="ar-SA" sz="4000" dirty="0" smtClean="0">
                <a:effectLst/>
                <a:cs typeface="PT Bold Heading" pitchFamily="2" charset="-78"/>
              </a:rPr>
              <a:t> ) متفق عليه </a:t>
            </a:r>
            <a:endParaRPr lang="en-US" sz="4000" dirty="0" smtClean="0">
              <a:effectLst/>
              <a:cs typeface="PT Bold Heading" pitchFamily="2" charset="-78"/>
            </a:endParaRPr>
          </a:p>
          <a:p>
            <a:endParaRPr lang="ar-SA"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51</a:t>
            </a:fld>
            <a:endParaRPr lang="en-US"/>
          </a:p>
        </p:txBody>
      </p:sp>
      <p:pic>
        <p:nvPicPr>
          <p:cNvPr id="6" name="صورة 5" descr="forecasting.gif"/>
          <p:cNvPicPr>
            <a:picLocks noChangeAspect="1"/>
          </p:cNvPicPr>
          <p:nvPr/>
        </p:nvPicPr>
        <p:blipFill>
          <a:blip r:embed="rId4">
            <a:duotone>
              <a:prstClr val="black"/>
              <a:schemeClr val="accent1">
                <a:tint val="45000"/>
                <a:satMod val="400000"/>
              </a:schemeClr>
            </a:duotone>
          </a:blip>
          <a:stretch>
            <a:fillRect/>
          </a:stretch>
        </p:blipFill>
        <p:spPr>
          <a:xfrm>
            <a:off x="571472" y="3357562"/>
            <a:ext cx="3238675" cy="2928958"/>
          </a:xfrm>
          <a:prstGeom prst="rect">
            <a:avLst/>
          </a:prstGeom>
          <a:ln>
            <a:noFill/>
          </a:ln>
          <a:effectLst>
            <a:softEdge rad="112500"/>
          </a:effectLst>
          <a:scene3d>
            <a:camera prst="perspectiveContrastingRightFacing">
              <a:rot lat="476821" lon="20206490" rev="1366412"/>
            </a:camera>
            <a:lightRig rig="threePt" dir="t"/>
          </a:scene3d>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7"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56323" name="Rectangle 2"/>
          <p:cNvSpPr>
            <a:spLocks noGrp="1" noChangeArrowheads="1"/>
          </p:cNvSpPr>
          <p:nvPr>
            <p:ph type="body" idx="4294967295"/>
          </p:nvPr>
        </p:nvSpPr>
        <p:spPr>
          <a:xfrm>
            <a:off x="0" y="441325"/>
            <a:ext cx="8229600" cy="5689600"/>
          </a:xfrm>
          <a:noFill/>
        </p:spPr>
        <p:txBody>
          <a:bodyPr/>
          <a:lstStyle/>
          <a:p>
            <a:pPr algn="ctr" eaLnBrk="1" hangingPunct="1">
              <a:lnSpc>
                <a:spcPct val="90000"/>
              </a:lnSpc>
              <a:buFont typeface="Wingdings" pitchFamily="2" charset="2"/>
              <a:buNone/>
            </a:pPr>
            <a:r>
              <a:rPr lang="ar-SA" sz="2800" b="1" smtClean="0">
                <a:solidFill>
                  <a:srgbClr val="336699"/>
                </a:solidFill>
                <a:effectLst/>
                <a:cs typeface="mohammad bold art 1" pitchFamily="2" charset="-78"/>
              </a:rPr>
              <a:t> </a:t>
            </a:r>
            <a:endParaRPr lang="en-US" sz="2400" b="1" smtClean="0">
              <a:solidFill>
                <a:srgbClr val="9900FF"/>
              </a:solidFill>
              <a:effectLst/>
              <a:cs typeface="mohammad bold art 1" pitchFamily="2" charset="-78"/>
            </a:endParaRPr>
          </a:p>
        </p:txBody>
      </p:sp>
      <p:sp>
        <p:nvSpPr>
          <p:cNvPr id="8" name="عنصر نائب لرقم الشريحة 5"/>
          <p:cNvSpPr txBox="1">
            <a:spLocks noGrp="1"/>
          </p:cNvSpPr>
          <p:nvPr/>
        </p:nvSpPr>
        <p:spPr bwMode="auto">
          <a:xfrm>
            <a:off x="6553200" y="6248400"/>
            <a:ext cx="2133600" cy="457200"/>
          </a:xfrm>
          <a:prstGeom prst="rect">
            <a:avLst/>
          </a:prstGeom>
          <a:noFill/>
          <a:ln>
            <a:miter lim="800000"/>
            <a:headEnd/>
            <a:tailEnd/>
          </a:ln>
        </p:spPr>
        <p:txBody>
          <a:bodyPr/>
          <a:lstStyle/>
          <a:p>
            <a:pPr rtl="0">
              <a:defRPr/>
            </a:pPr>
            <a:fld id="{F05C8302-C506-45C7-81E4-C327431818C5}" type="slidenum">
              <a:rPr lang="ar-SA" sz="1400">
                <a:effectLst>
                  <a:outerShdw blurRad="38100" dist="38100" dir="2700000" algn="tl">
                    <a:srgbClr val="FFFFFF"/>
                  </a:outerShdw>
                </a:effectLst>
              </a:rPr>
              <a:pPr rtl="0">
                <a:defRPr/>
              </a:pPr>
              <a:t>52</a:t>
            </a:fld>
            <a:endParaRPr lang="en-US" sz="1400">
              <a:effectLst>
                <a:outerShdw blurRad="38100" dist="38100" dir="2700000" algn="tl">
                  <a:srgbClr val="FFFFFF"/>
                </a:outerShdw>
              </a:effectLst>
            </a:endParaRPr>
          </a:p>
        </p:txBody>
      </p:sp>
      <p:sp>
        <p:nvSpPr>
          <p:cNvPr id="56325" name="Rectangle 4"/>
          <p:cNvSpPr>
            <a:spLocks noChangeArrowheads="1"/>
          </p:cNvSpPr>
          <p:nvPr/>
        </p:nvSpPr>
        <p:spPr bwMode="auto">
          <a:xfrm>
            <a:off x="636588" y="876300"/>
            <a:ext cx="8229600" cy="5181600"/>
          </a:xfrm>
          <a:prstGeom prst="rect">
            <a:avLst/>
          </a:prstGeom>
          <a:noFill/>
          <a:ln w="9525">
            <a:noFill/>
            <a:miter lim="800000"/>
            <a:headEnd/>
            <a:tailEnd/>
          </a:ln>
        </p:spPr>
        <p:txBody>
          <a:bodyPr/>
          <a:lstStyle/>
          <a:p>
            <a:pPr algn="justLow">
              <a:lnSpc>
                <a:spcPct val="200000"/>
              </a:lnSpc>
            </a:pPr>
            <a:r>
              <a:rPr lang="ar-SA" sz="2800" dirty="0">
                <a:solidFill>
                  <a:srgbClr val="FF00FF"/>
                </a:solidFill>
                <a:cs typeface="PT Bold Heading" pitchFamily="2" charset="-78"/>
              </a:rPr>
              <a:t>من خلال عدم تخطئة الطرف الآخر بعبارة صريحة</a:t>
            </a:r>
            <a:r>
              <a:rPr lang="ar-SA" sz="2800" dirty="0">
                <a:cs typeface="PT Bold Heading" pitchFamily="2" charset="-78"/>
              </a:rPr>
              <a:t> تجرح </a:t>
            </a:r>
            <a:r>
              <a:rPr lang="ar-SA" sz="2800" dirty="0" smtClean="0">
                <a:cs typeface="PT Bold Heading" pitchFamily="2" charset="-78"/>
              </a:rPr>
              <a:t>مشاعر</a:t>
            </a:r>
          </a:p>
          <a:p>
            <a:pPr algn="justLow">
              <a:lnSpc>
                <a:spcPct val="200000"/>
              </a:lnSpc>
            </a:pPr>
            <a:r>
              <a:rPr lang="ar-SA" sz="2800" dirty="0" smtClean="0">
                <a:cs typeface="PT Bold Heading" pitchFamily="2" charset="-78"/>
              </a:rPr>
              <a:t>الآخرين </a:t>
            </a:r>
            <a:r>
              <a:rPr lang="ar-SA" sz="2800" dirty="0">
                <a:cs typeface="PT Bold Heading" pitchFamily="2" charset="-78"/>
              </a:rPr>
              <a:t>، أو تشعرهم بالذل والهزيمة ، فينبغي البعد عن الألفاظ الجارحة المثيرة للمشكلات ، </a:t>
            </a:r>
            <a:r>
              <a:rPr lang="ar-SA" sz="2800" dirty="0">
                <a:solidFill>
                  <a:schemeClr val="folHlink"/>
                </a:solidFill>
                <a:cs typeface="PT Bold Heading" pitchFamily="2" charset="-78"/>
              </a:rPr>
              <a:t>وعدم الاستهزاء </a:t>
            </a:r>
            <a:r>
              <a:rPr lang="ar-SA" sz="2800" dirty="0" err="1">
                <a:solidFill>
                  <a:schemeClr val="folHlink"/>
                </a:solidFill>
                <a:cs typeface="PT Bold Heading" pitchFamily="2" charset="-78"/>
              </a:rPr>
              <a:t>به</a:t>
            </a:r>
            <a:r>
              <a:rPr lang="ar-SA" sz="2800" dirty="0">
                <a:cs typeface="PT Bold Heading" pitchFamily="2" charset="-78"/>
              </a:rPr>
              <a:t>، أو رفع الصوت عليه ، أو اللوم </a:t>
            </a:r>
            <a:r>
              <a:rPr lang="ar-SA" sz="2800" dirty="0" smtClean="0">
                <a:cs typeface="PT Bold Heading" pitchFamily="2" charset="-78"/>
              </a:rPr>
              <a:t>المباشر.</a:t>
            </a:r>
          </a:p>
          <a:p>
            <a:pPr algn="justLow">
              <a:lnSpc>
                <a:spcPct val="200000"/>
              </a:lnSpc>
            </a:pPr>
            <a:r>
              <a:rPr lang="ar-SA" sz="2800" dirty="0" smtClean="0">
                <a:cs typeface="PT Bold Heading" pitchFamily="2" charset="-78"/>
              </a:rPr>
              <a:t>فلا </a:t>
            </a:r>
            <a:r>
              <a:rPr lang="ar-SA" sz="2800" dirty="0">
                <a:cs typeface="PT Bold Heading" pitchFamily="2" charset="-78"/>
              </a:rPr>
              <a:t>تباغض ولا </a:t>
            </a:r>
            <a:r>
              <a:rPr lang="ar-SA" sz="2800" dirty="0">
                <a:solidFill>
                  <a:srgbClr val="FF5050"/>
                </a:solidFill>
                <a:cs typeface="PT Bold Heading" pitchFamily="2" charset="-78"/>
              </a:rPr>
              <a:t>تقاطع ولا تهاجر</a:t>
            </a:r>
            <a:r>
              <a:rPr lang="ar-SA" sz="2800" dirty="0">
                <a:cs typeface="PT Bold Heading" pitchFamily="2" charset="-78"/>
              </a:rPr>
              <a:t>، فقد كان أبو بكر وعمر ، يختلفان في قضايا متعددة ، مع بقاء الألفة والمحبة</a:t>
            </a:r>
            <a:endParaRPr lang="en-US" sz="2800" dirty="0">
              <a:solidFill>
                <a:srgbClr val="9900CC"/>
              </a:solidFill>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
        <p:nvSpPr>
          <p:cNvPr id="56327" name="مستطيل 6"/>
          <p:cNvSpPr>
            <a:spLocks noChangeArrowheads="1"/>
          </p:cNvSpPr>
          <p:nvPr/>
        </p:nvSpPr>
        <p:spPr bwMode="auto">
          <a:xfrm>
            <a:off x="1924068" y="393683"/>
            <a:ext cx="5148262" cy="604140"/>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a:spAutoFit/>
          </a:bodyPr>
          <a:lstStyle/>
          <a:p>
            <a:pPr algn="ctr">
              <a:lnSpc>
                <a:spcPct val="90000"/>
              </a:lnSpc>
              <a:defRPr/>
            </a:pPr>
            <a:r>
              <a:rPr lang="ar-SA" sz="3600" dirty="0">
                <a:solidFill>
                  <a:srgbClr val="6600FF"/>
                </a:solidFill>
                <a:cs typeface="PT Bold Heading" pitchFamily="2" charset="-78"/>
              </a:rPr>
              <a:t>7- التلميح بدلًا عن التصريح</a:t>
            </a: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animEffect transition="in" filter="box(out)">
                                      <p:cBhvr>
                                        <p:cTn id="7" dur="500"/>
                                        <p:tgtEl>
                                          <p:spTgt spid="5632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325">
                                            <p:txEl>
                                              <p:pRg st="0" end="0"/>
                                            </p:txEl>
                                          </p:spTgt>
                                        </p:tgtEl>
                                        <p:attrNameLst>
                                          <p:attrName>style.visibility</p:attrName>
                                        </p:attrNameLst>
                                      </p:cBhvr>
                                      <p:to>
                                        <p:strVal val="visible"/>
                                      </p:to>
                                    </p:set>
                                    <p:animEffect transition="in" filter="blinds(horizontal)">
                                      <p:cBhvr>
                                        <p:cTn id="11" dur="1000"/>
                                        <p:tgtEl>
                                          <p:spTgt spid="56325">
                                            <p:txEl>
                                              <p:pRg st="0" end="0"/>
                                            </p:txEl>
                                          </p:spTgt>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56325">
                                            <p:txEl>
                                              <p:pRg st="1" end="1"/>
                                            </p:txEl>
                                          </p:spTgt>
                                        </p:tgtEl>
                                        <p:attrNameLst>
                                          <p:attrName>style.visibility</p:attrName>
                                        </p:attrNameLst>
                                      </p:cBhvr>
                                      <p:to>
                                        <p:strVal val="visible"/>
                                      </p:to>
                                    </p:set>
                                    <p:animEffect transition="in" filter="blinds(horizontal)">
                                      <p:cBhvr>
                                        <p:cTn id="15" dur="1000"/>
                                        <p:tgtEl>
                                          <p:spTgt spid="563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325">
                                            <p:txEl>
                                              <p:pRg st="2" end="2"/>
                                            </p:txEl>
                                          </p:spTgt>
                                        </p:tgtEl>
                                        <p:attrNameLst>
                                          <p:attrName>style.visibility</p:attrName>
                                        </p:attrNameLst>
                                      </p:cBhvr>
                                      <p:to>
                                        <p:strVal val="visible"/>
                                      </p:to>
                                    </p:set>
                                    <p:animEffect transition="in" filter="blinds(horizontal)">
                                      <p:cBhvr>
                                        <p:cTn id="20" dur="1000"/>
                                        <p:tgtEl>
                                          <p:spTgt spid="56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00034" y="1571612"/>
            <a:ext cx="8229600" cy="4348163"/>
          </a:xfrm>
          <a:noFill/>
        </p:spPr>
        <p:txBody>
          <a:bodyPr/>
          <a:lstStyle/>
          <a:p>
            <a:pPr algn="just">
              <a:lnSpc>
                <a:spcPct val="150000"/>
              </a:lnSpc>
            </a:pPr>
            <a:r>
              <a:rPr lang="ar-SA" sz="2800" smtClean="0">
                <a:effectLst/>
                <a:cs typeface="PT Bold Heading" pitchFamily="2" charset="-78"/>
              </a:rPr>
              <a:t>فلا يقاطع كلام الطرف الآخر، ولا يستأثر بالكلام والحديث</a:t>
            </a:r>
          </a:p>
          <a:p>
            <a:pPr algn="just">
              <a:lnSpc>
                <a:spcPct val="150000"/>
              </a:lnSpc>
            </a:pPr>
            <a:r>
              <a:rPr lang="ar-SA" sz="2800" smtClean="0">
                <a:effectLst/>
                <a:cs typeface="PT Bold Heading" pitchFamily="2" charset="-78"/>
              </a:rPr>
              <a:t>فمن ذلك أدب الأنبياء مع معارضيهم كانوا يصغون  لمحاوريهم ويتفضلون فيمنحونهم الفرصة الأولى للإدلاء بحججهم  وأرائهم . مثال ذلك عندما قال السحرة لموسى عليه السلام : { </a:t>
            </a:r>
            <a:r>
              <a:rPr lang="ar-SA" sz="2800" smtClean="0">
                <a:solidFill>
                  <a:srgbClr val="00CC00"/>
                </a:solidFill>
                <a:effectLst/>
                <a:cs typeface="PT Bold Heading" pitchFamily="2" charset="-78"/>
              </a:rPr>
              <a:t>وَإِمَّا أَنْ نَكُونَ أَوَّلَ مَنْ أَلْقَى</a:t>
            </a:r>
            <a:r>
              <a:rPr lang="ar-SA" sz="2800" smtClean="0">
                <a:effectLst/>
                <a:cs typeface="PT Bold Heading" pitchFamily="2" charset="-78"/>
              </a:rPr>
              <a:t> }{ </a:t>
            </a:r>
            <a:r>
              <a:rPr lang="ar-SA" sz="2800" smtClean="0">
                <a:solidFill>
                  <a:srgbClr val="00CC00"/>
                </a:solidFill>
                <a:effectLst/>
                <a:cs typeface="PT Bold Heading" pitchFamily="2" charset="-78"/>
              </a:rPr>
              <a:t>قَالَ بَلْ أَلْقُوا</a:t>
            </a:r>
            <a:r>
              <a:rPr lang="ar-SA" sz="2800" smtClean="0">
                <a:effectLst/>
                <a:cs typeface="PT Bold Heading" pitchFamily="2" charset="-78"/>
              </a:rPr>
              <a:t> } فأعطاهم الفرصة الأولى للإدلاء بحججهم </a:t>
            </a:r>
            <a:endParaRPr lang="en-US" sz="280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58372" name="مستطيل 4"/>
          <p:cNvSpPr>
            <a:spLocks noChangeArrowheads="1"/>
          </p:cNvSpPr>
          <p:nvPr/>
        </p:nvSpPr>
        <p:spPr bwMode="auto">
          <a:xfrm>
            <a:off x="3805238" y="361950"/>
            <a:ext cx="2789237" cy="584200"/>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w="9525">
            <a:solidFill>
              <a:srgbClr val="FF5050"/>
            </a:solidFill>
            <a:miter lim="800000"/>
            <a:headEnd/>
            <a:tailEnd/>
          </a:ln>
        </p:spPr>
        <p:txBody>
          <a:bodyPr wrap="none">
            <a:spAutoFit/>
          </a:bodyPr>
          <a:lstStyle/>
          <a:p>
            <a:pPr algn="ctr">
              <a:defRPr/>
            </a:pPr>
            <a:r>
              <a:rPr lang="ar-SA" sz="3200" dirty="0">
                <a:solidFill>
                  <a:srgbClr val="6600FF"/>
                </a:solidFill>
                <a:cs typeface="PT Bold Heading" pitchFamily="2" charset="-78"/>
              </a:rPr>
              <a:t>8- حسن الاستماع</a:t>
            </a:r>
          </a:p>
        </p:txBody>
      </p:sp>
      <p:pic>
        <p:nvPicPr>
          <p:cNvPr id="5" name="صورة 4" descr="4a953f7ca7a18.jpg"/>
          <p:cNvPicPr>
            <a:picLocks noChangeAspect="1"/>
          </p:cNvPicPr>
          <p:nvPr/>
        </p:nvPicPr>
        <p:blipFill>
          <a:blip r:embed="rId3"/>
          <a:stretch>
            <a:fillRect/>
          </a:stretch>
        </p:blipFill>
        <p:spPr>
          <a:xfrm>
            <a:off x="428596" y="-24"/>
            <a:ext cx="1643074" cy="1733805"/>
          </a:xfrm>
          <a:prstGeom prst="rect">
            <a:avLst/>
          </a:prstGeom>
          <a:ln>
            <a:noFill/>
          </a:ln>
          <a:effectLst>
            <a:softEdge rad="112500"/>
          </a:effectLst>
        </p:spPr>
      </p:pic>
      <p:pic>
        <p:nvPicPr>
          <p:cNvPr id="6" name="صورة 5" descr="عادات لتتمتع بالكارزما 3.jpg"/>
          <p:cNvPicPr>
            <a:picLocks noChangeAspect="1"/>
          </p:cNvPicPr>
          <p:nvPr/>
        </p:nvPicPr>
        <p:blipFill>
          <a:blip r:embed="rId4"/>
          <a:stretch>
            <a:fillRect/>
          </a:stretch>
        </p:blipFill>
        <p:spPr>
          <a:xfrm>
            <a:off x="7429520" y="80014"/>
            <a:ext cx="1595439" cy="1563036"/>
          </a:xfrm>
          <a:prstGeom prst="rect">
            <a:avLst/>
          </a:prstGeom>
          <a:ln>
            <a:noFill/>
          </a:ln>
          <a:effectLst>
            <a:softEdge rad="112500"/>
          </a:effectLst>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372"/>
                                        </p:tgtEl>
                                        <p:attrNameLst>
                                          <p:attrName>ppt_y</p:attrName>
                                        </p:attrNameLst>
                                      </p:cBhvr>
                                      <p:tavLst>
                                        <p:tav tm="0">
                                          <p:val>
                                            <p:strVal val="#ppt_y"/>
                                          </p:val>
                                        </p:tav>
                                        <p:tav tm="100000">
                                          <p:val>
                                            <p:strVal val="#ppt_y"/>
                                          </p:val>
                                        </p:tav>
                                      </p:tavLst>
                                    </p:anim>
                                    <p:anim calcmode="lin" valueType="num">
                                      <p:cBhvr>
                                        <p:cTn id="9" dur="500" fill="hold"/>
                                        <p:tgtEl>
                                          <p:spTgt spid="583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3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372"/>
                                        </p:tgtEl>
                                      </p:cBhvr>
                                    </p:animEffect>
                                  </p:childTnLst>
                                </p:cTn>
                              </p:par>
                            </p:childTnLst>
                          </p:cTn>
                        </p:par>
                        <p:par>
                          <p:cTn id="12" fill="hold">
                            <p:stCondLst>
                              <p:cond delay="11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6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100"/>
                            </p:stCondLst>
                            <p:childTnLst>
                              <p:par>
                                <p:cTn id="23" presetID="3" presetClass="entr" presetSubtype="10" fill="hold" grpId="0" nodeType="afterEffect">
                                  <p:stCondLst>
                                    <p:cond delay="0"/>
                                  </p:stCondLst>
                                  <p:childTnLst>
                                    <p:set>
                                      <p:cBhvr>
                                        <p:cTn id="24"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25" dur="500"/>
                                        <p:tgtEl>
                                          <p:spTgt spid="5837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30" dur="1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965428" y="361908"/>
            <a:ext cx="3494106" cy="949295"/>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600" b="0" dirty="0" smtClean="0">
                <a:solidFill>
                  <a:srgbClr val="0000FF"/>
                </a:solidFill>
                <a:effectLst/>
                <a:cs typeface="PT Bold Heading" pitchFamily="2" charset="-78"/>
              </a:rPr>
              <a:t>فوائد الاستماع</a:t>
            </a:r>
            <a:endParaRPr lang="en-US" sz="3600" b="0" dirty="0" smtClean="0">
              <a:solidFill>
                <a:srgbClr val="0000FF"/>
              </a:solidFill>
              <a:effectLst/>
              <a:cs typeface="PT Bold Heading" pitchFamily="2" charset="-78"/>
            </a:endParaRPr>
          </a:p>
        </p:txBody>
      </p:sp>
      <p:sp>
        <p:nvSpPr>
          <p:cNvPr id="59396" name="Rectangle 3"/>
          <p:cNvSpPr>
            <a:spLocks noGrp="1" noChangeArrowheads="1"/>
          </p:cNvSpPr>
          <p:nvPr>
            <p:ph idx="1"/>
          </p:nvPr>
        </p:nvSpPr>
        <p:spPr>
          <a:xfrm>
            <a:off x="1943100" y="1600200"/>
            <a:ext cx="6743700" cy="4530725"/>
          </a:xfrm>
          <a:noFill/>
        </p:spPr>
        <p:txBody>
          <a:bodyPr/>
          <a:lstStyle/>
          <a:p>
            <a:pPr algn="justLow">
              <a:lnSpc>
                <a:spcPct val="160000"/>
              </a:lnSpc>
            </a:pPr>
            <a:r>
              <a:rPr lang="ar-SA" dirty="0" smtClean="0">
                <a:solidFill>
                  <a:srgbClr val="CC0000"/>
                </a:solidFill>
                <a:effectLst/>
                <a:cs typeface="PT Bold Heading" pitchFamily="2" charset="-78"/>
              </a:rPr>
              <a:t>يقلل من أخطاءك </a:t>
            </a:r>
          </a:p>
          <a:p>
            <a:pPr algn="justLow">
              <a:lnSpc>
                <a:spcPct val="160000"/>
              </a:lnSpc>
            </a:pPr>
            <a:r>
              <a:rPr lang="ar-SA" dirty="0" smtClean="0">
                <a:solidFill>
                  <a:srgbClr val="CC0000"/>
                </a:solidFill>
                <a:effectLst/>
                <a:cs typeface="PT Bold Heading" pitchFamily="2" charset="-78"/>
              </a:rPr>
              <a:t>يجعلك</a:t>
            </a:r>
            <a:r>
              <a:rPr lang="ar-SA" dirty="0" smtClean="0">
                <a:effectLst/>
                <a:cs typeface="PT Bold Heading" pitchFamily="2" charset="-78"/>
              </a:rPr>
              <a:t> متمكناً أكثر .</a:t>
            </a:r>
          </a:p>
          <a:p>
            <a:pPr algn="justLow">
              <a:lnSpc>
                <a:spcPct val="160000"/>
              </a:lnSpc>
            </a:pPr>
            <a:r>
              <a:rPr lang="ar-SA" dirty="0" smtClean="0">
                <a:solidFill>
                  <a:srgbClr val="CC0000"/>
                </a:solidFill>
                <a:effectLst/>
                <a:cs typeface="PT Bold Heading" pitchFamily="2" charset="-78"/>
              </a:rPr>
              <a:t>يجعلك</a:t>
            </a:r>
            <a:r>
              <a:rPr lang="ar-SA" dirty="0" smtClean="0">
                <a:effectLst/>
                <a:cs typeface="PT Bold Heading" pitchFamily="2" charset="-78"/>
              </a:rPr>
              <a:t> مقبولاً لدى الآخرين .</a:t>
            </a:r>
          </a:p>
          <a:p>
            <a:pPr algn="justLow">
              <a:lnSpc>
                <a:spcPct val="160000"/>
              </a:lnSpc>
            </a:pPr>
            <a:r>
              <a:rPr lang="ar-SA" dirty="0" smtClean="0">
                <a:solidFill>
                  <a:srgbClr val="0000FF"/>
                </a:solidFill>
                <a:effectLst/>
                <a:cs typeface="PT Bold Heading" pitchFamily="2" charset="-78"/>
              </a:rPr>
              <a:t>يساعدك</a:t>
            </a:r>
            <a:r>
              <a:rPr lang="ar-SA" dirty="0" smtClean="0">
                <a:effectLst/>
                <a:cs typeface="PT Bold Heading" pitchFamily="2" charset="-78"/>
              </a:rPr>
              <a:t> على امتصاص غضب الآخرين .</a:t>
            </a:r>
          </a:p>
          <a:p>
            <a:pPr algn="justLow">
              <a:lnSpc>
                <a:spcPct val="160000"/>
              </a:lnSpc>
            </a:pPr>
            <a:r>
              <a:rPr lang="ar-SA" dirty="0" smtClean="0">
                <a:solidFill>
                  <a:srgbClr val="CC0000"/>
                </a:solidFill>
                <a:effectLst/>
                <a:cs typeface="PT Bold Heading" pitchFamily="2" charset="-78"/>
              </a:rPr>
              <a:t>يساعدك</a:t>
            </a:r>
            <a:r>
              <a:rPr lang="ar-SA" dirty="0" smtClean="0">
                <a:effectLst/>
                <a:cs typeface="PT Bold Heading" pitchFamily="2" charset="-78"/>
              </a:rPr>
              <a:t> على تقديم الإجابات المسددة</a:t>
            </a:r>
            <a:endParaRPr lang="en-US"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images (1).jpg"/>
          <p:cNvPicPr>
            <a:picLocks noChangeAspect="1"/>
          </p:cNvPicPr>
          <p:nvPr/>
        </p:nvPicPr>
        <p:blipFill>
          <a:blip r:embed="rId4"/>
          <a:stretch>
            <a:fillRect/>
          </a:stretch>
        </p:blipFill>
        <p:spPr>
          <a:xfrm>
            <a:off x="71438" y="1428736"/>
            <a:ext cx="3929058" cy="264320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500" fill="hold"/>
                                        <p:tgtEl>
                                          <p:spTgt spid="593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395"/>
                                        </p:tgtEl>
                                        <p:attrNameLst>
                                          <p:attrName>ppt_y</p:attrName>
                                        </p:attrNameLst>
                                      </p:cBhvr>
                                      <p:tavLst>
                                        <p:tav tm="0">
                                          <p:val>
                                            <p:strVal val="#ppt_y"/>
                                          </p:val>
                                        </p:tav>
                                        <p:tav tm="100000">
                                          <p:val>
                                            <p:strVal val="#ppt_y"/>
                                          </p:val>
                                        </p:tav>
                                      </p:tavLst>
                                    </p:anim>
                                    <p:anim calcmode="lin" valueType="num">
                                      <p:cBhvr>
                                        <p:cTn id="9" dur="500" fill="hold"/>
                                        <p:tgtEl>
                                          <p:spTgt spid="593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3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395"/>
                                        </p:tgtEl>
                                      </p:cBhvr>
                                    </p:animEffect>
                                  </p:childTnLst>
                                </p:cTn>
                              </p:par>
                            </p:childTnLst>
                          </p:cTn>
                        </p:par>
                        <p:par>
                          <p:cTn id="12" fill="hold">
                            <p:stCondLst>
                              <p:cond delay="11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600"/>
                            </p:stCondLst>
                            <p:childTnLst>
                              <p:par>
                                <p:cTn id="18" presetID="3" presetClass="entr" presetSubtype="10" fill="hold" grpId="0" nodeType="afterEffect">
                                  <p:stCondLst>
                                    <p:cond delay="0"/>
                                  </p:stCondLst>
                                  <p:childTnLst>
                                    <p:set>
                                      <p:cBhvr>
                                        <p:cTn id="19" dur="1" fill="hold">
                                          <p:stCondLst>
                                            <p:cond delay="0"/>
                                          </p:stCondLst>
                                        </p:cTn>
                                        <p:tgtEl>
                                          <p:spTgt spid="59396">
                                            <p:txEl>
                                              <p:pRg st="0" end="0"/>
                                            </p:txEl>
                                          </p:spTgt>
                                        </p:tgtEl>
                                        <p:attrNameLst>
                                          <p:attrName>style.visibility</p:attrName>
                                        </p:attrNameLst>
                                      </p:cBhvr>
                                      <p:to>
                                        <p:strVal val="visible"/>
                                      </p:to>
                                    </p:set>
                                    <p:animEffect transition="in" filter="blinds(horizontal)">
                                      <p:cBhvr>
                                        <p:cTn id="20" dur="500"/>
                                        <p:tgtEl>
                                          <p:spTgt spid="5939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9396">
                                            <p:txEl>
                                              <p:pRg st="1" end="1"/>
                                            </p:txEl>
                                          </p:spTgt>
                                        </p:tgtEl>
                                        <p:attrNameLst>
                                          <p:attrName>style.visibility</p:attrName>
                                        </p:attrNameLst>
                                      </p:cBhvr>
                                      <p:to>
                                        <p:strVal val="visible"/>
                                      </p:to>
                                    </p:set>
                                    <p:animEffect transition="in" filter="blinds(horizontal)">
                                      <p:cBhvr>
                                        <p:cTn id="25" dur="500"/>
                                        <p:tgtEl>
                                          <p:spTgt spid="5939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9396">
                                            <p:txEl>
                                              <p:pRg st="2" end="2"/>
                                            </p:txEl>
                                          </p:spTgt>
                                        </p:tgtEl>
                                        <p:attrNameLst>
                                          <p:attrName>style.visibility</p:attrName>
                                        </p:attrNameLst>
                                      </p:cBhvr>
                                      <p:to>
                                        <p:strVal val="visible"/>
                                      </p:to>
                                    </p:set>
                                    <p:animEffect transition="in" filter="blinds(horizontal)">
                                      <p:cBhvr>
                                        <p:cTn id="30" dur="500"/>
                                        <p:tgtEl>
                                          <p:spTgt spid="5939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9396">
                                            <p:txEl>
                                              <p:pRg st="3" end="3"/>
                                            </p:txEl>
                                          </p:spTgt>
                                        </p:tgtEl>
                                        <p:attrNameLst>
                                          <p:attrName>style.visibility</p:attrName>
                                        </p:attrNameLst>
                                      </p:cBhvr>
                                      <p:to>
                                        <p:strVal val="visible"/>
                                      </p:to>
                                    </p:set>
                                    <p:animEffect transition="in" filter="blinds(horizontal)">
                                      <p:cBhvr>
                                        <p:cTn id="35" dur="500"/>
                                        <p:tgtEl>
                                          <p:spTgt spid="5939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9396">
                                            <p:txEl>
                                              <p:pRg st="4" end="4"/>
                                            </p:txEl>
                                          </p:spTgt>
                                        </p:tgtEl>
                                        <p:attrNameLst>
                                          <p:attrName>style.visibility</p:attrName>
                                        </p:attrNameLst>
                                      </p:cBhvr>
                                      <p:to>
                                        <p:strVal val="visible"/>
                                      </p:to>
                                    </p:set>
                                    <p:animEffect transition="in" filter="blinds(horizontal)">
                                      <p:cBhvr>
                                        <p:cTn id="40"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33563" y="325438"/>
            <a:ext cx="5575300" cy="11430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6600FF"/>
                </a:solidFill>
                <a:effectLst/>
                <a:cs typeface="PT Bold Heading" pitchFamily="2" charset="-78"/>
              </a:rPr>
              <a:t>75% يقضيها الإنسان في اتصالات</a:t>
            </a:r>
            <a:endParaRPr lang="en-US" sz="3200" b="0" dirty="0" smtClean="0">
              <a:solidFill>
                <a:srgbClr val="6600FF"/>
              </a:solidFill>
              <a:effectLst/>
              <a:cs typeface="PT Bold Heading" pitchFamily="2" charset="-78"/>
            </a:endParaRPr>
          </a:p>
        </p:txBody>
      </p:sp>
      <p:graphicFrame>
        <p:nvGraphicFramePr>
          <p:cNvPr id="6" name="Object 3"/>
          <p:cNvGraphicFramePr>
            <a:graphicFrameLocks noGrp="1" noChangeAspect="1"/>
          </p:cNvGraphicFramePr>
          <p:nvPr>
            <p:ph sz="half" idx="1"/>
          </p:nvPr>
        </p:nvGraphicFramePr>
        <p:xfrm>
          <a:off x="4357686" y="2143116"/>
          <a:ext cx="4090975" cy="3084513"/>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PowComArt.gif"/>
          <p:cNvPicPr>
            <a:picLocks noChangeAspect="1"/>
          </p:cNvPicPr>
          <p:nvPr/>
        </p:nvPicPr>
        <p:blipFill>
          <a:blip r:embed="rId7"/>
          <a:stretch>
            <a:fillRect/>
          </a:stretch>
        </p:blipFill>
        <p:spPr>
          <a:xfrm>
            <a:off x="642910" y="2143116"/>
            <a:ext cx="3714744" cy="3071834"/>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3" fill="hold" grpId="0" nodeType="clickEffect">
                                  <p:stCondLst>
                                    <p:cond delay="0"/>
                                  </p:stCondLst>
                                  <p:childTnLst>
                                    <p:set>
                                      <p:cBhvr>
                                        <p:cTn id="18"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heel(3)">
                                      <p:cBhvr>
                                        <p:cTn id="19" dur="1000"/>
                                        <p:tgtEl>
                                          <p:spTgt spid="6">
                                            <p:graphicEl>
                                              <a:chart seriesIdx="-3" categoryIdx="-3" bldStep="gridLegend"/>
                                            </p:graphicEl>
                                          </p:spTgt>
                                        </p:tgtEl>
                                      </p:cBhvr>
                                    </p:animEffect>
                                  </p:childTnLst>
                                  <p:subTnLst>
                                    <p:audio>
                                      <p:cMediaNode mute="1">
                                        <p:cTn display="0" masterRel="sameClick">
                                          <p:stCondLst>
                                            <p:cond evt="begin" delay="0">
                                              <p:tn val="17"/>
                                            </p:cond>
                                          </p:stCondLst>
                                          <p:endCondLst>
                                            <p:cond evt="onStopAudio" delay="0">
                                              <p:tgtEl>
                                                <p:sldTgt/>
                                              </p:tgtEl>
                                            </p:cond>
                                          </p:endCondLst>
                                        </p:cTn>
                                        <p:tgtEl>
                                          <p:sndTgt r:embed="rId4" name="coin.wav" builtIn="1"/>
                                        </p:tgtEl>
                                      </p:cMediaNode>
                                    </p:audio>
                                  </p:subTnLst>
                                </p:cTn>
                              </p:par>
                            </p:childTnLst>
                          </p:cTn>
                        </p:par>
                      </p:childTnLst>
                    </p:cTn>
                  </p:par>
                  <p:par>
                    <p:cTn id="20" fill="hold">
                      <p:stCondLst>
                        <p:cond delay="indefinite"/>
                      </p:stCondLst>
                      <p:childTnLst>
                        <p:par>
                          <p:cTn id="21" fill="hold">
                            <p:stCondLst>
                              <p:cond delay="0"/>
                            </p:stCondLst>
                            <p:childTnLst>
                              <p:par>
                                <p:cTn id="22" presetID="21" presetClass="entr" presetSubtype="3" fill="hold" grpId="0" nodeType="clickEffect">
                                  <p:stCondLst>
                                    <p:cond delay="0"/>
                                  </p:stCondLst>
                                  <p:childTnLst>
                                    <p:set>
                                      <p:cBhvr>
                                        <p:cTn id="23"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heel(3)">
                                      <p:cBhvr>
                                        <p:cTn id="24" dur="1000"/>
                                        <p:tgtEl>
                                          <p:spTgt spid="6">
                                            <p:graphicEl>
                                              <a:chart seriesIdx="-4" categoryIdx="0" bldStep="category"/>
                                            </p:graphicEl>
                                          </p:spTgt>
                                        </p:tgtEl>
                                      </p:cBhvr>
                                    </p:animEffect>
                                  </p:childTnLst>
                                  <p:subTnLst>
                                    <p:audio>
                                      <p:cMediaNode mute="1">
                                        <p:cTn display="0" masterRel="sameClick">
                                          <p:stCondLst>
                                            <p:cond evt="begin" delay="0">
                                              <p:tn val="22"/>
                                            </p:cond>
                                          </p:stCondLst>
                                          <p:endCondLst>
                                            <p:cond evt="onStopAudio" delay="0">
                                              <p:tgtEl>
                                                <p:sldTgt/>
                                              </p:tgtEl>
                                            </p:cond>
                                          </p:endCondLst>
                                        </p:cTn>
                                        <p:tgtEl>
                                          <p:sndTgt r:embed="rId4" name="coin.wav" builtIn="1"/>
                                        </p:tgtEl>
                                      </p:cMediaNode>
                                    </p:audio>
                                  </p:subTnLst>
                                </p:cTn>
                              </p:par>
                            </p:childTnLst>
                          </p:cTn>
                        </p:par>
                      </p:childTnLst>
                    </p:cTn>
                  </p:par>
                  <p:par>
                    <p:cTn id="25" fill="hold">
                      <p:stCondLst>
                        <p:cond delay="indefinite"/>
                      </p:stCondLst>
                      <p:childTnLst>
                        <p:par>
                          <p:cTn id="26" fill="hold">
                            <p:stCondLst>
                              <p:cond delay="0"/>
                            </p:stCondLst>
                            <p:childTnLst>
                              <p:par>
                                <p:cTn id="27" presetID="21" presetClass="entr" presetSubtype="3" fill="hold" grpId="0" nodeType="clickEffect">
                                  <p:stCondLst>
                                    <p:cond delay="0"/>
                                  </p:stCondLst>
                                  <p:childTnLst>
                                    <p:set>
                                      <p:cBhvr>
                                        <p:cTn id="2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heel(3)">
                                      <p:cBhvr>
                                        <p:cTn id="29" dur="1000"/>
                                        <p:tgtEl>
                                          <p:spTgt spid="6">
                                            <p:graphicEl>
                                              <a:chart seriesIdx="-4" categoryIdx="1" bldStep="category"/>
                                            </p:graphicEl>
                                          </p:spTgt>
                                        </p:tgtEl>
                                      </p:cBhvr>
                                    </p:animEffect>
                                  </p:childTnLst>
                                  <p:subTnLst>
                                    <p:audio>
                                      <p:cMediaNode mute="1">
                                        <p:cTn display="0" masterRel="sameClick">
                                          <p:stCondLst>
                                            <p:cond evt="begin" delay="0">
                                              <p:tn val="27"/>
                                            </p:cond>
                                          </p:stCondLst>
                                          <p:endCondLst>
                                            <p:cond evt="onStopAudio" delay="0">
                                              <p:tgtEl>
                                                <p:sldTgt/>
                                              </p:tgtEl>
                                            </p:cond>
                                          </p:endCondLst>
                                        </p:cTn>
                                        <p:tgtEl>
                                          <p:sndTgt r:embed="rId4" name="coin.wav" builtIn="1"/>
                                        </p:tgtEl>
                                      </p:cMediaNode>
                                    </p:audio>
                                  </p:subTnLst>
                                </p:cTn>
                              </p:par>
                            </p:childTnLst>
                          </p:cTn>
                        </p:par>
                      </p:childTnLst>
                    </p:cTn>
                  </p:par>
                  <p:par>
                    <p:cTn id="30" fill="hold">
                      <p:stCondLst>
                        <p:cond delay="indefinite"/>
                      </p:stCondLst>
                      <p:childTnLst>
                        <p:par>
                          <p:cTn id="31" fill="hold">
                            <p:stCondLst>
                              <p:cond delay="0"/>
                            </p:stCondLst>
                            <p:childTnLst>
                              <p:par>
                                <p:cTn id="32" presetID="21" presetClass="entr" presetSubtype="3" fill="hold" grpId="0" nodeType="clickEffect">
                                  <p:stCondLst>
                                    <p:cond delay="0"/>
                                  </p:stCondLst>
                                  <p:childTnLst>
                                    <p:set>
                                      <p:cBhvr>
                                        <p:cTn id="33"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heel(3)">
                                      <p:cBhvr>
                                        <p:cTn id="34" dur="1000"/>
                                        <p:tgtEl>
                                          <p:spTgt spid="6">
                                            <p:graphicEl>
                                              <a:chart seriesIdx="-4" categoryIdx="2" bldStep="category"/>
                                            </p:graphicEl>
                                          </p:spTgt>
                                        </p:tgtEl>
                                      </p:cBhvr>
                                    </p:animEffect>
                                  </p:childTnLst>
                                  <p:subTnLst>
                                    <p:audio>
                                      <p:cMediaNode mute="1">
                                        <p:cTn display="0" masterRel="sameClick">
                                          <p:stCondLst>
                                            <p:cond evt="begin" delay="0">
                                              <p:tn val="32"/>
                                            </p:cond>
                                          </p:stCondLst>
                                          <p:endCondLst>
                                            <p:cond evt="onStopAudio" delay="0">
                                              <p:tgtEl>
                                                <p:sldTgt/>
                                              </p:tgtEl>
                                            </p:cond>
                                          </p:endCondLst>
                                        </p:cTn>
                                        <p:tgtEl>
                                          <p:sndTgt r:embed="rId4" name="coin.wav" builtIn="1"/>
                                        </p:tgtEl>
                                      </p:cMediaNode>
                                    </p:audio>
                                  </p:subTnLst>
                                </p:cTn>
                              </p:par>
                            </p:childTnLst>
                          </p:cTn>
                        </p:par>
                      </p:childTnLst>
                    </p:cTn>
                  </p:par>
                  <p:par>
                    <p:cTn id="35" fill="hold">
                      <p:stCondLst>
                        <p:cond delay="indefinite"/>
                      </p:stCondLst>
                      <p:childTnLst>
                        <p:par>
                          <p:cTn id="36" fill="hold">
                            <p:stCondLst>
                              <p:cond delay="0"/>
                            </p:stCondLst>
                            <p:childTnLst>
                              <p:par>
                                <p:cTn id="37" presetID="21" presetClass="entr" presetSubtype="3" fill="hold" grpId="0" nodeType="clickEffect">
                                  <p:stCondLst>
                                    <p:cond delay="0"/>
                                  </p:stCondLst>
                                  <p:childTnLst>
                                    <p:set>
                                      <p:cBhvr>
                                        <p:cTn id="38"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heel(3)">
                                      <p:cBhvr>
                                        <p:cTn id="39" dur="1000"/>
                                        <p:tgtEl>
                                          <p:spTgt spid="6">
                                            <p:graphicEl>
                                              <a:chart seriesIdx="-4" categoryIdx="3" bldStep="category"/>
                                            </p:graphicEl>
                                          </p:spTgt>
                                        </p:tgtEl>
                                      </p:cBhvr>
                                    </p:animEffect>
                                  </p:childTnLst>
                                  <p:subTnLst>
                                    <p:audio>
                                      <p:cMediaNode mute="1">
                                        <p:cTn display="0" masterRel="sameClick">
                                          <p:stCondLst>
                                            <p:cond evt="begin" delay="0">
                                              <p:tn val="37"/>
                                            </p:cond>
                                          </p:stCondLst>
                                          <p:endCondLst>
                                            <p:cond evt="onStopAudio" delay="0">
                                              <p:tgtEl>
                                                <p:sldTgt/>
                                              </p:tgtEl>
                                            </p:cond>
                                          </p:endCondLst>
                                        </p:cTn>
                                        <p:tgtEl>
                                          <p:sndTgt r:embed="rId4"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Graphic spid="6" grpId="0" uiExpand="1">
        <p:bldSub>
          <a:bldChart bld="category"/>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noFill/>
        </p:spPr>
        <p:txBody>
          <a:bodyPr/>
          <a:lstStyle/>
          <a:p>
            <a:pPr algn="justLow">
              <a:lnSpc>
                <a:spcPct val="150000"/>
              </a:lnSpc>
              <a:buNone/>
            </a:pPr>
            <a:r>
              <a:rPr lang="ar-SA" sz="2800" dirty="0" smtClean="0">
                <a:effectLst/>
                <a:cs typeface="PT Bold Heading" pitchFamily="2" charset="-78"/>
              </a:rPr>
              <a:t/>
            </a:r>
            <a:br>
              <a:rPr lang="ar-SA" sz="2800" dirty="0" smtClean="0">
                <a:effectLst/>
                <a:cs typeface="PT Bold Heading" pitchFamily="2" charset="-78"/>
              </a:rPr>
            </a:br>
            <a:r>
              <a:rPr lang="ar-SA" sz="2800" dirty="0" smtClean="0">
                <a:solidFill>
                  <a:schemeClr val="hlink"/>
                </a:solidFill>
                <a:effectLst/>
                <a:cs typeface="PT Bold Heading" pitchFamily="2" charset="-78"/>
              </a:rPr>
              <a:t>ومن صوره : </a:t>
            </a:r>
          </a:p>
          <a:p>
            <a:pPr algn="justLow">
              <a:lnSpc>
                <a:spcPct val="150000"/>
              </a:lnSpc>
            </a:pPr>
            <a:r>
              <a:rPr lang="ar-SA" sz="2800" dirty="0" smtClean="0">
                <a:solidFill>
                  <a:srgbClr val="660066"/>
                </a:solidFill>
                <a:effectLst/>
                <a:cs typeface="PT Bold Heading" pitchFamily="2" charset="-78"/>
              </a:rPr>
              <a:t>اختيار الوقت المناسب</a:t>
            </a:r>
          </a:p>
          <a:p>
            <a:pPr algn="justLow">
              <a:lnSpc>
                <a:spcPct val="150000"/>
              </a:lnSpc>
            </a:pPr>
            <a:r>
              <a:rPr lang="ar-SA" sz="2800" dirty="0" smtClean="0">
                <a:solidFill>
                  <a:srgbClr val="660066"/>
                </a:solidFill>
                <a:effectLst/>
                <a:cs typeface="PT Bold Heading" pitchFamily="2" charset="-78"/>
              </a:rPr>
              <a:t>الحوار على قدر الاستــيعاب.</a:t>
            </a:r>
          </a:p>
          <a:p>
            <a:pPr algn="justLow">
              <a:lnSpc>
                <a:spcPct val="150000"/>
              </a:lnSpc>
            </a:pPr>
            <a:r>
              <a:rPr lang="ar-SA" sz="2800" dirty="0" smtClean="0">
                <a:solidFill>
                  <a:srgbClr val="660066"/>
                </a:solidFill>
                <a:effectLst/>
                <a:cs typeface="PT Bold Heading" pitchFamily="2" charset="-78"/>
              </a:rPr>
              <a:t>لكل مقام مقال ولكل حادث حديث </a:t>
            </a:r>
          </a:p>
          <a:p>
            <a:pPr algn="justLow">
              <a:lnSpc>
                <a:spcPct val="150000"/>
              </a:lnSpc>
            </a:pPr>
            <a:r>
              <a:rPr lang="ar-SA" sz="2800" dirty="0" err="1" smtClean="0">
                <a:solidFill>
                  <a:srgbClr val="660066"/>
                </a:solidFill>
                <a:effectLst/>
                <a:cs typeface="PT Bold Heading" pitchFamily="2" charset="-78"/>
              </a:rPr>
              <a:t>التنزل</a:t>
            </a:r>
            <a:r>
              <a:rPr lang="ar-SA" sz="2800" dirty="0" smtClean="0">
                <a:solidFill>
                  <a:srgbClr val="660066"/>
                </a:solidFill>
                <a:effectLst/>
                <a:cs typeface="PT Bold Heading" pitchFamily="2" charset="-78"/>
              </a:rPr>
              <a:t> مع الخصم بداية</a:t>
            </a:r>
            <a:endParaRPr lang="en-US" sz="2800" dirty="0" smtClean="0">
              <a:solidFill>
                <a:srgbClr val="660066"/>
              </a:solidFill>
              <a:effectLst/>
              <a:cs typeface="PT Bold Heading" pitchFamily="2" charset="-78"/>
            </a:endParaRPr>
          </a:p>
        </p:txBody>
      </p:sp>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60420" name="Picture 4" descr="ورد6"/>
          <p:cNvPicPr>
            <a:picLocks noChangeAspect="1" noChangeArrowheads="1"/>
          </p:cNvPicPr>
          <p:nvPr/>
        </p:nvPicPr>
        <p:blipFill>
          <a:blip r:embed="rId4"/>
          <a:stretch>
            <a:fillRect/>
          </a:stretch>
        </p:blipFill>
        <p:spPr bwMode="auto">
          <a:xfrm>
            <a:off x="142844" y="1214422"/>
            <a:ext cx="4286248" cy="2643206"/>
          </a:xfrm>
          <a:prstGeom prst="rect">
            <a:avLst/>
          </a:prstGeom>
          <a:ln>
            <a:noFill/>
          </a:ln>
          <a:effectLst>
            <a:softEdge rad="112500"/>
          </a:effectLst>
        </p:spPr>
      </p:pic>
      <p:sp>
        <p:nvSpPr>
          <p:cNvPr id="60421" name="مستطيل 5"/>
          <p:cNvSpPr>
            <a:spLocks noChangeArrowheads="1"/>
          </p:cNvSpPr>
          <p:nvPr/>
        </p:nvSpPr>
        <p:spPr bwMode="auto">
          <a:xfrm>
            <a:off x="2746350" y="507960"/>
            <a:ext cx="4162482" cy="58477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a:spAutoFit/>
          </a:bodyPr>
          <a:lstStyle/>
          <a:p>
            <a:pPr algn="ctr">
              <a:buFont typeface="Wingdings" pitchFamily="2" charset="2"/>
              <a:buNone/>
              <a:defRPr/>
            </a:pPr>
            <a:r>
              <a:rPr lang="ar-SA" sz="3200" dirty="0">
                <a:solidFill>
                  <a:srgbClr val="6600FF"/>
                </a:solidFill>
                <a:cs typeface="PT Bold Heading" pitchFamily="2" charset="-78"/>
              </a:rPr>
              <a:t>رابعا : مراعاة حال المحاور</a:t>
            </a: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strips(downLeft)">
                                      <p:cBhvr>
                                        <p:cTn id="7" dur="500"/>
                                        <p:tgtEl>
                                          <p:spTgt spid="6042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slide(fromTop)">
                                      <p:cBhvr>
                                        <p:cTn id="11" dur="500"/>
                                        <p:tgtEl>
                                          <p:spTgt spid="6042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0418">
                                            <p:txEl>
                                              <p:pRg st="0" end="0"/>
                                            </p:txEl>
                                          </p:spTgt>
                                        </p:tgtEl>
                                        <p:attrNameLst>
                                          <p:attrName>style.visibility</p:attrName>
                                        </p:attrNameLst>
                                      </p:cBhvr>
                                      <p:to>
                                        <p:strVal val="visible"/>
                                      </p:to>
                                    </p:set>
                                    <p:animEffect transition="in" filter="slide(fromLeft)">
                                      <p:cBhvr>
                                        <p:cTn id="15" dur="500"/>
                                        <p:tgtEl>
                                          <p:spTgt spid="604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60418">
                                            <p:txEl>
                                              <p:pRg st="1" end="1"/>
                                            </p:txEl>
                                          </p:spTgt>
                                        </p:tgtEl>
                                        <p:attrNameLst>
                                          <p:attrName>style.visibility</p:attrName>
                                        </p:attrNameLst>
                                      </p:cBhvr>
                                      <p:to>
                                        <p:strVal val="visible"/>
                                      </p:to>
                                    </p:set>
                                    <p:animEffect transition="in" filter="slide(fromLeft)">
                                      <p:cBhvr>
                                        <p:cTn id="20" dur="500"/>
                                        <p:tgtEl>
                                          <p:spTgt spid="604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0418">
                                            <p:txEl>
                                              <p:pRg st="2" end="2"/>
                                            </p:txEl>
                                          </p:spTgt>
                                        </p:tgtEl>
                                        <p:attrNameLst>
                                          <p:attrName>style.visibility</p:attrName>
                                        </p:attrNameLst>
                                      </p:cBhvr>
                                      <p:to>
                                        <p:strVal val="visible"/>
                                      </p:to>
                                    </p:set>
                                    <p:animEffect transition="in" filter="slide(fromLeft)">
                                      <p:cBhvr>
                                        <p:cTn id="25" dur="500"/>
                                        <p:tgtEl>
                                          <p:spTgt spid="604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60418">
                                            <p:txEl>
                                              <p:pRg st="3" end="3"/>
                                            </p:txEl>
                                          </p:spTgt>
                                        </p:tgtEl>
                                        <p:attrNameLst>
                                          <p:attrName>style.visibility</p:attrName>
                                        </p:attrNameLst>
                                      </p:cBhvr>
                                      <p:to>
                                        <p:strVal val="visible"/>
                                      </p:to>
                                    </p:set>
                                    <p:animEffect transition="in" filter="slide(fromLeft)">
                                      <p:cBhvr>
                                        <p:cTn id="30" dur="500"/>
                                        <p:tgtEl>
                                          <p:spTgt spid="604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60418">
                                            <p:txEl>
                                              <p:pRg st="4" end="4"/>
                                            </p:txEl>
                                          </p:spTgt>
                                        </p:tgtEl>
                                        <p:attrNameLst>
                                          <p:attrName>style.visibility</p:attrName>
                                        </p:attrNameLst>
                                      </p:cBhvr>
                                      <p:to>
                                        <p:strVal val="visible"/>
                                      </p:to>
                                    </p:set>
                                    <p:animEffect transition="in" filter="slide(fromLeft)">
                                      <p:cBhvr>
                                        <p:cTn id="35" dur="500"/>
                                        <p:tgtEl>
                                          <p:spTgt spid="604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uiExpand="1" build="p"/>
      <p:bldP spid="6042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503238" y="1092200"/>
            <a:ext cx="8229600" cy="5002213"/>
          </a:xfrm>
          <a:noFill/>
        </p:spPr>
        <p:txBody>
          <a:bodyPr/>
          <a:lstStyle/>
          <a:p>
            <a:pPr algn="justLow">
              <a:lnSpc>
                <a:spcPts val="3500"/>
              </a:lnSpc>
            </a:pPr>
            <a:r>
              <a:rPr lang="ar-SA" sz="2700" dirty="0" smtClean="0">
                <a:effectLst/>
                <a:cs typeface="PT Bold Heading" pitchFamily="2" charset="-78"/>
              </a:rPr>
              <a:t>وعن شقيق : كان عبد الله يذكر الناس في كل خميس فقال له رجل يا أبا عبد الرحمن لوددت أنك ذكرتنا كل يوم قال أما إنه يمنعني من ذلك أني أكره أن أملكم وإني أتخولكم بالموعظة كما </a:t>
            </a:r>
            <a:r>
              <a:rPr lang="ar-SA" sz="2700" dirty="0" smtClean="0">
                <a:solidFill>
                  <a:srgbClr val="00CC00"/>
                </a:solidFill>
                <a:effectLst/>
                <a:cs typeface="PT Bold Heading" pitchFamily="2" charset="-78"/>
              </a:rPr>
              <a:t>كان رسول الله صلى الله عليه وسلم </a:t>
            </a:r>
            <a:r>
              <a:rPr lang="ar-SA" sz="2700" dirty="0" err="1" smtClean="0">
                <a:solidFill>
                  <a:srgbClr val="00CC00"/>
                </a:solidFill>
                <a:effectLst/>
                <a:cs typeface="PT Bold Heading" pitchFamily="2" charset="-78"/>
              </a:rPr>
              <a:t>يتخولنا</a:t>
            </a:r>
            <a:r>
              <a:rPr lang="ar-SA" sz="2700" dirty="0" smtClean="0">
                <a:solidFill>
                  <a:srgbClr val="00CC00"/>
                </a:solidFill>
                <a:effectLst/>
                <a:cs typeface="PT Bold Heading" pitchFamily="2" charset="-78"/>
              </a:rPr>
              <a:t> </a:t>
            </a:r>
            <a:r>
              <a:rPr lang="ar-SA" sz="2700" dirty="0" err="1" smtClean="0">
                <a:solidFill>
                  <a:srgbClr val="00CC00"/>
                </a:solidFill>
                <a:effectLst/>
                <a:cs typeface="PT Bold Heading" pitchFamily="2" charset="-78"/>
              </a:rPr>
              <a:t>بها</a:t>
            </a:r>
            <a:r>
              <a:rPr lang="ar-SA" sz="2700" dirty="0" smtClean="0">
                <a:solidFill>
                  <a:srgbClr val="00CC00"/>
                </a:solidFill>
                <a:effectLst/>
                <a:cs typeface="PT Bold Heading" pitchFamily="2" charset="-78"/>
              </a:rPr>
              <a:t> مخافة السآمة علينا )</a:t>
            </a:r>
            <a:r>
              <a:rPr lang="ar-SA" sz="2700" dirty="0" smtClean="0">
                <a:effectLst/>
                <a:cs typeface="PT Bold Heading" pitchFamily="2" charset="-78"/>
              </a:rPr>
              <a:t> متفق عليه.	</a:t>
            </a:r>
          </a:p>
          <a:p>
            <a:pPr algn="justLow">
              <a:lnSpc>
                <a:spcPct val="150000"/>
              </a:lnSpc>
            </a:pPr>
            <a:r>
              <a:rPr lang="ar-SA" sz="2700" dirty="0" smtClean="0">
                <a:solidFill>
                  <a:srgbClr val="FF00FF"/>
                </a:solidFill>
                <a:effectLst/>
                <a:cs typeface="PT Bold Heading" pitchFamily="2" charset="-78"/>
              </a:rPr>
              <a:t>والمعنى : </a:t>
            </a:r>
          </a:p>
          <a:p>
            <a:pPr algn="justLow">
              <a:lnSpc>
                <a:spcPct val="150000"/>
              </a:lnSpc>
            </a:pPr>
            <a:r>
              <a:rPr lang="ar-SA" sz="2700" dirty="0" smtClean="0">
                <a:solidFill>
                  <a:srgbClr val="FF00FF"/>
                </a:solidFill>
                <a:effectLst/>
                <a:cs typeface="PT Bold Heading" pitchFamily="2" charset="-78"/>
              </a:rPr>
              <a:t> </a:t>
            </a:r>
            <a:r>
              <a:rPr lang="ar-SA" sz="2700" dirty="0" err="1" smtClean="0">
                <a:solidFill>
                  <a:srgbClr val="FF00FF"/>
                </a:solidFill>
                <a:effectLst/>
                <a:cs typeface="PT Bold Heading" pitchFamily="2" charset="-78"/>
              </a:rPr>
              <a:t>يتعاهدنا</a:t>
            </a:r>
            <a:r>
              <a:rPr lang="ar-SA" sz="2700" dirty="0" smtClean="0">
                <a:solidFill>
                  <a:srgbClr val="FF00FF"/>
                </a:solidFill>
                <a:effectLst/>
                <a:cs typeface="PT Bold Heading" pitchFamily="2" charset="-78"/>
              </a:rPr>
              <a:t> أي يَطلُبُ الحالَ التي يَنْشَطون</a:t>
            </a:r>
          </a:p>
          <a:p>
            <a:pPr algn="justLow">
              <a:lnSpc>
                <a:spcPct val="150000"/>
              </a:lnSpc>
            </a:pPr>
            <a:r>
              <a:rPr lang="ar-SA" sz="2700" dirty="0" smtClean="0">
                <a:solidFill>
                  <a:srgbClr val="FF00FF"/>
                </a:solidFill>
                <a:effectLst/>
                <a:cs typeface="PT Bold Heading" pitchFamily="2" charset="-78"/>
              </a:rPr>
              <a:t> فيها للموْعَظة فيَعِظُهم فيها </a:t>
            </a:r>
          </a:p>
          <a:p>
            <a:pPr algn="justLow">
              <a:lnSpc>
                <a:spcPct val="150000"/>
              </a:lnSpc>
            </a:pPr>
            <a:r>
              <a:rPr lang="ar-SA" sz="2700" dirty="0" smtClean="0">
                <a:solidFill>
                  <a:srgbClr val="FF00FF"/>
                </a:solidFill>
                <a:effectLst/>
                <a:cs typeface="PT Bold Heading" pitchFamily="2" charset="-78"/>
              </a:rPr>
              <a:t>ولا يُكْثِرُ عليهم فيمَلُّوا</a:t>
            </a:r>
          </a:p>
        </p:txBody>
      </p:sp>
      <p:sp>
        <p:nvSpPr>
          <p:cNvPr id="3"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61444" name="مستطيل 3"/>
          <p:cNvSpPr>
            <a:spLocks noChangeArrowheads="1"/>
          </p:cNvSpPr>
          <p:nvPr/>
        </p:nvSpPr>
        <p:spPr bwMode="auto">
          <a:xfrm>
            <a:off x="3038454" y="398421"/>
            <a:ext cx="3910012" cy="509587"/>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wrap="none">
            <a:spAutoFit/>
          </a:bodyPr>
          <a:lstStyle/>
          <a:p>
            <a:pPr algn="justLow">
              <a:lnSpc>
                <a:spcPct val="80000"/>
              </a:lnSpc>
              <a:buFont typeface="Wingdings" pitchFamily="2" charset="2"/>
              <a:buNone/>
              <a:defRPr/>
            </a:pPr>
            <a:r>
              <a:rPr lang="ar-SA" sz="3200" dirty="0">
                <a:solidFill>
                  <a:srgbClr val="6600FF"/>
                </a:solidFill>
                <a:cs typeface="PT Bold Heading" pitchFamily="2" charset="-78"/>
              </a:rPr>
              <a:t>1- اختيار الوقت المناسب</a:t>
            </a:r>
          </a:p>
        </p:txBody>
      </p:sp>
      <p:pic>
        <p:nvPicPr>
          <p:cNvPr id="5" name="صورة 4" descr="1910-1-or-1383852202.jpg"/>
          <p:cNvPicPr>
            <a:picLocks noChangeAspect="1"/>
          </p:cNvPicPr>
          <p:nvPr/>
        </p:nvPicPr>
        <p:blipFill>
          <a:blip r:embed="rId4"/>
          <a:stretch>
            <a:fillRect/>
          </a:stretch>
        </p:blipFill>
        <p:spPr>
          <a:xfrm>
            <a:off x="-10" y="3143248"/>
            <a:ext cx="3143250" cy="257176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strips(downLeft)">
                                      <p:cBhvr>
                                        <p:cTn id="7" dur="500"/>
                                        <p:tgtEl>
                                          <p:spTgt spid="6144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42">
                                            <p:txEl>
                                              <p:pRg st="0" end="0"/>
                                            </p:txEl>
                                          </p:spTgt>
                                        </p:tgtEl>
                                        <p:attrNameLst>
                                          <p:attrName>style.visibility</p:attrName>
                                        </p:attrNameLst>
                                      </p:cBhvr>
                                      <p:to>
                                        <p:strVal val="visible"/>
                                      </p:to>
                                    </p:set>
                                    <p:animEffect transition="in" filter="blinds(horizontal)">
                                      <p:cBhvr>
                                        <p:cTn id="11" dur="1000"/>
                                        <p:tgtEl>
                                          <p:spTgt spid="6144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42">
                                            <p:txEl>
                                              <p:pRg st="1" end="1"/>
                                            </p:txEl>
                                          </p:spTgt>
                                        </p:tgtEl>
                                        <p:attrNameLst>
                                          <p:attrName>style.visibility</p:attrName>
                                        </p:attrNameLst>
                                      </p:cBhvr>
                                      <p:to>
                                        <p:strVal val="visible"/>
                                      </p:to>
                                    </p:set>
                                    <p:animEffect transition="in" filter="blinds(horizontal)">
                                      <p:cBhvr>
                                        <p:cTn id="16" dur="1000"/>
                                        <p:tgtEl>
                                          <p:spTgt spid="6144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1442">
                                            <p:txEl>
                                              <p:pRg st="2" end="2"/>
                                            </p:txEl>
                                          </p:spTgt>
                                        </p:tgtEl>
                                        <p:attrNameLst>
                                          <p:attrName>style.visibility</p:attrName>
                                        </p:attrNameLst>
                                      </p:cBhvr>
                                      <p:to>
                                        <p:strVal val="visible"/>
                                      </p:to>
                                    </p:set>
                                    <p:animEffect transition="in" filter="blinds(horizontal)">
                                      <p:cBhvr>
                                        <p:cTn id="21" dur="500"/>
                                        <p:tgtEl>
                                          <p:spTgt spid="6144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1442">
                                            <p:txEl>
                                              <p:pRg st="3" end="3"/>
                                            </p:txEl>
                                          </p:spTgt>
                                        </p:tgtEl>
                                        <p:attrNameLst>
                                          <p:attrName>style.visibility</p:attrName>
                                        </p:attrNameLst>
                                      </p:cBhvr>
                                      <p:to>
                                        <p:strVal val="visible"/>
                                      </p:to>
                                    </p:set>
                                    <p:animEffect transition="in" filter="blinds(horizontal)">
                                      <p:cBhvr>
                                        <p:cTn id="26" dur="1000"/>
                                        <p:tgtEl>
                                          <p:spTgt spid="6144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Effect transition="in" filter="blinds(horizontal)">
                                      <p:cBhvr>
                                        <p:cTn id="31" dur="1000"/>
                                        <p:tgtEl>
                                          <p:spTgt spid="61442">
                                            <p:txEl>
                                              <p:pRg st="4" end="4"/>
                                            </p:txEl>
                                          </p:spTgt>
                                        </p:tgtEl>
                                      </p:cBhvr>
                                    </p:animEffect>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p:bldP spid="6144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57200" y="1790722"/>
            <a:ext cx="8229600" cy="4710112"/>
          </a:xfrm>
          <a:noFill/>
        </p:spPr>
        <p:txBody>
          <a:bodyPr/>
          <a:lstStyle/>
          <a:p>
            <a:pPr algn="justLow">
              <a:lnSpc>
                <a:spcPts val="4000"/>
              </a:lnSpc>
            </a:pPr>
            <a:r>
              <a:rPr lang="ar-SA" sz="2800" b="1" dirty="0" smtClean="0">
                <a:effectLst/>
                <a:cs typeface="PT Bold Heading" pitchFamily="2" charset="-78"/>
              </a:rPr>
              <a:t>كان صلى الله عليه وسلم يُخَاطب العرب على اختلاف شُعُوبهم وقبائلهم وتَبَاين بُطونهم وأفخاذهم وفصائِلِهم كلاًّ منهم بما يفهمون ويُحادثُهم بما يعلمون</a:t>
            </a:r>
            <a:endParaRPr lang="en-US" sz="2800" b="1" dirty="0" smtClean="0">
              <a:effectLst/>
              <a:cs typeface="PT Bold Heading" pitchFamily="2" charset="-78"/>
            </a:endParaRPr>
          </a:p>
          <a:p>
            <a:pPr algn="justLow">
              <a:lnSpc>
                <a:spcPts val="4000"/>
              </a:lnSpc>
            </a:pPr>
            <a:r>
              <a:rPr lang="ar-SA" sz="2800" b="1" dirty="0" smtClean="0">
                <a:effectLst/>
                <a:cs typeface="PT Bold Heading" pitchFamily="2" charset="-78"/>
              </a:rPr>
              <a:t>. وقال علي  بن أبي طالب رضي الله عنه : </a:t>
            </a:r>
            <a:r>
              <a:rPr lang="ar-SA" sz="2800" b="1" dirty="0" smtClean="0">
                <a:solidFill>
                  <a:srgbClr val="33CC33"/>
                </a:solidFill>
                <a:effectLst/>
                <a:cs typeface="PT Bold Heading" pitchFamily="2" charset="-78"/>
              </a:rPr>
              <a:t>حدثوا الناس بما يعرفون أتحبون أن يكذب الله ورسوله</a:t>
            </a:r>
            <a:r>
              <a:rPr lang="ar-SA" sz="2800" b="1" dirty="0" smtClean="0">
                <a:effectLst/>
                <a:cs typeface="PT Bold Heading" pitchFamily="2" charset="-78"/>
              </a:rPr>
              <a:t> )</a:t>
            </a:r>
          </a:p>
          <a:p>
            <a:pPr algn="justLow">
              <a:lnSpc>
                <a:spcPts val="4000"/>
              </a:lnSpc>
            </a:pPr>
            <a:r>
              <a:rPr lang="ar-SA" sz="2800" b="1" dirty="0" smtClean="0">
                <a:effectLst/>
                <a:cs typeface="PT Bold Heading" pitchFamily="2" charset="-78"/>
              </a:rPr>
              <a:t>قوله حدثوا بصيغة الأمر أي كلموا الناس بما يعرفون أي بما يفهمون والمراد كلموهم على قدر عقولهم</a:t>
            </a:r>
            <a:r>
              <a:rPr lang="ar-SA" sz="2800" dirty="0" smtClean="0">
                <a:effectLst/>
                <a:cs typeface="PT Bold Heading" pitchFamily="2" charset="-78"/>
              </a:rPr>
              <a:t> </a:t>
            </a:r>
          </a:p>
          <a:p>
            <a:pPr algn="justLow">
              <a:lnSpc>
                <a:spcPts val="4000"/>
              </a:lnSpc>
            </a:pPr>
            <a:r>
              <a:rPr lang="ar-SA" sz="2800" b="1" dirty="0" smtClean="0">
                <a:effectLst/>
                <a:cs typeface="PT Bold Heading" pitchFamily="2" charset="-78"/>
              </a:rPr>
              <a:t>وفيه دليل على أن المتشابه لا ينبغي أن يذكر عند العامة</a:t>
            </a:r>
            <a:r>
              <a:rPr lang="ar-SA" sz="2800" dirty="0" smtClean="0">
                <a:effectLst/>
                <a:cs typeface="PT Bold Heading" pitchFamily="2" charset="-78"/>
              </a:rPr>
              <a:t> </a:t>
            </a:r>
          </a:p>
        </p:txBody>
      </p:sp>
      <p:sp>
        <p:nvSpPr>
          <p:cNvPr id="3"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62468" name="مستطيل 5"/>
          <p:cNvSpPr>
            <a:spLocks noChangeArrowheads="1"/>
          </p:cNvSpPr>
          <p:nvPr/>
        </p:nvSpPr>
        <p:spPr bwMode="auto">
          <a:xfrm>
            <a:off x="2849583" y="630222"/>
            <a:ext cx="4722813" cy="58420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wrap="none">
            <a:spAutoFit/>
          </a:bodyPr>
          <a:lstStyle/>
          <a:p>
            <a:pPr algn="ctr">
              <a:buFont typeface="Wingdings" pitchFamily="2" charset="2"/>
              <a:buNone/>
              <a:defRPr/>
            </a:pPr>
            <a:r>
              <a:rPr lang="ar-SA" sz="3200" dirty="0">
                <a:solidFill>
                  <a:srgbClr val="6600FF"/>
                </a:solidFill>
                <a:cs typeface="PT Bold Heading" pitchFamily="2" charset="-78"/>
              </a:rPr>
              <a:t>2- الحوار على قدر الاستــيعاب</a:t>
            </a:r>
          </a:p>
        </p:txBody>
      </p:sp>
      <p:pic>
        <p:nvPicPr>
          <p:cNvPr id="5" name="صورة 4" descr="image02.png"/>
          <p:cNvPicPr>
            <a:picLocks noChangeAspect="1"/>
          </p:cNvPicPr>
          <p:nvPr/>
        </p:nvPicPr>
        <p:blipFill>
          <a:blip r:embed="rId3"/>
          <a:stretch>
            <a:fillRect/>
          </a:stretch>
        </p:blipFill>
        <p:spPr>
          <a:xfrm>
            <a:off x="71438" y="285728"/>
            <a:ext cx="2643174" cy="1428760"/>
          </a:xfrm>
          <a:prstGeom prst="rect">
            <a:avLst/>
          </a:prstGeom>
          <a:ln>
            <a:noFill/>
          </a:ln>
          <a:effectLst>
            <a:softEdge rad="112500"/>
          </a:effectLst>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strips(downLeft)">
                                      <p:cBhvr>
                                        <p:cTn id="7" dur="500"/>
                                        <p:tgtEl>
                                          <p:spTgt spid="6246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2466">
                                            <p:txEl>
                                              <p:pRg st="0" end="0"/>
                                            </p:txEl>
                                          </p:spTgt>
                                        </p:tgtEl>
                                        <p:attrNameLst>
                                          <p:attrName>style.visibility</p:attrName>
                                        </p:attrNameLst>
                                      </p:cBhvr>
                                      <p:to>
                                        <p:strVal val="visible"/>
                                      </p:to>
                                    </p:set>
                                    <p:animEffect transition="in" filter="blinds(horizontal)">
                                      <p:cBhvr>
                                        <p:cTn id="11" dur="1000"/>
                                        <p:tgtEl>
                                          <p:spTgt spid="624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2466">
                                            <p:txEl>
                                              <p:pRg st="1" end="1"/>
                                            </p:txEl>
                                          </p:spTgt>
                                        </p:tgtEl>
                                        <p:attrNameLst>
                                          <p:attrName>style.visibility</p:attrName>
                                        </p:attrNameLst>
                                      </p:cBhvr>
                                      <p:to>
                                        <p:strVal val="visible"/>
                                      </p:to>
                                    </p:set>
                                    <p:animEffect transition="in" filter="blinds(horizontal)">
                                      <p:cBhvr>
                                        <p:cTn id="16" dur="1000"/>
                                        <p:tgtEl>
                                          <p:spTgt spid="624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2466">
                                            <p:txEl>
                                              <p:pRg st="2" end="2"/>
                                            </p:txEl>
                                          </p:spTgt>
                                        </p:tgtEl>
                                        <p:attrNameLst>
                                          <p:attrName>style.visibility</p:attrName>
                                        </p:attrNameLst>
                                      </p:cBhvr>
                                      <p:to>
                                        <p:strVal val="visible"/>
                                      </p:to>
                                    </p:set>
                                    <p:animEffect transition="in" filter="blinds(horizontal)">
                                      <p:cBhvr>
                                        <p:cTn id="21" dur="1000"/>
                                        <p:tgtEl>
                                          <p:spTgt spid="6246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2466">
                                            <p:txEl>
                                              <p:pRg st="3" end="3"/>
                                            </p:txEl>
                                          </p:spTgt>
                                        </p:tgtEl>
                                        <p:attrNameLst>
                                          <p:attrName>style.visibility</p:attrName>
                                        </p:attrNameLst>
                                      </p:cBhvr>
                                      <p:to>
                                        <p:strVal val="visible"/>
                                      </p:to>
                                    </p:set>
                                    <p:animEffect transition="in" filter="blinds(horizontal)">
                                      <p:cBhvr>
                                        <p:cTn id="26" dur="1000"/>
                                        <p:tgtEl>
                                          <p:spTgt spid="62466">
                                            <p:txEl>
                                              <p:pRg st="3" end="3"/>
                                            </p:txEl>
                                          </p:spTgt>
                                        </p:tgtEl>
                                      </p:cBhvr>
                                    </p:animEffect>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p:bldP spid="6246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746375" y="288925"/>
            <a:ext cx="4589463" cy="919163"/>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a:solidFill>
              <a:srgbClr val="FF5050"/>
            </a:solidFill>
          </a:ln>
        </p:spPr>
        <p:txBody>
          <a:bodyPr/>
          <a:lstStyle/>
          <a:p>
            <a:pPr>
              <a:defRPr/>
            </a:pPr>
            <a:r>
              <a:rPr lang="ar-SA" b="0" dirty="0" smtClean="0">
                <a:solidFill>
                  <a:srgbClr val="6600FF"/>
                </a:solidFill>
                <a:effectLst/>
                <a:cs typeface="PT Bold Heading" pitchFamily="2" charset="-78"/>
              </a:rPr>
              <a:t>3- لكل مقام مقال</a:t>
            </a:r>
            <a:endParaRPr lang="en-US" b="0" dirty="0" smtClean="0">
              <a:solidFill>
                <a:srgbClr val="6600FF"/>
              </a:solidFill>
              <a:effectLst/>
              <a:cs typeface="PT Bold Heading" pitchFamily="2" charset="-78"/>
            </a:endParaRPr>
          </a:p>
        </p:txBody>
      </p:sp>
      <p:sp>
        <p:nvSpPr>
          <p:cNvPr id="63491" name="Rectangle 3"/>
          <p:cNvSpPr>
            <a:spLocks noGrp="1" noChangeArrowheads="1"/>
          </p:cNvSpPr>
          <p:nvPr>
            <p:ph idx="1"/>
          </p:nvPr>
        </p:nvSpPr>
        <p:spPr>
          <a:xfrm>
            <a:off x="457200" y="1160463"/>
            <a:ext cx="8229600" cy="4860925"/>
          </a:xfrm>
          <a:noFill/>
        </p:spPr>
        <p:txBody>
          <a:bodyPr/>
          <a:lstStyle/>
          <a:p>
            <a:pPr algn="justLow">
              <a:lnSpc>
                <a:spcPts val="3700"/>
              </a:lnSpc>
            </a:pPr>
            <a:r>
              <a:rPr lang="ar-SA" sz="2600" dirty="0" smtClean="0">
                <a:effectLst/>
                <a:cs typeface="PT Bold Heading" pitchFamily="2" charset="-78"/>
              </a:rPr>
              <a:t>لكل مقام مقال ولكل حديث حادث ، ولكل مجال رجال. </a:t>
            </a:r>
          </a:p>
          <a:p>
            <a:pPr algn="justLow">
              <a:lnSpc>
                <a:spcPts val="3700"/>
              </a:lnSpc>
            </a:pPr>
            <a:r>
              <a:rPr lang="ar-SA" sz="2600" dirty="0" smtClean="0">
                <a:effectLst/>
                <a:cs typeface="PT Bold Heading" pitchFamily="2" charset="-78"/>
              </a:rPr>
              <a:t>فما يناسب الشباب قد لا ينساب الكبار</a:t>
            </a:r>
          </a:p>
          <a:p>
            <a:pPr algn="justLow">
              <a:lnSpc>
                <a:spcPts val="3700"/>
              </a:lnSpc>
            </a:pPr>
            <a:r>
              <a:rPr lang="ar-SA" sz="2600" dirty="0" smtClean="0">
                <a:solidFill>
                  <a:srgbClr val="CC0099"/>
                </a:solidFill>
                <a:effectLst/>
                <a:cs typeface="PT Bold Heading" pitchFamily="2" charset="-78"/>
              </a:rPr>
              <a:t>وهناك فرق بين ما يلي </a:t>
            </a:r>
          </a:p>
          <a:p>
            <a:pPr algn="justLow">
              <a:lnSpc>
                <a:spcPts val="3700"/>
              </a:lnSpc>
            </a:pPr>
            <a:r>
              <a:rPr lang="ar-SA" sz="2600" dirty="0" smtClean="0">
                <a:solidFill>
                  <a:srgbClr val="CC0099"/>
                </a:solidFill>
                <a:effectLst/>
                <a:cs typeface="PT Bold Heading" pitchFamily="2" charset="-78"/>
              </a:rPr>
              <a:t>مقام العامة ومقام العلماء،</a:t>
            </a:r>
          </a:p>
          <a:p>
            <a:pPr algn="justLow">
              <a:lnSpc>
                <a:spcPts val="3700"/>
              </a:lnSpc>
            </a:pPr>
            <a:r>
              <a:rPr lang="ar-SA" sz="2600" dirty="0" smtClean="0">
                <a:solidFill>
                  <a:srgbClr val="CC0099"/>
                </a:solidFill>
                <a:effectLst/>
                <a:cs typeface="PT Bold Heading" pitchFamily="2" charset="-78"/>
              </a:rPr>
              <a:t>مقام الدعوة ومقام دفع الشبهة، ومقام دفع الصائل، </a:t>
            </a:r>
          </a:p>
          <a:p>
            <a:pPr algn="justLow">
              <a:lnSpc>
                <a:spcPts val="3700"/>
              </a:lnSpc>
            </a:pPr>
            <a:r>
              <a:rPr lang="ar-SA" sz="2600" dirty="0" smtClean="0">
                <a:solidFill>
                  <a:srgbClr val="CC0099"/>
                </a:solidFill>
                <a:effectLst/>
                <a:cs typeface="PT Bold Heading" pitchFamily="2" charset="-78"/>
              </a:rPr>
              <a:t>مقام حديثي عهد بالإسلام وبين غيره.</a:t>
            </a:r>
          </a:p>
          <a:p>
            <a:pPr algn="justLow">
              <a:lnSpc>
                <a:spcPts val="3700"/>
              </a:lnSpc>
            </a:pPr>
            <a:r>
              <a:rPr lang="ar-SA" sz="2600" dirty="0" smtClean="0">
                <a:solidFill>
                  <a:srgbClr val="CC0099"/>
                </a:solidFill>
                <a:effectLst/>
                <a:cs typeface="PT Bold Heading" pitchFamily="2" charset="-78"/>
              </a:rPr>
              <a:t>فإجابة المؤذن، أفضل من القراءة</a:t>
            </a:r>
            <a:r>
              <a:rPr lang="ar-SA" sz="2600" dirty="0" smtClean="0">
                <a:effectLst/>
                <a:cs typeface="PT Bold Heading" pitchFamily="2" charset="-78"/>
              </a:rPr>
              <a:t>، وإن كان فضل القرآن على كل كلام كفضل الله على خلقه، لكن لكل مقام مقال. </a:t>
            </a:r>
          </a:p>
          <a:p>
            <a:pPr algn="justLow">
              <a:lnSpc>
                <a:spcPts val="3700"/>
              </a:lnSpc>
            </a:pPr>
            <a:r>
              <a:rPr lang="ar-SA" sz="2600" dirty="0" smtClean="0">
                <a:effectLst/>
                <a:cs typeface="PT Bold Heading" pitchFamily="2" charset="-78"/>
              </a:rPr>
              <a:t>والسباحة في </a:t>
            </a:r>
            <a:r>
              <a:rPr lang="ar-SA" sz="2600" dirty="0" err="1" smtClean="0">
                <a:effectLst/>
                <a:cs typeface="PT Bold Heading" pitchFamily="2" charset="-78"/>
              </a:rPr>
              <a:t>لجج</a:t>
            </a:r>
            <a:r>
              <a:rPr lang="ar-SA" sz="2600" dirty="0" smtClean="0">
                <a:effectLst/>
                <a:cs typeface="PT Bold Heading" pitchFamily="2" charset="-78"/>
              </a:rPr>
              <a:t> البحار لا تصلح إلا لأهل الرياضة بعد طول اجتهاد.</a:t>
            </a:r>
            <a:endParaRPr lang="en-US" sz="26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3490"/>
                                        </p:tgtEl>
                                        <p:attrNameLst>
                                          <p:attrName>ppt_y</p:attrName>
                                        </p:attrNameLst>
                                      </p:cBhvr>
                                      <p:tavLst>
                                        <p:tav tm="0">
                                          <p:val>
                                            <p:strVal val="#ppt_y"/>
                                          </p:val>
                                        </p:tav>
                                        <p:tav tm="100000">
                                          <p:val>
                                            <p:strVal val="#ppt_y"/>
                                          </p:val>
                                        </p:tav>
                                      </p:tavLst>
                                    </p:anim>
                                    <p:anim calcmode="lin" valueType="num">
                                      <p:cBhvr>
                                        <p:cTn id="9" dur="500" fill="hold"/>
                                        <p:tgtEl>
                                          <p:spTgt spid="634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34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3490"/>
                                        </p:tgtEl>
                                      </p:cBhvr>
                                    </p:animEffect>
                                  </p:childTnLst>
                                </p:cTn>
                              </p:par>
                            </p:childTnLst>
                          </p:cTn>
                        </p:par>
                        <p:par>
                          <p:cTn id="12" fill="hold">
                            <p:stCondLst>
                              <p:cond delay="1100"/>
                            </p:stCondLst>
                            <p:childTnLst>
                              <p:par>
                                <p:cTn id="13" presetID="3" presetClass="entr" presetSubtype="10" fill="hold" grpId="0" nodeType="after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15" dur="500"/>
                                        <p:tgtEl>
                                          <p:spTgt spid="6349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20" dur="1000"/>
                                        <p:tgtEl>
                                          <p:spTgt spid="6349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25" dur="1000"/>
                                        <p:tgtEl>
                                          <p:spTgt spid="6349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30" dur="1000"/>
                                        <p:tgtEl>
                                          <p:spTgt spid="6349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35" dur="1000"/>
                                        <p:tgtEl>
                                          <p:spTgt spid="6349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40" dur="1000"/>
                                        <p:tgtEl>
                                          <p:spTgt spid="6349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3491">
                                            <p:txEl>
                                              <p:pRg st="6" end="6"/>
                                            </p:txEl>
                                          </p:spTgt>
                                        </p:tgtEl>
                                        <p:attrNameLst>
                                          <p:attrName>style.visibility</p:attrName>
                                        </p:attrNameLst>
                                      </p:cBhvr>
                                      <p:to>
                                        <p:strVal val="visible"/>
                                      </p:to>
                                    </p:set>
                                    <p:animEffect transition="in" filter="blinds(horizontal)">
                                      <p:cBhvr>
                                        <p:cTn id="45" dur="1000"/>
                                        <p:tgtEl>
                                          <p:spTgt spid="6349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3491">
                                            <p:txEl>
                                              <p:pRg st="7" end="7"/>
                                            </p:txEl>
                                          </p:spTgt>
                                        </p:tgtEl>
                                        <p:attrNameLst>
                                          <p:attrName>style.visibility</p:attrName>
                                        </p:attrNameLst>
                                      </p:cBhvr>
                                      <p:to>
                                        <p:strVal val="visible"/>
                                      </p:to>
                                    </p:set>
                                    <p:animEffect transition="in" filter="blinds(horizontal)">
                                      <p:cBhvr>
                                        <p:cTn id="50" dur="1000"/>
                                        <p:tgtEl>
                                          <p:spTgt spid="63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685507" name="Rectangle 3"/>
          <p:cNvSpPr>
            <a:spLocks noGrp="1" noChangeArrowheads="1"/>
          </p:cNvSpPr>
          <p:nvPr>
            <p:ph idx="1"/>
          </p:nvPr>
        </p:nvSpPr>
        <p:spPr>
          <a:xfrm>
            <a:off x="428596" y="457192"/>
            <a:ext cx="8229600" cy="4757758"/>
          </a:xfrm>
        </p:spPr>
        <p:txBody>
          <a:bodyPr/>
          <a:lstStyle/>
          <a:p>
            <a:pPr algn="just" eaLnBrk="1" hangingPunct="1">
              <a:defRPr/>
            </a:pPr>
            <a:r>
              <a:rPr lang="ar-SA" dirty="0" smtClean="0">
                <a:effectLst/>
                <a:cs typeface="PT Bold Heading" pitchFamily="2" charset="-78"/>
              </a:rPr>
              <a:t>نشاط</a:t>
            </a:r>
            <a:r>
              <a:rPr lang="ar-SA" dirty="0" smtClean="0">
                <a:effectLst/>
                <a:cs typeface="AL-Gemah-Almajd" pitchFamily="2" charset="-78"/>
              </a:rPr>
              <a:t> </a:t>
            </a:r>
            <a:r>
              <a:rPr lang="ar-SA" dirty="0" smtClean="0">
                <a:effectLst/>
                <a:cs typeface="PT Bold Heading" pitchFamily="2" charset="-78"/>
              </a:rPr>
              <a:t>1</a:t>
            </a:r>
            <a:r>
              <a:rPr lang="ar-SA" dirty="0" smtClean="0">
                <a:solidFill>
                  <a:srgbClr val="0000FF"/>
                </a:solidFill>
                <a:effectLst/>
                <a:cs typeface="AL-Gemah-Almajd" pitchFamily="2" charset="-78"/>
              </a:rPr>
              <a:t>       		 </a:t>
            </a:r>
          </a:p>
          <a:p>
            <a:pPr algn="just" eaLnBrk="1" hangingPunct="1">
              <a:buFont typeface="Wingdings" pitchFamily="2" charset="2"/>
              <a:buNone/>
              <a:defRPr/>
            </a:pPr>
            <a:r>
              <a:rPr lang="ar-SA" sz="4400" b="1" dirty="0" smtClean="0">
                <a:effectLst/>
                <a:cs typeface="PT Bold Heading" pitchFamily="2" charset="-78"/>
              </a:rPr>
              <a:t>بالتعاون مع أفراد المجموعة بيِّن معنى </a:t>
            </a:r>
            <a:endParaRPr lang="ar-SA" sz="4400" b="1" dirty="0" smtClean="0">
              <a:solidFill>
                <a:srgbClr val="009900"/>
              </a:solidFill>
              <a:effectLst/>
              <a:cs typeface="PT Bold Heading" pitchFamily="2" charset="-78"/>
            </a:endParaRPr>
          </a:p>
          <a:p>
            <a:pPr algn="just" eaLnBrk="1" hangingPunct="1">
              <a:buFont typeface="Wingdings" pitchFamily="2" charset="2"/>
              <a:buNone/>
              <a:defRPr/>
            </a:pPr>
            <a:r>
              <a:rPr lang="ar-SA" sz="4400" b="1" dirty="0" smtClean="0">
                <a:solidFill>
                  <a:srgbClr val="009900"/>
                </a:solidFill>
                <a:effectLst/>
                <a:cs typeface="PT Bold Heading" pitchFamily="2" charset="-78"/>
              </a:rPr>
              <a:t>1- الحوار</a:t>
            </a:r>
          </a:p>
          <a:p>
            <a:pPr algn="just" eaLnBrk="1" hangingPunct="1">
              <a:buFont typeface="Wingdings" pitchFamily="2" charset="2"/>
              <a:buNone/>
              <a:defRPr/>
            </a:pPr>
            <a:r>
              <a:rPr lang="ar-SA" sz="4400" b="1" dirty="0" smtClean="0">
                <a:solidFill>
                  <a:srgbClr val="009900"/>
                </a:solidFill>
                <a:effectLst/>
                <a:cs typeface="PT Bold Heading" pitchFamily="2" charset="-78"/>
              </a:rPr>
              <a:t>2- الجدال</a:t>
            </a:r>
          </a:p>
          <a:p>
            <a:pPr algn="just" eaLnBrk="1" hangingPunct="1">
              <a:buFont typeface="Wingdings" pitchFamily="2" charset="2"/>
              <a:buNone/>
              <a:defRPr/>
            </a:pPr>
            <a:r>
              <a:rPr lang="ar-SA" sz="4400" b="1" dirty="0" smtClean="0">
                <a:solidFill>
                  <a:srgbClr val="009900"/>
                </a:solidFill>
                <a:effectLst/>
                <a:cs typeface="PT Bold Heading" pitchFamily="2" charset="-78"/>
              </a:rPr>
              <a:t>3- المناظرة</a:t>
            </a:r>
          </a:p>
        </p:txBody>
      </p:sp>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med"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animEffect transition="in" filter="slide(fromLeft)">
                                      <p:cBhvr>
                                        <p:cTn id="7" dur="500"/>
                                        <p:tgtEl>
                                          <p:spTgt spid="1685507">
                                            <p:txEl>
                                              <p:pRg st="0" end="0"/>
                                            </p:tx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85507">
                                            <p:txEl>
                                              <p:pRg st="1" end="1"/>
                                            </p:txEl>
                                          </p:spTgt>
                                        </p:tgtEl>
                                        <p:attrNameLst>
                                          <p:attrName>style.visibility</p:attrName>
                                        </p:attrNameLst>
                                      </p:cBhvr>
                                      <p:to>
                                        <p:strVal val="visible"/>
                                      </p:to>
                                    </p:set>
                                    <p:animEffect transition="in" filter="slide(fromLeft)">
                                      <p:cBhvr>
                                        <p:cTn id="11" dur="500"/>
                                        <p:tgtEl>
                                          <p:spTgt spid="16855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1685507">
                                            <p:txEl>
                                              <p:pRg st="2" end="2"/>
                                            </p:txEl>
                                          </p:spTgt>
                                        </p:tgtEl>
                                        <p:attrNameLst>
                                          <p:attrName>style.visibility</p:attrName>
                                        </p:attrNameLst>
                                      </p:cBhvr>
                                      <p:to>
                                        <p:strVal val="visible"/>
                                      </p:to>
                                    </p:set>
                                    <p:animEffect transition="in" filter="slide(fromLeft)">
                                      <p:cBhvr>
                                        <p:cTn id="16" dur="1000"/>
                                        <p:tgtEl>
                                          <p:spTgt spid="1685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685507">
                                            <p:txEl>
                                              <p:pRg st="3" end="3"/>
                                            </p:txEl>
                                          </p:spTgt>
                                        </p:tgtEl>
                                        <p:attrNameLst>
                                          <p:attrName>style.visibility</p:attrName>
                                        </p:attrNameLst>
                                      </p:cBhvr>
                                      <p:to>
                                        <p:strVal val="visible"/>
                                      </p:to>
                                    </p:set>
                                    <p:animEffect transition="in" filter="slide(fromLeft)">
                                      <p:cBhvr>
                                        <p:cTn id="21" dur="1000"/>
                                        <p:tgtEl>
                                          <p:spTgt spid="168550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685507">
                                            <p:txEl>
                                              <p:pRg st="4" end="4"/>
                                            </p:txEl>
                                          </p:spTgt>
                                        </p:tgtEl>
                                        <p:attrNameLst>
                                          <p:attrName>style.visibility</p:attrName>
                                        </p:attrNameLst>
                                      </p:cBhvr>
                                      <p:to>
                                        <p:strVal val="visible"/>
                                      </p:to>
                                    </p:set>
                                    <p:animEffect transition="in" filter="slide(fromLeft)">
                                      <p:cBhvr>
                                        <p:cTn id="26" dur="1000"/>
                                        <p:tgtEl>
                                          <p:spTgt spid="1685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06588" y="142875"/>
            <a:ext cx="5527675" cy="774700"/>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600" b="0" dirty="0" smtClean="0">
                <a:solidFill>
                  <a:srgbClr val="6600FF"/>
                </a:solidFill>
                <a:effectLst/>
                <a:cs typeface="PT Bold Heading" pitchFamily="2" charset="-78"/>
              </a:rPr>
              <a:t>4- ترك الأفضل لتأليف القلوب</a:t>
            </a:r>
            <a:endParaRPr lang="en-US" sz="3600" b="0" dirty="0" smtClean="0">
              <a:solidFill>
                <a:srgbClr val="6600FF"/>
              </a:solidFill>
              <a:effectLst/>
              <a:cs typeface="PT Bold Heading" pitchFamily="2" charset="-78"/>
            </a:endParaRPr>
          </a:p>
        </p:txBody>
      </p:sp>
      <p:sp>
        <p:nvSpPr>
          <p:cNvPr id="64515" name="Rectangle 3"/>
          <p:cNvSpPr>
            <a:spLocks noGrp="1" noChangeArrowheads="1"/>
          </p:cNvSpPr>
          <p:nvPr>
            <p:ph idx="1"/>
          </p:nvPr>
        </p:nvSpPr>
        <p:spPr>
          <a:xfrm>
            <a:off x="457200" y="1089025"/>
            <a:ext cx="8229600" cy="5041900"/>
          </a:xfrm>
          <a:noFill/>
        </p:spPr>
        <p:txBody>
          <a:bodyPr/>
          <a:lstStyle/>
          <a:p>
            <a:pPr algn="justLow">
              <a:lnSpc>
                <a:spcPts val="4000"/>
              </a:lnSpc>
            </a:pPr>
            <a:r>
              <a:rPr lang="ar-SA" sz="2800" dirty="0" smtClean="0">
                <a:solidFill>
                  <a:schemeClr val="hlink"/>
                </a:solidFill>
                <a:effectLst/>
                <a:cs typeface="PT Bold Heading" pitchFamily="2" charset="-78"/>
              </a:rPr>
              <a:t>قال ابن تيمية رحمه الله</a:t>
            </a:r>
            <a:r>
              <a:rPr lang="ar-SA" sz="2800" dirty="0" smtClean="0">
                <a:effectLst/>
                <a:cs typeface="PT Bold Heading" pitchFamily="2" charset="-78"/>
              </a:rPr>
              <a:t> : "</a:t>
            </a:r>
            <a:r>
              <a:rPr lang="ar-SA" sz="2800" dirty="0" smtClean="0">
                <a:solidFill>
                  <a:srgbClr val="9900CC"/>
                </a:solidFill>
                <a:effectLst/>
                <a:cs typeface="PT Bold Heading" pitchFamily="2" charset="-78"/>
              </a:rPr>
              <a:t>ويسوغ أيضا أن يترك الإنسان الأفضل لتأليف القلوب , واجتماع الكلمة خوفا من التنفير , عما يصلح كما ترك النبي صلى الله عليه وسلم بناء البيت على قواعد إبراهيم ; لكون قريش كانوا حديثي عهد بالجاهلية , وخشي تنفيرهم بذلك . </a:t>
            </a:r>
            <a:r>
              <a:rPr lang="ar-SA" sz="2800" dirty="0" smtClean="0">
                <a:solidFill>
                  <a:srgbClr val="0066FF"/>
                </a:solidFill>
                <a:effectLst/>
                <a:cs typeface="PT Bold Heading" pitchFamily="2" charset="-78"/>
              </a:rPr>
              <a:t>ورأى أن مصلحة الاجتماع والائتلاف مقدمة على مصلحة البناء</a:t>
            </a:r>
            <a:r>
              <a:rPr lang="ar-SA" sz="2800" dirty="0" smtClean="0">
                <a:solidFill>
                  <a:srgbClr val="9900CC"/>
                </a:solidFill>
                <a:effectLst/>
                <a:cs typeface="PT Bold Heading" pitchFamily="2" charset="-78"/>
              </a:rPr>
              <a:t> على قواعد إبراهيم . </a:t>
            </a:r>
          </a:p>
          <a:p>
            <a:pPr algn="justLow">
              <a:lnSpc>
                <a:spcPts val="4000"/>
              </a:lnSpc>
            </a:pPr>
            <a:r>
              <a:rPr lang="ar-SA" sz="2800" dirty="0" smtClean="0">
                <a:solidFill>
                  <a:schemeClr val="hlink"/>
                </a:solidFill>
                <a:effectLst/>
                <a:cs typeface="PT Bold Heading" pitchFamily="2" charset="-78"/>
              </a:rPr>
              <a:t>وقال ابن مسعود</a:t>
            </a:r>
            <a:r>
              <a:rPr lang="ar-SA" sz="2800" dirty="0" smtClean="0">
                <a:effectLst/>
                <a:cs typeface="PT Bold Heading" pitchFamily="2" charset="-78"/>
              </a:rPr>
              <a:t> </a:t>
            </a:r>
            <a:r>
              <a:rPr lang="ar-SA" sz="2800" dirty="0" smtClean="0">
                <a:solidFill>
                  <a:srgbClr val="9900CC"/>
                </a:solidFill>
                <a:effectLst/>
                <a:cs typeface="PT Bold Heading" pitchFamily="2" charset="-78"/>
              </a:rPr>
              <a:t>لما أكمل الصلاة خلف عثمان , وأنكر عليه فقيل له في ذلك , </a:t>
            </a:r>
            <a:r>
              <a:rPr lang="ar-SA" sz="2800" dirty="0" smtClean="0">
                <a:solidFill>
                  <a:srgbClr val="0000FF"/>
                </a:solidFill>
                <a:effectLst/>
                <a:cs typeface="PT Bold Heading" pitchFamily="2" charset="-78"/>
              </a:rPr>
              <a:t>فقال : الخلاف شر</a:t>
            </a:r>
            <a:r>
              <a:rPr lang="ar-SA" sz="2800" dirty="0" smtClean="0">
                <a:effectLst/>
                <a:cs typeface="PT Bold Heading" pitchFamily="2" charset="-78"/>
              </a:rPr>
              <a:t> )</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514"/>
                                        </p:tgtEl>
                                        <p:attrNameLst>
                                          <p:attrName>ppt_y</p:attrName>
                                        </p:attrNameLst>
                                      </p:cBhvr>
                                      <p:tavLst>
                                        <p:tav tm="0">
                                          <p:val>
                                            <p:strVal val="#ppt_y"/>
                                          </p:val>
                                        </p:tav>
                                        <p:tav tm="100000">
                                          <p:val>
                                            <p:strVal val="#ppt_y"/>
                                          </p:val>
                                        </p:tav>
                                      </p:tavLst>
                                    </p:anim>
                                    <p:anim calcmode="lin" valueType="num">
                                      <p:cBhvr>
                                        <p:cTn id="9" dur="500" fill="hold"/>
                                        <p:tgtEl>
                                          <p:spTgt spid="645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5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5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16" dur="1000"/>
                                        <p:tgtEl>
                                          <p:spTgt spid="645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21" dur="10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70075" y="106363"/>
            <a:ext cx="5757863" cy="1143000"/>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600" b="0" dirty="0" smtClean="0">
                <a:solidFill>
                  <a:srgbClr val="6600FF"/>
                </a:solidFill>
                <a:effectLst/>
                <a:cs typeface="PT Bold Heading" pitchFamily="2" charset="-78"/>
              </a:rPr>
              <a:t>5- الاختلاف لا يفسد الصحبة</a:t>
            </a:r>
            <a:endParaRPr lang="en-US" sz="3600" b="0" dirty="0" smtClean="0">
              <a:solidFill>
                <a:srgbClr val="6600FF"/>
              </a:solidFill>
              <a:effectLst/>
              <a:cs typeface="PT Bold Heading" pitchFamily="2" charset="-78"/>
            </a:endParaRPr>
          </a:p>
        </p:txBody>
      </p:sp>
      <p:sp>
        <p:nvSpPr>
          <p:cNvPr id="65539" name="Rectangle 3"/>
          <p:cNvSpPr>
            <a:spLocks noGrp="1" noChangeArrowheads="1"/>
          </p:cNvSpPr>
          <p:nvPr>
            <p:ph idx="1"/>
          </p:nvPr>
        </p:nvSpPr>
        <p:spPr>
          <a:xfrm>
            <a:off x="457200" y="1304925"/>
            <a:ext cx="8229600" cy="4530725"/>
          </a:xfrm>
          <a:noFill/>
        </p:spPr>
        <p:txBody>
          <a:bodyPr/>
          <a:lstStyle/>
          <a:p>
            <a:pPr algn="justLow">
              <a:lnSpc>
                <a:spcPts val="3900"/>
              </a:lnSpc>
            </a:pPr>
            <a:r>
              <a:rPr lang="ar-SA" dirty="0" smtClean="0">
                <a:effectLst/>
                <a:cs typeface="PT Bold Heading" pitchFamily="2" charset="-78"/>
              </a:rPr>
              <a:t>يجب على المناظر أن يحرص على الألفة حتى وإن انتهى اللقاء دون الوصول إلى الهدف ، والحذر من التدابر والهجران </a:t>
            </a:r>
          </a:p>
          <a:p>
            <a:pPr algn="justLow">
              <a:lnSpc>
                <a:spcPts val="3900"/>
              </a:lnSpc>
            </a:pPr>
            <a:r>
              <a:rPr lang="ar-SA" dirty="0" smtClean="0">
                <a:effectLst/>
                <a:cs typeface="PT Bold Heading" pitchFamily="2" charset="-78"/>
              </a:rPr>
              <a:t>1- </a:t>
            </a:r>
            <a:r>
              <a:rPr lang="ar-SA" dirty="0" smtClean="0">
                <a:solidFill>
                  <a:schemeClr val="folHlink"/>
                </a:solidFill>
                <a:effectLst/>
                <a:cs typeface="PT Bold Heading" pitchFamily="2" charset="-78"/>
              </a:rPr>
              <a:t>قال  يونس الصدفي</a:t>
            </a:r>
            <a:r>
              <a:rPr lang="ar-SA" dirty="0" smtClean="0">
                <a:effectLst/>
                <a:cs typeface="PT Bold Heading" pitchFamily="2" charset="-78"/>
              </a:rPr>
              <a:t>:  ما رأيت أعقل من الشافعي ؛ ناظرته يومًا في مسألة ثم افترقنا ، </a:t>
            </a:r>
            <a:r>
              <a:rPr lang="ar-SA" dirty="0" err="1" smtClean="0">
                <a:effectLst/>
                <a:cs typeface="PT Bold Heading" pitchFamily="2" charset="-78"/>
              </a:rPr>
              <a:t>ولقيني</a:t>
            </a:r>
            <a:r>
              <a:rPr lang="ar-SA" dirty="0" smtClean="0">
                <a:effectLst/>
                <a:cs typeface="PT Bold Heading" pitchFamily="2" charset="-78"/>
              </a:rPr>
              <a:t> فأخذ بيدي ، ثم قال: ( يا </a:t>
            </a:r>
            <a:r>
              <a:rPr lang="ar-SA" dirty="0" smtClean="0">
                <a:solidFill>
                  <a:srgbClr val="009900"/>
                </a:solidFill>
                <a:effectLst/>
                <a:cs typeface="PT Bold Heading" pitchFamily="2" charset="-78"/>
              </a:rPr>
              <a:t>أبا موسى ، ألا يستقيم أن نكون إخوانًا ، وإن لم نتفق في مسألة</a:t>
            </a:r>
            <a:r>
              <a:rPr lang="ar-SA" dirty="0" smtClean="0">
                <a:effectLst/>
                <a:cs typeface="PT Bold Heading" pitchFamily="2" charset="-78"/>
              </a:rPr>
              <a:t>) ؟!</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 calcmode="lin" valueType="num">
                                      <p:cBhvr>
                                        <p:cTn id="9" dur="1000" fill="hold"/>
                                        <p:tgtEl>
                                          <p:spTgt spid="6553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55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5538"/>
                                        </p:tgtEl>
                                      </p:cBhvr>
                                    </p:animEffect>
                                  </p:childTnLst>
                                </p:cTn>
                              </p:par>
                            </p:childTnLst>
                          </p:cTn>
                        </p:par>
                        <p:par>
                          <p:cTn id="12" fill="hold">
                            <p:stCondLst>
                              <p:cond delay="3100"/>
                            </p:stCondLst>
                            <p:childTnLst>
                              <p:par>
                                <p:cTn id="13" presetID="3" presetClass="entr" presetSubtype="10" fill="hold" grpId="0" nodeType="afterEffect">
                                  <p:stCondLst>
                                    <p:cond delay="0"/>
                                  </p:stCondLst>
                                  <p:childTnLst>
                                    <p:set>
                                      <p:cBhvr>
                                        <p:cTn id="14"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15" dur="1000"/>
                                        <p:tgtEl>
                                          <p:spTgt spid="655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20" dur="1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28670"/>
            <a:ext cx="8229600" cy="5202255"/>
          </a:xfrm>
        </p:spPr>
        <p:txBody>
          <a:bodyPr/>
          <a:lstStyle/>
          <a:p>
            <a:pPr>
              <a:lnSpc>
                <a:spcPts val="5000"/>
              </a:lnSpc>
            </a:pPr>
            <a:r>
              <a:rPr lang="ar-SA" dirty="0" smtClean="0">
                <a:effectLst/>
                <a:cs typeface="PT Bold Heading" pitchFamily="2" charset="-78"/>
              </a:rPr>
              <a:t>2- </a:t>
            </a:r>
            <a:r>
              <a:rPr lang="ar-SA" dirty="0" smtClean="0">
                <a:solidFill>
                  <a:schemeClr val="folHlink"/>
                </a:solidFill>
                <a:effectLst/>
                <a:cs typeface="PT Bold Heading" pitchFamily="2" charset="-78"/>
              </a:rPr>
              <a:t>قال العباس العنبري</a:t>
            </a:r>
            <a:r>
              <a:rPr lang="ar-SA" dirty="0" smtClean="0">
                <a:effectLst/>
                <a:cs typeface="PT Bold Heading" pitchFamily="2" charset="-78"/>
              </a:rPr>
              <a:t>: كنت عند أحمد بن حنبل وجاءه علي بن </a:t>
            </a:r>
            <a:r>
              <a:rPr lang="ar-SA" dirty="0" err="1" smtClean="0">
                <a:effectLst/>
                <a:cs typeface="PT Bold Heading" pitchFamily="2" charset="-78"/>
              </a:rPr>
              <a:t>المديني</a:t>
            </a:r>
            <a:r>
              <a:rPr lang="ar-SA" dirty="0" smtClean="0">
                <a:effectLst/>
                <a:cs typeface="PT Bold Heading" pitchFamily="2" charset="-78"/>
              </a:rPr>
              <a:t> راكبًا على دابة ، قال: فتناظرا في الشهادة ، وارتفعت أصواتهما حتى خفت أن يقع بينهما جفاء ، وكان أحمد يرى الشهادة ، وعلي يأبى ويدفع </a:t>
            </a:r>
            <a:r>
              <a:rPr lang="ar-SA" dirty="0" smtClean="0">
                <a:solidFill>
                  <a:srgbClr val="009900"/>
                </a:solidFill>
                <a:effectLst/>
                <a:cs typeface="PT Bold Heading" pitchFamily="2" charset="-78"/>
              </a:rPr>
              <a:t>، فلما أراد علي الانصراف ، قام أحمد فأخذ بركابه</a:t>
            </a:r>
            <a:r>
              <a:rPr lang="ar-SA" dirty="0" smtClean="0">
                <a:effectLst/>
                <a:cs typeface="PT Bold Heading" pitchFamily="2" charset="-78"/>
              </a:rPr>
              <a:t> .</a:t>
            </a:r>
            <a:endParaRPr lang="en-US" dirty="0" smtClean="0">
              <a:effectLst/>
              <a:cs typeface="PT Bold Heading" pitchFamily="2" charset="-78"/>
            </a:endParaRPr>
          </a:p>
          <a:p>
            <a:endParaRPr lang="ar-SA"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62</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txBox="1">
            <a:spLocks noGrp="1"/>
          </p:cNvSpPr>
          <p:nvPr/>
        </p:nvSpPr>
        <p:spPr bwMode="auto">
          <a:xfrm>
            <a:off x="6553200" y="6248400"/>
            <a:ext cx="2133600" cy="457200"/>
          </a:xfrm>
          <a:prstGeom prst="rect">
            <a:avLst/>
          </a:prstGeom>
          <a:noFill/>
          <a:ln>
            <a:miter lim="800000"/>
            <a:headEnd/>
            <a:tailEnd/>
          </a:ln>
        </p:spPr>
        <p:txBody>
          <a:bodyPr/>
          <a:lstStyle/>
          <a:p>
            <a:pPr rtl="0">
              <a:defRPr/>
            </a:pPr>
            <a:fld id="{1B06053D-584E-477D-9D4D-9307D338A48D}" type="slidenum">
              <a:rPr lang="ar-SA" sz="1400">
                <a:effectLst>
                  <a:outerShdw blurRad="38100" dist="38100" dir="2700000" algn="tl">
                    <a:srgbClr val="FFFFFF"/>
                  </a:outerShdw>
                </a:effectLst>
              </a:rPr>
              <a:pPr rtl="0">
                <a:defRPr/>
              </a:pPr>
              <a:t>63</a:t>
            </a:fld>
            <a:endParaRPr lang="en-US" sz="1400">
              <a:effectLst>
                <a:outerShdw blurRad="38100" dist="38100" dir="2700000" algn="tl">
                  <a:srgbClr val="FFFFFF"/>
                </a:outerShdw>
              </a:effectLst>
            </a:endParaRPr>
          </a:p>
        </p:txBody>
      </p:sp>
      <p:sp>
        <p:nvSpPr>
          <p:cNvPr id="66564" name="Rectangle 4"/>
          <p:cNvSpPr>
            <a:spLocks noChangeArrowheads="1"/>
          </p:cNvSpPr>
          <p:nvPr/>
        </p:nvSpPr>
        <p:spPr bwMode="auto">
          <a:xfrm>
            <a:off x="446088" y="690563"/>
            <a:ext cx="8229600" cy="5367337"/>
          </a:xfrm>
          <a:prstGeom prst="rect">
            <a:avLst/>
          </a:prstGeom>
          <a:noFill/>
          <a:ln w="9525">
            <a:noFill/>
            <a:miter lim="800000"/>
            <a:headEnd/>
            <a:tailEnd/>
          </a:ln>
        </p:spPr>
        <p:txBody>
          <a:bodyPr/>
          <a:lstStyle/>
          <a:p>
            <a:pPr algn="justLow">
              <a:lnSpc>
                <a:spcPts val="4000"/>
              </a:lnSpc>
            </a:pPr>
            <a:r>
              <a:rPr lang="ar-SA" sz="2400" dirty="0">
                <a:solidFill>
                  <a:srgbClr val="FF00FF"/>
                </a:solidFill>
                <a:cs typeface="PT Bold Heading" pitchFamily="2" charset="-78"/>
              </a:rPr>
              <a:t>التسليم مؤقتًا ببعض المسائل حتى يصل إلى القضية</a:t>
            </a:r>
          </a:p>
          <a:p>
            <a:pPr algn="justLow">
              <a:lnSpc>
                <a:spcPts val="4000"/>
              </a:lnSpc>
            </a:pPr>
            <a:r>
              <a:rPr lang="ar-SA" sz="2400" dirty="0">
                <a:solidFill>
                  <a:srgbClr val="009900"/>
                </a:solidFill>
                <a:cs typeface="PT Bold Heading" pitchFamily="2" charset="-78"/>
              </a:rPr>
              <a:t>اكتشف ذلك من الآيات الكريمات</a:t>
            </a:r>
          </a:p>
          <a:p>
            <a:pPr algn="justLow">
              <a:lnSpc>
                <a:spcPts val="4000"/>
              </a:lnSpc>
            </a:pPr>
            <a:r>
              <a:rPr lang="ar-SA" sz="2400" dirty="0">
                <a:solidFill>
                  <a:schemeClr val="accent4"/>
                </a:solidFill>
                <a:cs typeface="PT Bold Heading" pitchFamily="2" charset="-78"/>
              </a:rPr>
              <a:t>وَإِذْ قَالَ إِبْرَاهِيمُ لأَبِيهِ آزَرَ أَتَتَّخِذُ أَصْنَاماً آلِهَةً إِنِّي أَرَاكَ وَقَوْمَكَ فِي ضَلاَلٍ مُّبِينٍ{74} وَكَذَلِكَ نُرِي إِبْرَاهِيمَ مَلَكُوتَ السَّمَاوَاتِ وَالأَرْضِ وَلِيَكُونَ مِنَ الْمُوقِنِينَ{75} فَلَمَّا جَنَّ عَلَيْهِ اللَّيْلُ رَأَى كَوْكَباً قَالَ هَـذَا رَبِّي فَلَمَّا أَفَلَ قَالَ لا أُحِبُّ الآفِلِينَ{76} فَلَمَّا رَأَى الْقَمَرَ بَازِغاً قَالَ هَـذَا رَبِّي فَلَمَّا أَفَلَ قَالَ لَئِن لَّمْ يَهْدِنِي رَبِّي </a:t>
            </a:r>
            <a:r>
              <a:rPr lang="ar-SA" sz="2400" dirty="0" err="1">
                <a:solidFill>
                  <a:schemeClr val="accent4"/>
                </a:solidFill>
                <a:cs typeface="PT Bold Heading" pitchFamily="2" charset="-78"/>
              </a:rPr>
              <a:t>لأكُونَنَّ</a:t>
            </a:r>
            <a:r>
              <a:rPr lang="ar-SA" sz="2400" dirty="0">
                <a:solidFill>
                  <a:schemeClr val="accent4"/>
                </a:solidFill>
                <a:cs typeface="PT Bold Heading" pitchFamily="2" charset="-78"/>
              </a:rPr>
              <a:t> مِنَ الْقَوْمِ الضَّالِّينَ{77} فَلَمَّا رَأَى الشَّمْسَ بَازِغَةً قَالَ هَـذَا رَبِّي هَـذَا أَكْبَرُ فَلَمَّا أَفَلَتْ قَالَ يَا قَوْمِ إِنِّي بَرِيءٌ مِّمَّا تُشْرِكُونَ{78} إِنِّي وَجَّهْتُ وَجْهِيَ لِلَّذِي فَطَرَ السَّمَاوَاتِ وَالأَرْضَ حَنِيفاً وَمَا أَنَاْ مِنَ الْمُشْرِكِينَ{79}</a:t>
            </a:r>
            <a:endParaRPr lang="en-US" sz="2400" dirty="0">
              <a:solidFill>
                <a:schemeClr val="accent4"/>
              </a:solidFill>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
        <p:nvSpPr>
          <p:cNvPr id="66566" name="Rectangle 2"/>
          <p:cNvSpPr txBox="1">
            <a:spLocks noChangeArrowheads="1"/>
          </p:cNvSpPr>
          <p:nvPr/>
        </p:nvSpPr>
        <p:spPr bwMode="auto">
          <a:xfrm>
            <a:off x="1906588" y="95250"/>
            <a:ext cx="5757862" cy="668301"/>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a:lstStyle/>
          <a:p>
            <a:pPr algn="ctr">
              <a:defRPr/>
            </a:pPr>
            <a:r>
              <a:rPr lang="ar-SA" sz="3200" dirty="0">
                <a:solidFill>
                  <a:srgbClr val="0000FF"/>
                </a:solidFill>
                <a:cs typeface="PT Bold Heading" pitchFamily="2" charset="-78"/>
              </a:rPr>
              <a:t>6- </a:t>
            </a:r>
            <a:r>
              <a:rPr lang="ar-SA" sz="3200" dirty="0" err="1">
                <a:solidFill>
                  <a:srgbClr val="0000FF"/>
                </a:solidFill>
                <a:cs typeface="PT Bold Heading" pitchFamily="2" charset="-78"/>
              </a:rPr>
              <a:t>التنزل</a:t>
            </a:r>
            <a:r>
              <a:rPr lang="ar-SA" sz="3200" dirty="0">
                <a:solidFill>
                  <a:srgbClr val="0000FF"/>
                </a:solidFill>
                <a:cs typeface="PT Bold Heading" pitchFamily="2" charset="-78"/>
              </a:rPr>
              <a:t> مع الخصم بداية</a:t>
            </a:r>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6566"/>
                                        </p:tgtEl>
                                        <p:attrNameLst>
                                          <p:attrName>style.visibility</p:attrName>
                                        </p:attrNameLst>
                                      </p:cBhvr>
                                      <p:to>
                                        <p:strVal val="visible"/>
                                      </p:to>
                                    </p:set>
                                    <p:anim calcmode="lin" valueType="num">
                                      <p:cBhvr>
                                        <p:cTn id="7" dur="1000" fill="hold"/>
                                        <p:tgtEl>
                                          <p:spTgt spid="6656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6566"/>
                                        </p:tgtEl>
                                        <p:attrNameLst>
                                          <p:attrName>ppt_y</p:attrName>
                                        </p:attrNameLst>
                                      </p:cBhvr>
                                      <p:tavLst>
                                        <p:tav tm="0">
                                          <p:val>
                                            <p:strVal val="#ppt_y"/>
                                          </p:val>
                                        </p:tav>
                                        <p:tav tm="100000">
                                          <p:val>
                                            <p:strVal val="#ppt_y"/>
                                          </p:val>
                                        </p:tav>
                                      </p:tavLst>
                                    </p:anim>
                                    <p:anim calcmode="lin" valueType="num">
                                      <p:cBhvr>
                                        <p:cTn id="9" dur="1000" fill="hold"/>
                                        <p:tgtEl>
                                          <p:spTgt spid="6656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65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6566"/>
                                        </p:tgtEl>
                                      </p:cBhvr>
                                    </p:animEffect>
                                  </p:childTnLst>
                                </p:cTn>
                              </p:par>
                            </p:childTnLst>
                          </p:cTn>
                        </p:par>
                        <p:par>
                          <p:cTn id="12" fill="hold">
                            <p:stCondLst>
                              <p:cond delay="2900"/>
                            </p:stCondLst>
                            <p:childTnLst>
                              <p:par>
                                <p:cTn id="13" presetID="3" presetClass="entr" presetSubtype="10" fill="hold" grpId="0" nodeType="afterEffect">
                                  <p:stCondLst>
                                    <p:cond delay="0"/>
                                  </p:stCondLst>
                                  <p:childTnLst>
                                    <p:set>
                                      <p:cBhvr>
                                        <p:cTn id="14" dur="1" fill="hold">
                                          <p:stCondLst>
                                            <p:cond delay="0"/>
                                          </p:stCondLst>
                                        </p:cTn>
                                        <p:tgtEl>
                                          <p:spTgt spid="66564">
                                            <p:txEl>
                                              <p:pRg st="0" end="0"/>
                                            </p:txEl>
                                          </p:spTgt>
                                        </p:tgtEl>
                                        <p:attrNameLst>
                                          <p:attrName>style.visibility</p:attrName>
                                        </p:attrNameLst>
                                      </p:cBhvr>
                                      <p:to>
                                        <p:strVal val="visible"/>
                                      </p:to>
                                    </p:set>
                                    <p:animEffect transition="in" filter="blinds(horizontal)">
                                      <p:cBhvr>
                                        <p:cTn id="15" dur="1000"/>
                                        <p:tgtEl>
                                          <p:spTgt spid="665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6564">
                                            <p:txEl>
                                              <p:pRg st="1" end="1"/>
                                            </p:txEl>
                                          </p:spTgt>
                                        </p:tgtEl>
                                        <p:attrNameLst>
                                          <p:attrName>style.visibility</p:attrName>
                                        </p:attrNameLst>
                                      </p:cBhvr>
                                      <p:to>
                                        <p:strVal val="visible"/>
                                      </p:to>
                                    </p:set>
                                    <p:animEffect transition="in" filter="blinds(horizontal)">
                                      <p:cBhvr>
                                        <p:cTn id="20" dur="1000"/>
                                        <p:tgtEl>
                                          <p:spTgt spid="6656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6564">
                                            <p:txEl>
                                              <p:pRg st="2" end="2"/>
                                            </p:txEl>
                                          </p:spTgt>
                                        </p:tgtEl>
                                        <p:attrNameLst>
                                          <p:attrName>style.visibility</p:attrName>
                                        </p:attrNameLst>
                                      </p:cBhvr>
                                      <p:to>
                                        <p:strVal val="visible"/>
                                      </p:to>
                                    </p:set>
                                    <p:animEffect transition="in" filter="blinds(horizontal)">
                                      <p:cBhvr>
                                        <p:cTn id="25" dur="500"/>
                                        <p:tgtEl>
                                          <p:spTgt spid="665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67587" name="Rectangle 2"/>
          <p:cNvSpPr>
            <a:spLocks noGrp="1" noChangeArrowheads="1"/>
          </p:cNvSpPr>
          <p:nvPr>
            <p:ph type="body" idx="4294967295"/>
          </p:nvPr>
        </p:nvSpPr>
        <p:spPr>
          <a:xfrm>
            <a:off x="0" y="441325"/>
            <a:ext cx="8229600" cy="5689600"/>
          </a:xfrm>
          <a:noFill/>
        </p:spPr>
        <p:txBody>
          <a:bodyPr/>
          <a:lstStyle/>
          <a:p>
            <a:pPr algn="ctr" eaLnBrk="1" hangingPunct="1">
              <a:lnSpc>
                <a:spcPct val="90000"/>
              </a:lnSpc>
              <a:buFont typeface="Wingdings" pitchFamily="2" charset="2"/>
              <a:buNone/>
            </a:pPr>
            <a:r>
              <a:rPr lang="ar-SA" sz="2800" b="1" smtClean="0">
                <a:solidFill>
                  <a:srgbClr val="336699"/>
                </a:solidFill>
                <a:effectLst/>
                <a:cs typeface="mohammad bold art 1" pitchFamily="2" charset="-78"/>
              </a:rPr>
              <a:t> </a:t>
            </a:r>
            <a:endParaRPr lang="en-US" sz="2400" b="1" smtClean="0">
              <a:solidFill>
                <a:srgbClr val="9900FF"/>
              </a:solidFill>
              <a:effectLst/>
              <a:cs typeface="mohammad bold art 1" pitchFamily="2" charset="-78"/>
            </a:endParaRPr>
          </a:p>
        </p:txBody>
      </p:sp>
      <p:sp>
        <p:nvSpPr>
          <p:cNvPr id="8" name="عنصر نائب لرقم الشريحة 5"/>
          <p:cNvSpPr txBox="1">
            <a:spLocks noGrp="1"/>
          </p:cNvSpPr>
          <p:nvPr/>
        </p:nvSpPr>
        <p:spPr bwMode="auto">
          <a:xfrm>
            <a:off x="6553200" y="6248400"/>
            <a:ext cx="2133600" cy="457200"/>
          </a:xfrm>
          <a:prstGeom prst="rect">
            <a:avLst/>
          </a:prstGeom>
          <a:noFill/>
          <a:ln>
            <a:miter lim="800000"/>
            <a:headEnd/>
            <a:tailEnd/>
          </a:ln>
        </p:spPr>
        <p:txBody>
          <a:bodyPr/>
          <a:lstStyle/>
          <a:p>
            <a:pPr rtl="0">
              <a:defRPr/>
            </a:pPr>
            <a:fld id="{6A64F227-4DCF-48C9-A083-C8876315A6F8}" type="slidenum">
              <a:rPr lang="ar-SA" sz="1400">
                <a:effectLst>
                  <a:outerShdw blurRad="38100" dist="38100" dir="2700000" algn="tl">
                    <a:srgbClr val="FFFFFF"/>
                  </a:outerShdw>
                </a:effectLst>
              </a:rPr>
              <a:pPr rtl="0">
                <a:defRPr/>
              </a:pPr>
              <a:t>64</a:t>
            </a:fld>
            <a:endParaRPr lang="en-US" sz="1400">
              <a:effectLst>
                <a:outerShdw blurRad="38100" dist="38100" dir="2700000" algn="tl">
                  <a:srgbClr val="FFFFFF"/>
                </a:outerShdw>
              </a:effectLst>
            </a:endParaRPr>
          </a:p>
        </p:txBody>
      </p:sp>
      <p:sp>
        <p:nvSpPr>
          <p:cNvPr id="67589" name="Rectangle 4"/>
          <p:cNvSpPr>
            <a:spLocks noChangeArrowheads="1"/>
          </p:cNvSpPr>
          <p:nvPr/>
        </p:nvSpPr>
        <p:spPr bwMode="auto">
          <a:xfrm>
            <a:off x="342928" y="571480"/>
            <a:ext cx="8229600" cy="4537095"/>
          </a:xfrm>
          <a:prstGeom prst="rect">
            <a:avLst/>
          </a:prstGeom>
          <a:noFill/>
          <a:ln w="9525">
            <a:noFill/>
            <a:miter lim="800000"/>
            <a:headEnd/>
            <a:tailEnd/>
          </a:ln>
        </p:spPr>
        <p:txBody>
          <a:bodyPr/>
          <a:lstStyle/>
          <a:p>
            <a:pPr algn="justLow">
              <a:lnSpc>
                <a:spcPts val="5000"/>
              </a:lnSpc>
            </a:pPr>
            <a:r>
              <a:rPr lang="ar-SA" sz="3200" dirty="0" smtClean="0">
                <a:cs typeface="PT Bold Heading" pitchFamily="2" charset="-78"/>
              </a:rPr>
              <a:t>التسليم </a:t>
            </a:r>
            <a:r>
              <a:rPr lang="ar-SA" sz="3200" dirty="0">
                <a:cs typeface="PT Bold Heading" pitchFamily="2" charset="-78"/>
              </a:rPr>
              <a:t>مؤقتًا ببعض المسائل حتى يصل إلى القضية الأهم ، كما فعل إبراهيم مع قومه ليصل بهم إلى التوحيد، قال سبحانه: { </a:t>
            </a:r>
            <a:r>
              <a:rPr lang="ar-SA" sz="3200" dirty="0">
                <a:solidFill>
                  <a:srgbClr val="00B050"/>
                </a:solidFill>
                <a:cs typeface="PT Bold Heading" pitchFamily="2" charset="-78"/>
              </a:rPr>
              <a:t>فَلَمَّا جَنَّ عَلَيْهِ اللَّيْلُ رَأَى كَوْكَبًا قَالَ هَذَا رَبِّي }</a:t>
            </a:r>
            <a:r>
              <a:rPr lang="ar-SA" sz="3200" dirty="0">
                <a:cs typeface="PT Bold Heading" pitchFamily="2" charset="-78"/>
              </a:rPr>
              <a:t> وهذا على وجه </a:t>
            </a:r>
            <a:r>
              <a:rPr lang="ar-SA" sz="3200" dirty="0" err="1">
                <a:cs typeface="PT Bold Heading" pitchFamily="2" charset="-78"/>
              </a:rPr>
              <a:t>التنزل</a:t>
            </a:r>
            <a:r>
              <a:rPr lang="ar-SA" sz="3200" dirty="0">
                <a:cs typeface="PT Bold Heading" pitchFamily="2" charset="-78"/>
              </a:rPr>
              <a:t> مع الخصم ، أي هذا ربي - بزعمكم- { </a:t>
            </a:r>
            <a:r>
              <a:rPr lang="ar-SA" sz="3200" dirty="0">
                <a:solidFill>
                  <a:srgbClr val="00B050"/>
                </a:solidFill>
                <a:cs typeface="PT Bold Heading" pitchFamily="2" charset="-78"/>
              </a:rPr>
              <a:t>فَلَمَّا أَفَلَ قَالَ لَا أُحِبُّ الْآفِلِين</a:t>
            </a:r>
            <a:r>
              <a:rPr lang="ar-SA" sz="3200" dirty="0">
                <a:cs typeface="PT Bold Heading" pitchFamily="2" charset="-78"/>
              </a:rPr>
              <a:t>َ }. </a:t>
            </a:r>
          </a:p>
          <a:p>
            <a:pPr algn="justLow">
              <a:lnSpc>
                <a:spcPts val="4500"/>
              </a:lnSpc>
            </a:pPr>
            <a:endParaRPr lang="ar-SA" sz="2800" dirty="0">
              <a:solidFill>
                <a:srgbClr val="9900CC"/>
              </a:solidFill>
              <a:cs typeface="PT Bold Heading" pitchFamily="2" charset="-78"/>
            </a:endParaRPr>
          </a:p>
          <a:p>
            <a:pPr algn="justLow">
              <a:lnSpc>
                <a:spcPts val="4500"/>
              </a:lnSpc>
              <a:spcBef>
                <a:spcPct val="20000"/>
              </a:spcBef>
              <a:buClr>
                <a:schemeClr val="hlink"/>
              </a:buClr>
              <a:buSzPct val="60000"/>
              <a:buFont typeface="Wingdings" pitchFamily="2" charset="2"/>
              <a:buChar char="n"/>
            </a:pPr>
            <a:endParaRPr lang="en-US" sz="2800" dirty="0">
              <a:solidFill>
                <a:srgbClr val="9900CC"/>
              </a:solidFill>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1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162175" y="288925"/>
            <a:ext cx="5210175" cy="1143000"/>
          </a:xfrm>
          <a:gradFill flip="none" rotWithShape="1">
            <a:gsLst>
              <a:gs pos="0">
                <a:schemeClr val="accent2">
                  <a:lumMod val="75000"/>
                </a:schemeClr>
              </a:gs>
              <a:gs pos="50000">
                <a:schemeClr val="bg2">
                  <a:lumMod val="75000"/>
                  <a:tint val="44500"/>
                  <a:satMod val="160000"/>
                </a:schemeClr>
              </a:gs>
              <a:gs pos="100000">
                <a:schemeClr val="bg2">
                  <a:lumMod val="75000"/>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6600FF"/>
                </a:solidFill>
                <a:effectLst/>
                <a:cs typeface="PT Bold Heading" pitchFamily="2" charset="-78"/>
              </a:rPr>
              <a:t>5- تجنب أسلوب التحدي المتعسف</a:t>
            </a:r>
            <a:endParaRPr lang="en-US" sz="3200" b="0" dirty="0" smtClean="0">
              <a:solidFill>
                <a:srgbClr val="6600FF"/>
              </a:solidFill>
              <a:effectLst/>
              <a:cs typeface="PT Bold Heading" pitchFamily="2" charset="-78"/>
            </a:endParaRPr>
          </a:p>
        </p:txBody>
      </p:sp>
      <p:sp>
        <p:nvSpPr>
          <p:cNvPr id="68611" name="Rectangle 3"/>
          <p:cNvSpPr>
            <a:spLocks noGrp="1" noChangeArrowheads="1"/>
          </p:cNvSpPr>
          <p:nvPr>
            <p:ph idx="1"/>
          </p:nvPr>
        </p:nvSpPr>
        <p:spPr>
          <a:xfrm>
            <a:off x="457200" y="1600200"/>
            <a:ext cx="8229600" cy="4196020"/>
          </a:xfrm>
          <a:noFill/>
        </p:spPr>
        <p:txBody>
          <a:bodyPr vert="horz" rtlCol="0" anchor="t" anchorCtr="0">
            <a:spAutoFit/>
          </a:bodyPr>
          <a:lstStyle/>
          <a:p>
            <a:pPr algn="justLow">
              <a:lnSpc>
                <a:spcPts val="4000"/>
              </a:lnSpc>
            </a:pPr>
            <a:r>
              <a:rPr lang="ar-SA" sz="2600" dirty="0" smtClean="0">
                <a:effectLst/>
                <a:cs typeface="PT Bold Heading" pitchFamily="2" charset="-78"/>
              </a:rPr>
              <a:t>فمن ذلك الانصراف عن التعنيف في الردّ على أهل الباطل إذا كان أنفع ، قال تعالى : { </a:t>
            </a:r>
            <a:r>
              <a:rPr lang="ar-SA" sz="2600" dirty="0" smtClean="0">
                <a:solidFill>
                  <a:srgbClr val="00CC00"/>
                </a:solidFill>
                <a:effectLst/>
                <a:cs typeface="PT Bold Heading" pitchFamily="2" charset="-78"/>
              </a:rPr>
              <a:t>وَإِنْ جَادَلُوكَ فَقُلِ اللَّهُ أَعْلَمُ بِمَا تَعْمَلُونَ) (68) اللَّهُ يَحْكُمُ بَيْنَكُمْ يَوْمَ الْقِيَامَةِ فِيمَا كُنْتُمْ فِيهِ تَخْتَلِفُونَ</a:t>
            </a:r>
            <a:r>
              <a:rPr lang="ar-SA" sz="2600" dirty="0" smtClean="0">
                <a:effectLst/>
                <a:cs typeface="PT Bold Heading" pitchFamily="2" charset="-78"/>
              </a:rPr>
              <a:t> } (الحج : 68-69 ) .</a:t>
            </a:r>
            <a:br>
              <a:rPr lang="ar-SA" sz="2600" dirty="0" smtClean="0">
                <a:effectLst/>
                <a:cs typeface="PT Bold Heading" pitchFamily="2" charset="-78"/>
              </a:rPr>
            </a:br>
            <a:r>
              <a:rPr lang="ar-SA" sz="2600" dirty="0" smtClean="0">
                <a:effectLst/>
                <a:cs typeface="PT Bold Heading" pitchFamily="2" charset="-78"/>
              </a:rPr>
              <a:t>وقوله : { </a:t>
            </a:r>
            <a:r>
              <a:rPr lang="ar-SA" sz="2600" dirty="0" smtClean="0">
                <a:solidFill>
                  <a:srgbClr val="00CC00"/>
                </a:solidFill>
                <a:effectLst/>
                <a:cs typeface="PT Bold Heading" pitchFamily="2" charset="-78"/>
              </a:rPr>
              <a:t>وَإِنَّا أَوْ إِيَّاكُمْ لَعَلَى هُدىً أَوْ فِي ضَلالٍ مُبِينٍ</a:t>
            </a:r>
            <a:r>
              <a:rPr lang="ar-SA" sz="2600" dirty="0" smtClean="0">
                <a:effectLst/>
                <a:cs typeface="PT Bold Heading" pitchFamily="2" charset="-78"/>
              </a:rPr>
              <a:t> }(سـبأ:24) . مع </a:t>
            </a:r>
            <a:r>
              <a:rPr lang="ar-SA" sz="2600" dirty="0" smtClean="0">
                <a:solidFill>
                  <a:schemeClr val="hlink"/>
                </a:solidFill>
                <a:effectLst/>
                <a:cs typeface="PT Bold Heading" pitchFamily="2" charset="-78"/>
              </a:rPr>
              <a:t>أن بطلانهم ظاهر ، وحجتهم داحضة</a:t>
            </a:r>
            <a:r>
              <a:rPr lang="ar-SA" sz="2600" dirty="0" smtClean="0">
                <a:effectLst/>
                <a:cs typeface="PT Bold Heading" pitchFamily="2" charset="-78"/>
              </a:rPr>
              <a:t> ، لئلا يوقع الخصم في الإحراج ، ولو كانت الحجة بينه والدليل دامغاً، فإن كسب القلوب مقدم على كسب المواقف ، </a:t>
            </a:r>
            <a:r>
              <a:rPr lang="ar-SA" sz="2600" dirty="0" smtClean="0">
                <a:solidFill>
                  <a:srgbClr val="9900CC"/>
                </a:solidFill>
                <a:effectLst/>
                <a:cs typeface="PT Bold Heading" pitchFamily="2" charset="-78"/>
              </a:rPr>
              <a:t>فقد تُفْحِم الخصم ولكنك لا تقنعه</a:t>
            </a:r>
            <a:r>
              <a:rPr lang="ar-SA" sz="2600" dirty="0" smtClean="0">
                <a:effectLst/>
                <a:cs typeface="PT Bold Heading" pitchFamily="2" charset="-78"/>
              </a:rPr>
              <a:t> </a:t>
            </a:r>
            <a:endParaRPr lang="en-US" sz="26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8610"/>
                                        </p:tgtEl>
                                        <p:attrNameLst>
                                          <p:attrName>ppt_y</p:attrName>
                                        </p:attrNameLst>
                                      </p:cBhvr>
                                      <p:tavLst>
                                        <p:tav tm="0">
                                          <p:val>
                                            <p:strVal val="#ppt_y"/>
                                          </p:val>
                                        </p:tav>
                                        <p:tav tm="100000">
                                          <p:val>
                                            <p:strVal val="#ppt_y"/>
                                          </p:val>
                                        </p:tav>
                                      </p:tavLst>
                                    </p:anim>
                                    <p:anim calcmode="lin" valueType="num">
                                      <p:cBhvr>
                                        <p:cTn id="9" dur="500" fill="hold"/>
                                        <p:tgtEl>
                                          <p:spTgt spid="686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86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86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 calcmode="lin" valueType="num">
                                      <p:cBhvr additive="base">
                                        <p:cTn id="16"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819376" y="357174"/>
            <a:ext cx="3614737"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0000FF"/>
                </a:solidFill>
                <a:effectLst/>
                <a:cs typeface="PT Bold Heading" pitchFamily="2" charset="-78"/>
              </a:rPr>
              <a:t>6- حسن العرض</a:t>
            </a:r>
            <a:endParaRPr lang="en-US" sz="3200" b="0" dirty="0" smtClean="0">
              <a:solidFill>
                <a:srgbClr val="0000FF"/>
              </a:solidFill>
              <a:effectLst/>
              <a:cs typeface="PT Bold Heading" pitchFamily="2" charset="-78"/>
            </a:endParaRPr>
          </a:p>
        </p:txBody>
      </p:sp>
      <p:sp>
        <p:nvSpPr>
          <p:cNvPr id="69635" name="Rectangle 3"/>
          <p:cNvSpPr>
            <a:spLocks noGrp="1" noChangeArrowheads="1"/>
          </p:cNvSpPr>
          <p:nvPr>
            <p:ph idx="1"/>
          </p:nvPr>
        </p:nvSpPr>
        <p:spPr>
          <a:xfrm>
            <a:off x="457200" y="1855788"/>
            <a:ext cx="8229600" cy="3325812"/>
          </a:xfrm>
          <a:noFill/>
        </p:spPr>
        <p:txBody>
          <a:bodyPr/>
          <a:lstStyle/>
          <a:p>
            <a:pPr algn="justLow">
              <a:buFont typeface="Wingdings" pitchFamily="2" charset="2"/>
              <a:buNone/>
            </a:pPr>
            <a:r>
              <a:rPr lang="ar-SA" smtClean="0">
                <a:solidFill>
                  <a:srgbClr val="0000FF"/>
                </a:solidFill>
                <a:effectLst/>
                <a:cs typeface="PT Bold Heading" pitchFamily="2" charset="-78"/>
              </a:rPr>
              <a:t>*  التميز في طرح الفكرة يساهم كثيرا في التأثير في الأخر </a:t>
            </a:r>
            <a:endParaRPr lang="ar-SA" smtClean="0">
              <a:solidFill>
                <a:srgbClr val="FF3300"/>
              </a:solidFill>
              <a:effectLst/>
              <a:cs typeface="PT Bold Heading" pitchFamily="2" charset="-78"/>
            </a:endParaRPr>
          </a:p>
          <a:p>
            <a:pPr algn="justLow">
              <a:buFont typeface="Wingdings" pitchFamily="2" charset="2"/>
              <a:buNone/>
            </a:pPr>
            <a:r>
              <a:rPr lang="ar-SA" smtClean="0">
                <a:solidFill>
                  <a:srgbClr val="0000FF"/>
                </a:solidFill>
                <a:effectLst/>
                <a:cs typeface="PT Bold Heading" pitchFamily="2" charset="-78"/>
              </a:rPr>
              <a:t>*  </a:t>
            </a:r>
            <a:r>
              <a:rPr lang="ar-SA" smtClean="0">
                <a:solidFill>
                  <a:srgbClr val="FF3300"/>
                </a:solidFill>
                <a:effectLst/>
                <a:cs typeface="PT Bold Heading" pitchFamily="2" charset="-78"/>
              </a:rPr>
              <a:t>المحاور الفعال علين أن يستخدم جميع حواسك ليعبر عن فكرته</a:t>
            </a:r>
          </a:p>
          <a:p>
            <a:pPr algn="justLow">
              <a:buFont typeface="Wingdings" pitchFamily="2" charset="2"/>
              <a:buNone/>
            </a:pPr>
            <a:r>
              <a:rPr lang="ar-SA" smtClean="0">
                <a:solidFill>
                  <a:srgbClr val="0000FF"/>
                </a:solidFill>
                <a:effectLst/>
                <a:cs typeface="PT Bold Heading" pitchFamily="2" charset="-78"/>
              </a:rPr>
              <a:t>*</a:t>
            </a:r>
            <a:r>
              <a:rPr lang="ar-SA" smtClean="0">
                <a:solidFill>
                  <a:srgbClr val="009900"/>
                </a:solidFill>
                <a:effectLst/>
                <a:cs typeface="PT Bold Heading" pitchFamily="2" charset="-78"/>
              </a:rPr>
              <a:t> ليس ما تقوله فقط هو ما يؤدي للنتيجة النهائية و لكن كيف تقوله أيضاً</a:t>
            </a:r>
            <a:endParaRPr lang="en-US" smtClean="0">
              <a:solidFill>
                <a:srgbClr val="009900"/>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5" name="صورة 4" descr="213797148.jpg"/>
          <p:cNvPicPr>
            <a:picLocks noChangeAspect="1"/>
          </p:cNvPicPr>
          <p:nvPr/>
        </p:nvPicPr>
        <p:blipFill>
          <a:blip r:embed="rId4"/>
          <a:stretch>
            <a:fillRect/>
          </a:stretch>
        </p:blipFill>
        <p:spPr>
          <a:xfrm>
            <a:off x="642910" y="4572008"/>
            <a:ext cx="3714776" cy="170497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9634"/>
                                        </p:tgtEl>
                                        <p:attrNameLst>
                                          <p:attrName>ppt_y</p:attrName>
                                        </p:attrNameLst>
                                      </p:cBhvr>
                                      <p:tavLst>
                                        <p:tav tm="0">
                                          <p:val>
                                            <p:strVal val="#ppt_y"/>
                                          </p:val>
                                        </p:tav>
                                        <p:tav tm="100000">
                                          <p:val>
                                            <p:strVal val="#ppt_y"/>
                                          </p:val>
                                        </p:tav>
                                      </p:tavLst>
                                    </p:anim>
                                    <p:anim calcmode="lin" valueType="num">
                                      <p:cBhvr>
                                        <p:cTn id="9" dur="500" fill="hold"/>
                                        <p:tgtEl>
                                          <p:spTgt spid="696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96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9634"/>
                                        </p:tgtEl>
                                      </p:cBhvr>
                                    </p:animEffect>
                                  </p:childTnLst>
                                </p:cTn>
                              </p:par>
                            </p:childTnLst>
                          </p:cTn>
                        </p:par>
                        <p:par>
                          <p:cTn id="12" fill="hold">
                            <p:stCondLst>
                              <p:cond delay="950"/>
                            </p:stCondLst>
                            <p:childTnLst>
                              <p:par>
                                <p:cTn id="13" presetID="3" presetClass="entr" presetSubtype="10" fill="hold" grpId="0" nodeType="after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15" dur="500"/>
                                        <p:tgtEl>
                                          <p:spTgt spid="696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20" dur="1000"/>
                                        <p:tgtEl>
                                          <p:spTgt spid="696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25" dur="1000"/>
                                        <p:tgtEl>
                                          <p:spTgt spid="69635">
                                            <p:txEl>
                                              <p:pRg st="2" end="2"/>
                                            </p:txEl>
                                          </p:spTgt>
                                        </p:tgtEl>
                                      </p:cBhvr>
                                    </p:animEffect>
                                  </p:childTnLst>
                                </p:cTn>
                              </p:par>
                            </p:childTnLst>
                          </p:cTn>
                        </p:par>
                        <p:par>
                          <p:cTn id="26" fill="hold">
                            <p:stCondLst>
                              <p:cond delay="1000"/>
                            </p:stCondLst>
                            <p:childTnLst>
                              <p:par>
                                <p:cTn id="27" presetID="1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graphicFrame>
        <p:nvGraphicFramePr>
          <p:cNvPr id="5" name="Object 2"/>
          <p:cNvGraphicFramePr>
            <a:graphicFrameLocks noChangeAspect="1"/>
          </p:cNvGraphicFramePr>
          <p:nvPr/>
        </p:nvGraphicFramePr>
        <p:xfrm>
          <a:off x="928662" y="1785926"/>
          <a:ext cx="7535862" cy="4618038"/>
        </p:xfrm>
        <a:graphic>
          <a:graphicData uri="http://schemas.openxmlformats.org/drawingml/2006/chart">
            <c:chart xmlns:c="http://schemas.openxmlformats.org/drawingml/2006/chart" xmlns:r="http://schemas.openxmlformats.org/officeDocument/2006/relationships" r:id="rId4"/>
          </a:graphicData>
        </a:graphic>
      </p:graphicFrame>
      <p:sp>
        <p:nvSpPr>
          <p:cNvPr id="249859" name="Text Box 3"/>
          <p:cNvSpPr txBox="1">
            <a:spLocks noChangeArrowheads="1"/>
          </p:cNvSpPr>
          <p:nvPr/>
        </p:nvSpPr>
        <p:spPr bwMode="auto">
          <a:xfrm>
            <a:off x="1285830" y="288882"/>
            <a:ext cx="6800891" cy="1169988"/>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9525">
            <a:solidFill>
              <a:srgbClr val="FF5050"/>
            </a:solidFill>
            <a:miter lim="800000"/>
            <a:headEnd/>
            <a:tailEnd/>
          </a:ln>
        </p:spPr>
        <p:txBody>
          <a:bodyPr>
            <a:spAutoFit/>
          </a:bodyPr>
          <a:lstStyle/>
          <a:p>
            <a:pPr algn="ctr">
              <a:spcBef>
                <a:spcPct val="50000"/>
              </a:spcBef>
              <a:defRPr/>
            </a:pPr>
            <a:r>
              <a:rPr lang="ar-SA" sz="2800" dirty="0">
                <a:solidFill>
                  <a:srgbClr val="0000FF"/>
                </a:solidFill>
                <a:latin typeface="Arial" pitchFamily="34" charset="0"/>
                <a:cs typeface="PT Bold Heading" pitchFamily="2" charset="-78"/>
              </a:rPr>
              <a:t>النسب المئوية لقوة </a:t>
            </a:r>
          </a:p>
          <a:p>
            <a:pPr algn="ctr">
              <a:spcBef>
                <a:spcPct val="50000"/>
              </a:spcBef>
              <a:defRPr/>
            </a:pPr>
            <a:r>
              <a:rPr lang="ar-SA" sz="2800" dirty="0">
                <a:solidFill>
                  <a:srgbClr val="0000FF"/>
                </a:solidFill>
                <a:latin typeface="Arial" pitchFamily="34" charset="0"/>
                <a:cs typeface="PT Bold Heading" pitchFamily="2" charset="-78"/>
              </a:rPr>
              <a:t>وسائل انتقال الرسالة من المرسل إلى المستقبل</a:t>
            </a:r>
            <a:r>
              <a:rPr lang="ar-SA" sz="2800" dirty="0">
                <a:solidFill>
                  <a:srgbClr val="0000FF"/>
                </a:solidFill>
                <a:latin typeface="Tahoma" pitchFamily="34" charset="0"/>
                <a:cs typeface="PT Bold Heading" pitchFamily="2" charset="-78"/>
              </a:rPr>
              <a:t> </a:t>
            </a:r>
            <a:endParaRPr lang="en-US" sz="2800" dirty="0">
              <a:solidFill>
                <a:srgbClr val="0000FF"/>
              </a:solidFill>
              <a:latin typeface="Tahoma" pitchFamily="34" charset="0"/>
              <a:cs typeface="PT Bold Heading" pitchFamily="2" charset="-78"/>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strips(downLeft)">
                                      <p:cBhvr>
                                        <p:cTn id="7" dur="500"/>
                                        <p:tgtEl>
                                          <p:spTgt spid="2498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dissolve">
                                      <p:cBhvr>
                                        <p:cTn id="12" dur="500"/>
                                        <p:tgtEl>
                                          <p:spTgt spid="5">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dissolve">
                                      <p:cBhvr>
                                        <p:cTn id="17" dur="500"/>
                                        <p:tgtEl>
                                          <p:spTgt spid="5">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dissolve">
                                      <p:cBhvr>
                                        <p:cTn id="22" dur="500"/>
                                        <p:tgtEl>
                                          <p:spTgt spid="5">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dissolve">
                                      <p:cBhvr>
                                        <p:cTn id="27" dur="500"/>
                                        <p:tgtEl>
                                          <p:spTgt spid="5">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24985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381220" y="361908"/>
            <a:ext cx="4516459" cy="77784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3200" b="0" dirty="0" smtClean="0">
                <a:solidFill>
                  <a:srgbClr val="6600FF"/>
                </a:solidFill>
                <a:effectLst/>
                <a:cs typeface="PT Bold Heading" pitchFamily="2" charset="-78"/>
              </a:rPr>
              <a:t>خامسا : البدء بالأوليات</a:t>
            </a:r>
            <a:endParaRPr lang="ar-SA" sz="3200" b="0" dirty="0" smtClean="0">
              <a:effectLst/>
              <a:cs typeface="PT Bold Heading" pitchFamily="2" charset="-78"/>
            </a:endParaRPr>
          </a:p>
        </p:txBody>
      </p:sp>
      <p:sp>
        <p:nvSpPr>
          <p:cNvPr id="70659" name="Rectangle 3"/>
          <p:cNvSpPr>
            <a:spLocks noGrp="1" noChangeArrowheads="1"/>
          </p:cNvSpPr>
          <p:nvPr>
            <p:ph idx="1"/>
          </p:nvPr>
        </p:nvSpPr>
        <p:spPr>
          <a:xfrm>
            <a:off x="3414713" y="1895475"/>
            <a:ext cx="5502275" cy="4530725"/>
          </a:xfrm>
          <a:noFill/>
        </p:spPr>
        <p:txBody>
          <a:bodyPr/>
          <a:lstStyle/>
          <a:p>
            <a:pPr marL="514350" indent="-514350">
              <a:buFont typeface="Wingdings" pitchFamily="2" charset="2"/>
              <a:buNone/>
            </a:pPr>
            <a:r>
              <a:rPr lang="ar-SA" smtClean="0">
                <a:effectLst/>
                <a:cs typeface="PT Bold Heading" pitchFamily="2" charset="-78"/>
              </a:rPr>
              <a:t>ومن صوره : </a:t>
            </a:r>
            <a:br>
              <a:rPr lang="ar-SA" smtClean="0">
                <a:effectLst/>
                <a:cs typeface="PT Bold Heading" pitchFamily="2" charset="-78"/>
              </a:rPr>
            </a:br>
            <a:r>
              <a:rPr lang="ar-SA" smtClean="0">
                <a:effectLst/>
                <a:cs typeface="PT Bold Heading" pitchFamily="2" charset="-78"/>
              </a:rPr>
              <a:t>1. </a:t>
            </a:r>
            <a:r>
              <a:rPr lang="ar-SA" smtClean="0">
                <a:solidFill>
                  <a:srgbClr val="660066"/>
                </a:solidFill>
                <a:effectLst/>
                <a:cs typeface="PT Bold Heading" pitchFamily="2" charset="-78"/>
              </a:rPr>
              <a:t>البدء من نقطة الاتفـاق.</a:t>
            </a:r>
            <a:br>
              <a:rPr lang="ar-SA" smtClean="0">
                <a:solidFill>
                  <a:srgbClr val="660066"/>
                </a:solidFill>
                <a:effectLst/>
                <a:cs typeface="PT Bold Heading" pitchFamily="2" charset="-78"/>
              </a:rPr>
            </a:br>
            <a:r>
              <a:rPr lang="ar-SA" smtClean="0">
                <a:solidFill>
                  <a:srgbClr val="660066"/>
                </a:solidFill>
                <a:effectLst/>
                <a:cs typeface="PT Bold Heading" pitchFamily="2" charset="-78"/>
              </a:rPr>
              <a:t>2. تحديد نقاط الاختلاف بدقة </a:t>
            </a:r>
          </a:p>
          <a:p>
            <a:pPr marL="514350" indent="-514350">
              <a:buFont typeface="Wingdings" pitchFamily="2" charset="2"/>
              <a:buNone/>
            </a:pPr>
            <a:r>
              <a:rPr lang="ar-SA" smtClean="0">
                <a:solidFill>
                  <a:srgbClr val="660066"/>
                </a:solidFill>
                <a:effectLst/>
                <a:cs typeface="PT Bold Heading" pitchFamily="2" charset="-78"/>
              </a:rPr>
              <a:t>	3-  الترتيب حسب الأولوية . </a:t>
            </a:r>
            <a:br>
              <a:rPr lang="ar-SA" smtClean="0">
                <a:solidFill>
                  <a:srgbClr val="660066"/>
                </a:solidFill>
                <a:effectLst/>
                <a:cs typeface="PT Bold Heading" pitchFamily="2" charset="-78"/>
              </a:rPr>
            </a:br>
            <a:r>
              <a:rPr lang="ar-SA" smtClean="0">
                <a:solidFill>
                  <a:srgbClr val="660066"/>
                </a:solidFill>
                <a:effectLst/>
                <a:cs typeface="PT Bold Heading" pitchFamily="2" charset="-78"/>
              </a:rPr>
              <a:t>4. التفريق بين الفروع والأصول . </a:t>
            </a:r>
            <a:endParaRPr lang="en-US" smtClean="0">
              <a:solidFill>
                <a:srgbClr val="660066"/>
              </a:solidFill>
              <a:effectLst/>
              <a:cs typeface="PT Bold Heading" pitchFamily="2" charset="-78"/>
            </a:endParaRPr>
          </a:p>
        </p:txBody>
      </p:sp>
      <p:sp>
        <p:nvSpPr>
          <p:cNvPr id="5"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pic>
        <p:nvPicPr>
          <p:cNvPr id="6" name="صورة 5" descr="e4e4724684dc0be6ddaa7c552b04632c_w576_h0.jpg"/>
          <p:cNvPicPr>
            <a:picLocks noChangeAspect="1"/>
          </p:cNvPicPr>
          <p:nvPr/>
        </p:nvPicPr>
        <p:blipFill>
          <a:blip r:embed="rId3"/>
          <a:stretch>
            <a:fillRect/>
          </a:stretch>
        </p:blipFill>
        <p:spPr>
          <a:xfrm>
            <a:off x="71438" y="2928934"/>
            <a:ext cx="3643306" cy="3500462"/>
          </a:xfrm>
          <a:prstGeom prst="rect">
            <a:avLst/>
          </a:prstGeom>
          <a:ln>
            <a:noFill/>
          </a:ln>
          <a:effectLst>
            <a:softEdge rad="112500"/>
          </a:effectLst>
        </p:spPr>
      </p:pic>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strips(downLeft)">
                                      <p:cBhvr>
                                        <p:cTn id="7" dur="500"/>
                                        <p:tgtEl>
                                          <p:spTgt spid="7065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11" dur="500"/>
                                        <p:tgtEl>
                                          <p:spTgt spid="706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6" dur="1000"/>
                                        <p:tgtEl>
                                          <p:spTgt spid="70659">
                                            <p:txEl>
                                              <p:pRg st="1" end="1"/>
                                            </p:txEl>
                                          </p:spTgt>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txBox="1">
            <a:spLocks noGrp="1"/>
          </p:cNvSpPr>
          <p:nvPr/>
        </p:nvSpPr>
        <p:spPr bwMode="auto">
          <a:xfrm>
            <a:off x="6553200" y="6248400"/>
            <a:ext cx="2133600" cy="457200"/>
          </a:xfrm>
          <a:prstGeom prst="rect">
            <a:avLst/>
          </a:prstGeom>
          <a:noFill/>
          <a:ln>
            <a:miter lim="800000"/>
            <a:headEnd/>
            <a:tailEnd/>
          </a:ln>
        </p:spPr>
        <p:txBody>
          <a:bodyPr/>
          <a:lstStyle/>
          <a:p>
            <a:pPr rtl="0">
              <a:defRPr/>
            </a:pPr>
            <a:fld id="{92468401-86AC-48FD-AE4C-B529FB805038}" type="slidenum">
              <a:rPr lang="ar-SA" sz="1400">
                <a:effectLst>
                  <a:outerShdw blurRad="38100" dist="38100" dir="2700000" algn="tl">
                    <a:srgbClr val="FFFFFF"/>
                  </a:outerShdw>
                </a:effectLst>
              </a:rPr>
              <a:pPr rtl="0">
                <a:defRPr/>
              </a:pPr>
              <a:t>69</a:t>
            </a:fld>
            <a:endParaRPr lang="en-US" sz="1400">
              <a:effectLst>
                <a:outerShdw blurRad="38100" dist="38100" dir="2700000" algn="tl">
                  <a:srgbClr val="FFFFFF"/>
                </a:outerShdw>
              </a:effectLst>
            </a:endParaRPr>
          </a:p>
        </p:txBody>
      </p:sp>
      <p:sp>
        <p:nvSpPr>
          <p:cNvPr id="71684" name="Rectangle 4"/>
          <p:cNvSpPr>
            <a:spLocks noChangeArrowheads="1"/>
          </p:cNvSpPr>
          <p:nvPr/>
        </p:nvSpPr>
        <p:spPr bwMode="auto">
          <a:xfrm>
            <a:off x="636588" y="1092200"/>
            <a:ext cx="8229600" cy="2957513"/>
          </a:xfrm>
          <a:prstGeom prst="rect">
            <a:avLst/>
          </a:prstGeom>
          <a:noFill/>
          <a:ln w="9525">
            <a:noFill/>
            <a:miter lim="800000"/>
            <a:headEnd/>
            <a:tailEnd/>
          </a:ln>
        </p:spPr>
        <p:txBody>
          <a:bodyPr/>
          <a:lstStyle/>
          <a:p>
            <a:pPr algn="justLow"/>
            <a:r>
              <a:rPr lang="ar-SA" sz="3200" dirty="0" smtClean="0">
                <a:cs typeface="PT Bold Heading" pitchFamily="2" charset="-78"/>
              </a:rPr>
              <a:t>البدء </a:t>
            </a:r>
            <a:r>
              <a:rPr lang="ar-SA" sz="3200" dirty="0">
                <a:cs typeface="PT Bold Heading" pitchFamily="2" charset="-78"/>
              </a:rPr>
              <a:t>بالأمور المتفق عليها يساعد على تقليل الفجوة ،</a:t>
            </a:r>
          </a:p>
          <a:p>
            <a:pPr algn="justLow"/>
            <a:r>
              <a:rPr lang="ar-SA" sz="3200" dirty="0">
                <a:cs typeface="PT Bold Heading" pitchFamily="2" charset="-78"/>
              </a:rPr>
              <a:t>فمثال ذلك : </a:t>
            </a:r>
          </a:p>
          <a:p>
            <a:pPr algn="justLow"/>
            <a:r>
              <a:rPr lang="ar-SA" sz="2800" dirty="0">
                <a:cs typeface="PT Bold Heading" pitchFamily="2" charset="-78"/>
              </a:rPr>
              <a:t>القواسم المشتركة بين الحضارات وبين بني الإنسان</a:t>
            </a:r>
          </a:p>
          <a:p>
            <a:pPr algn="justLow"/>
            <a:r>
              <a:rPr lang="ar-SA" sz="2800" dirty="0">
                <a:cs typeface="PT Bold Heading" pitchFamily="2" charset="-78"/>
              </a:rPr>
              <a:t>القواسم المشتركة بيننا وبين أهل الكتاب  </a:t>
            </a:r>
          </a:p>
          <a:p>
            <a:pPr algn="justLow"/>
            <a:r>
              <a:rPr lang="ar-SA" sz="2800" dirty="0">
                <a:cs typeface="PT Bold Heading" pitchFamily="2" charset="-78"/>
              </a:rPr>
              <a:t>القواسم المشتركة بيننا وبين الكفار </a:t>
            </a:r>
          </a:p>
          <a:p>
            <a:pPr algn="justLow">
              <a:lnSpc>
                <a:spcPct val="90000"/>
              </a:lnSpc>
              <a:spcBef>
                <a:spcPct val="20000"/>
              </a:spcBef>
              <a:buClr>
                <a:schemeClr val="hlink"/>
              </a:buClr>
              <a:buSzPct val="60000"/>
              <a:buFont typeface="Wingdings" pitchFamily="2" charset="2"/>
              <a:buChar char="n"/>
            </a:pPr>
            <a:endParaRPr lang="en-US" sz="2400" dirty="0">
              <a:solidFill>
                <a:srgbClr val="9900CC"/>
              </a:solidFill>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pic>
        <p:nvPicPr>
          <p:cNvPr id="71686" name="Picture 6" descr="سبحان الله 11"/>
          <p:cNvPicPr>
            <a:picLocks noChangeAspect="1" noChangeArrowheads="1"/>
          </p:cNvPicPr>
          <p:nvPr/>
        </p:nvPicPr>
        <p:blipFill>
          <a:blip r:embed="rId4">
            <a:duotone>
              <a:schemeClr val="accent3">
                <a:shade val="45000"/>
                <a:satMod val="135000"/>
              </a:schemeClr>
              <a:prstClr val="white"/>
            </a:duotone>
          </a:blip>
          <a:stretch>
            <a:fillRect/>
          </a:stretch>
        </p:blipFill>
        <p:spPr bwMode="auto">
          <a:xfrm>
            <a:off x="1071538" y="3929066"/>
            <a:ext cx="3643338" cy="2286016"/>
          </a:xfrm>
          <a:prstGeom prst="rect">
            <a:avLst/>
          </a:prstGeom>
          <a:noFill/>
          <a:ln w="9525">
            <a:noFill/>
            <a:miter lim="800000"/>
            <a:headEnd/>
            <a:tailEnd/>
          </a:ln>
        </p:spPr>
      </p:pic>
      <p:sp>
        <p:nvSpPr>
          <p:cNvPr id="71687" name="مستطيل 8"/>
          <p:cNvSpPr>
            <a:spLocks noChangeArrowheads="1"/>
          </p:cNvSpPr>
          <p:nvPr/>
        </p:nvSpPr>
        <p:spPr bwMode="auto">
          <a:xfrm>
            <a:off x="2819376" y="507960"/>
            <a:ext cx="4075113" cy="584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a:solidFill>
              <a:srgbClr val="FF5050"/>
            </a:solidFill>
            <a:miter lim="800000"/>
            <a:headEnd/>
            <a:tailEnd/>
          </a:ln>
        </p:spPr>
        <p:txBody>
          <a:bodyPr wrap="none">
            <a:spAutoFit/>
          </a:bodyPr>
          <a:lstStyle/>
          <a:p>
            <a:pPr algn="ctr">
              <a:defRPr/>
            </a:pPr>
            <a:r>
              <a:rPr lang="ar-SA" sz="3200" dirty="0">
                <a:cs typeface="PT Bold Heading" pitchFamily="2" charset="-78"/>
              </a:rPr>
              <a:t>1- ا</a:t>
            </a:r>
            <a:r>
              <a:rPr lang="ar-SA" sz="3200" dirty="0">
                <a:solidFill>
                  <a:srgbClr val="0000FF"/>
                </a:solidFill>
                <a:cs typeface="PT Bold Heading" pitchFamily="2" charset="-78"/>
              </a:rPr>
              <a:t>لبدء بالنقاط المشتركة  </a:t>
            </a:r>
            <a:endParaRPr lang="en-US" sz="3200" dirty="0">
              <a:solidFill>
                <a:srgbClr val="0000FF"/>
              </a:solidFill>
              <a:cs typeface="PT Bold Heading" pitchFamily="2" charset="-78"/>
            </a:endParaRPr>
          </a:p>
        </p:txBody>
      </p:sp>
      <p:pic>
        <p:nvPicPr>
          <p:cNvPr id="9" name="Picture 6" descr="سبحان الله 11"/>
          <p:cNvPicPr>
            <a:picLocks noChangeAspect="1" noChangeArrowheads="1"/>
          </p:cNvPicPr>
          <p:nvPr/>
        </p:nvPicPr>
        <p:blipFill>
          <a:blip r:embed="rId4">
            <a:duotone>
              <a:schemeClr val="accent1">
                <a:shade val="45000"/>
                <a:satMod val="135000"/>
              </a:schemeClr>
              <a:prstClr val="white"/>
            </a:duotone>
          </a:blip>
          <a:stretch>
            <a:fillRect/>
          </a:stretch>
        </p:blipFill>
        <p:spPr bwMode="auto">
          <a:xfrm>
            <a:off x="4714876" y="3916383"/>
            <a:ext cx="3643338" cy="229869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p:cTn id="7" dur="500" fill="hold"/>
                                        <p:tgtEl>
                                          <p:spTgt spid="716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71687"/>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71687"/>
                                        </p:tgtEl>
                                        <p:attrNameLst>
                                          <p:attrName>ppt_y</p:attrName>
                                        </p:attrNameLst>
                                      </p:cBhvr>
                                      <p:tavLst>
                                        <p:tav tm="0">
                                          <p:val>
                                            <p:strVal val="#ppt_y"/>
                                          </p:val>
                                        </p:tav>
                                        <p:tav tm="100000">
                                          <p:val>
                                            <p:strVal val="#ppt_y"/>
                                          </p:val>
                                        </p:tav>
                                      </p:tavLst>
                                    </p:anim>
                                    <p:animEffect transition="in" filter="fade">
                                      <p:cBhvr>
                                        <p:cTn id="10" dur="500"/>
                                        <p:tgtEl>
                                          <p:spTgt spid="71687"/>
                                        </p:tgtEl>
                                      </p:cBhvr>
                                    </p:animEffect>
                                  </p:childTnLst>
                                </p:cTn>
                              </p:par>
                            </p:childTnLst>
                          </p:cTn>
                        </p:par>
                        <p:par>
                          <p:cTn id="11" fill="hold">
                            <p:stCondLst>
                              <p:cond delay="500"/>
                            </p:stCondLst>
                            <p:childTnLst>
                              <p:par>
                                <p:cTn id="12" presetID="40" presetClass="entr" presetSubtype="0" fill="hold" grpId="0" nodeType="afterEffect">
                                  <p:stCondLst>
                                    <p:cond delay="0"/>
                                  </p:stCondLst>
                                  <p:childTnLst>
                                    <p:set>
                                      <p:cBhvr>
                                        <p:cTn id="13" dur="1" fill="hold">
                                          <p:stCondLst>
                                            <p:cond delay="0"/>
                                          </p:stCondLst>
                                        </p:cTn>
                                        <p:tgtEl>
                                          <p:spTgt spid="71684">
                                            <p:txEl>
                                              <p:pRg st="0" end="0"/>
                                            </p:txEl>
                                          </p:spTgt>
                                        </p:tgtEl>
                                        <p:attrNameLst>
                                          <p:attrName>style.visibility</p:attrName>
                                        </p:attrNameLst>
                                      </p:cBhvr>
                                      <p:to>
                                        <p:strVal val="visible"/>
                                      </p:to>
                                    </p:set>
                                    <p:animEffect transition="in" filter="fade">
                                      <p:cBhvr>
                                        <p:cTn id="14" dur="1000"/>
                                        <p:tgtEl>
                                          <p:spTgt spid="71684">
                                            <p:txEl>
                                              <p:pRg st="0" end="0"/>
                                            </p:txEl>
                                          </p:spTgt>
                                        </p:tgtEl>
                                      </p:cBhvr>
                                    </p:animEffect>
                                    <p:anim calcmode="lin" valueType="num">
                                      <p:cBhvr>
                                        <p:cTn id="15" dur="1000" fill="hold"/>
                                        <p:tgtEl>
                                          <p:spTgt spid="7168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7168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0" presetClass="entr" presetSubtype="0" fill="hold" grpId="0" nodeType="afterEffect">
                                  <p:stCondLst>
                                    <p:cond delay="0"/>
                                  </p:stCondLst>
                                  <p:childTnLst>
                                    <p:set>
                                      <p:cBhvr>
                                        <p:cTn id="19" dur="1" fill="hold">
                                          <p:stCondLst>
                                            <p:cond delay="0"/>
                                          </p:stCondLst>
                                        </p:cTn>
                                        <p:tgtEl>
                                          <p:spTgt spid="71684">
                                            <p:txEl>
                                              <p:pRg st="1" end="1"/>
                                            </p:txEl>
                                          </p:spTgt>
                                        </p:tgtEl>
                                        <p:attrNameLst>
                                          <p:attrName>style.visibility</p:attrName>
                                        </p:attrNameLst>
                                      </p:cBhvr>
                                      <p:to>
                                        <p:strVal val="visible"/>
                                      </p:to>
                                    </p:set>
                                    <p:animEffect transition="in" filter="fade">
                                      <p:cBhvr>
                                        <p:cTn id="20" dur="1000"/>
                                        <p:tgtEl>
                                          <p:spTgt spid="71684">
                                            <p:txEl>
                                              <p:pRg st="1" end="1"/>
                                            </p:txEl>
                                          </p:spTgt>
                                        </p:tgtEl>
                                      </p:cBhvr>
                                    </p:animEffect>
                                    <p:anim calcmode="lin" valueType="num">
                                      <p:cBhvr>
                                        <p:cTn id="21" dur="1000" fill="hold"/>
                                        <p:tgtEl>
                                          <p:spTgt spid="71684">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716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childTnLst>
                                    <p:set>
                                      <p:cBhvr>
                                        <p:cTn id="26" dur="1" fill="hold">
                                          <p:stCondLst>
                                            <p:cond delay="0"/>
                                          </p:stCondLst>
                                        </p:cTn>
                                        <p:tgtEl>
                                          <p:spTgt spid="71684">
                                            <p:txEl>
                                              <p:pRg st="2" end="2"/>
                                            </p:txEl>
                                          </p:spTgt>
                                        </p:tgtEl>
                                        <p:attrNameLst>
                                          <p:attrName>style.visibility</p:attrName>
                                        </p:attrNameLst>
                                      </p:cBhvr>
                                      <p:to>
                                        <p:strVal val="visible"/>
                                      </p:to>
                                    </p:set>
                                    <p:animEffect transition="in" filter="fade">
                                      <p:cBhvr>
                                        <p:cTn id="27" dur="1000"/>
                                        <p:tgtEl>
                                          <p:spTgt spid="71684">
                                            <p:txEl>
                                              <p:pRg st="2" end="2"/>
                                            </p:txEl>
                                          </p:spTgt>
                                        </p:tgtEl>
                                      </p:cBhvr>
                                    </p:animEffect>
                                    <p:anim calcmode="lin" valueType="num">
                                      <p:cBhvr>
                                        <p:cTn id="28" dur="1000" fill="hold"/>
                                        <p:tgtEl>
                                          <p:spTgt spid="71684">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716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childTnLst>
                                    <p:set>
                                      <p:cBhvr>
                                        <p:cTn id="33" dur="1" fill="hold">
                                          <p:stCondLst>
                                            <p:cond delay="0"/>
                                          </p:stCondLst>
                                        </p:cTn>
                                        <p:tgtEl>
                                          <p:spTgt spid="71684">
                                            <p:txEl>
                                              <p:pRg st="3" end="3"/>
                                            </p:txEl>
                                          </p:spTgt>
                                        </p:tgtEl>
                                        <p:attrNameLst>
                                          <p:attrName>style.visibility</p:attrName>
                                        </p:attrNameLst>
                                      </p:cBhvr>
                                      <p:to>
                                        <p:strVal val="visible"/>
                                      </p:to>
                                    </p:set>
                                    <p:animEffect transition="in" filter="fade">
                                      <p:cBhvr>
                                        <p:cTn id="34" dur="1000"/>
                                        <p:tgtEl>
                                          <p:spTgt spid="71684">
                                            <p:txEl>
                                              <p:pRg st="3" end="3"/>
                                            </p:txEl>
                                          </p:spTgt>
                                        </p:tgtEl>
                                      </p:cBhvr>
                                    </p:animEffect>
                                    <p:anim calcmode="lin" valueType="num">
                                      <p:cBhvr>
                                        <p:cTn id="35" dur="1000" fill="hold"/>
                                        <p:tgtEl>
                                          <p:spTgt spid="71684">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716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childTnLst>
                                    <p:set>
                                      <p:cBhvr>
                                        <p:cTn id="40" dur="1" fill="hold">
                                          <p:stCondLst>
                                            <p:cond delay="0"/>
                                          </p:stCondLst>
                                        </p:cTn>
                                        <p:tgtEl>
                                          <p:spTgt spid="71684">
                                            <p:txEl>
                                              <p:pRg st="4" end="4"/>
                                            </p:txEl>
                                          </p:spTgt>
                                        </p:tgtEl>
                                        <p:attrNameLst>
                                          <p:attrName>style.visibility</p:attrName>
                                        </p:attrNameLst>
                                      </p:cBhvr>
                                      <p:to>
                                        <p:strVal val="visible"/>
                                      </p:to>
                                    </p:set>
                                    <p:animEffect transition="in" filter="fade">
                                      <p:cBhvr>
                                        <p:cTn id="41" dur="1000"/>
                                        <p:tgtEl>
                                          <p:spTgt spid="71684">
                                            <p:txEl>
                                              <p:pRg st="4" end="4"/>
                                            </p:txEl>
                                          </p:spTgt>
                                        </p:tgtEl>
                                      </p:cBhvr>
                                    </p:animEffect>
                                    <p:anim calcmode="lin" valueType="num">
                                      <p:cBhvr>
                                        <p:cTn id="42" dur="1000" fill="hold"/>
                                        <p:tgtEl>
                                          <p:spTgt spid="71684">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71684">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37"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900" decel="100000" fill="hold"/>
                                        <p:tgtEl>
                                          <p:spTgt spid="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1" fill="hold">
                            <p:stCondLst>
                              <p:cond delay="2000"/>
                            </p:stCondLst>
                            <p:childTnLst>
                              <p:par>
                                <p:cTn id="52" presetID="37" presetClass="entr" presetSubtype="0" fill="hold" nodeType="afterEffect">
                                  <p:stCondLst>
                                    <p:cond delay="0"/>
                                  </p:stCondLst>
                                  <p:childTnLst>
                                    <p:set>
                                      <p:cBhvr>
                                        <p:cTn id="53" dur="1" fill="hold">
                                          <p:stCondLst>
                                            <p:cond delay="0"/>
                                          </p:stCondLst>
                                        </p:cTn>
                                        <p:tgtEl>
                                          <p:spTgt spid="71686"/>
                                        </p:tgtEl>
                                        <p:attrNameLst>
                                          <p:attrName>style.visibility</p:attrName>
                                        </p:attrNameLst>
                                      </p:cBhvr>
                                      <p:to>
                                        <p:strVal val="visible"/>
                                      </p:to>
                                    </p:set>
                                    <p:animEffect transition="in" filter="fade">
                                      <p:cBhvr>
                                        <p:cTn id="54" dur="1000"/>
                                        <p:tgtEl>
                                          <p:spTgt spid="71686"/>
                                        </p:tgtEl>
                                      </p:cBhvr>
                                    </p:animEffect>
                                    <p:anim calcmode="lin" valueType="num">
                                      <p:cBhvr>
                                        <p:cTn id="55" dur="1000" fill="hold"/>
                                        <p:tgtEl>
                                          <p:spTgt spid="71686"/>
                                        </p:tgtEl>
                                        <p:attrNameLst>
                                          <p:attrName>ppt_x</p:attrName>
                                        </p:attrNameLst>
                                      </p:cBhvr>
                                      <p:tavLst>
                                        <p:tav tm="0">
                                          <p:val>
                                            <p:strVal val="#ppt_x"/>
                                          </p:val>
                                        </p:tav>
                                        <p:tav tm="100000">
                                          <p:val>
                                            <p:strVal val="#ppt_x"/>
                                          </p:val>
                                        </p:tav>
                                      </p:tavLst>
                                    </p:anim>
                                    <p:anim calcmode="lin" valueType="num">
                                      <p:cBhvr>
                                        <p:cTn id="56" dur="900" decel="100000" fill="hold"/>
                                        <p:tgtEl>
                                          <p:spTgt spid="7168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16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6531" name="Rectangle 3"/>
          <p:cNvSpPr>
            <a:spLocks noGrp="1" noChangeArrowheads="1"/>
          </p:cNvSpPr>
          <p:nvPr>
            <p:ph idx="1"/>
          </p:nvPr>
        </p:nvSpPr>
        <p:spPr>
          <a:xfrm>
            <a:off x="-32" y="800100"/>
            <a:ext cx="8807450" cy="5330825"/>
          </a:xfrm>
        </p:spPr>
        <p:txBody>
          <a:bodyPr/>
          <a:lstStyle/>
          <a:p>
            <a:pPr algn="just" eaLnBrk="1" hangingPunct="1">
              <a:buFont typeface="Wingdings" pitchFamily="2" charset="2"/>
              <a:buNone/>
              <a:defRPr/>
            </a:pPr>
            <a:r>
              <a:rPr lang="ar-SA" sz="4400" b="1" dirty="0" smtClean="0">
                <a:effectLst/>
                <a:cs typeface="AL-Gemah-Almajd" pitchFamily="2" charset="-78"/>
              </a:rPr>
              <a:t> المادة العلمية  </a:t>
            </a:r>
            <a:r>
              <a:rPr lang="ar-SA" sz="1600" b="1" dirty="0" smtClean="0">
                <a:effectLst/>
                <a:cs typeface="mohammad bold art 1" pitchFamily="2" charset="-78"/>
              </a:rPr>
              <a:t>	</a:t>
            </a:r>
            <a:r>
              <a:rPr lang="ar-SA" sz="1200" b="1" dirty="0" smtClean="0">
                <a:solidFill>
                  <a:srgbClr val="0000FF"/>
                </a:solidFill>
                <a:effectLst/>
                <a:cs typeface="mohammad bold art 1" pitchFamily="2" charset="-78"/>
              </a:rPr>
              <a:t> </a:t>
            </a:r>
            <a:endParaRPr lang="en-US" sz="1200" b="1" dirty="0" smtClean="0">
              <a:solidFill>
                <a:srgbClr val="0000FF"/>
              </a:solidFill>
              <a:effectLst/>
              <a:cs typeface="mohammad bold art 1" pitchFamily="2" charset="-78"/>
            </a:endParaRPr>
          </a:p>
          <a:p>
            <a:pPr algn="just">
              <a:defRPr/>
            </a:pPr>
            <a:r>
              <a:rPr lang="ar-SA" sz="3600" dirty="0" smtClean="0">
                <a:solidFill>
                  <a:schemeClr val="tx1">
                    <a:lumMod val="95000"/>
                    <a:lumOff val="5000"/>
                  </a:schemeClr>
                </a:solidFill>
                <a:effectLst/>
                <a:cs typeface="AL-Gemah-Almajd" pitchFamily="2" charset="-78"/>
              </a:rPr>
              <a:t> </a:t>
            </a:r>
            <a:r>
              <a:rPr lang="ar-SA" sz="3600" b="1" dirty="0" smtClean="0">
                <a:solidFill>
                  <a:srgbClr val="FF0000"/>
                </a:solidFill>
                <a:cs typeface="AL-Gemah-Almajd" pitchFamily="2" charset="-78"/>
              </a:rPr>
              <a:t>الحوار</a:t>
            </a:r>
            <a:r>
              <a:rPr lang="ar-SA" sz="3600" b="1" dirty="0" smtClean="0">
                <a:cs typeface="AL-Gemah-Almajd" pitchFamily="2" charset="-78"/>
              </a:rPr>
              <a:t>:</a:t>
            </a:r>
            <a:endParaRPr lang="en-US" sz="3600" dirty="0" smtClean="0">
              <a:cs typeface="AL-Gemah-Almajd" pitchFamily="2" charset="-78"/>
            </a:endParaRPr>
          </a:p>
          <a:p>
            <a:pPr algn="just">
              <a:defRPr/>
            </a:pPr>
            <a:r>
              <a:rPr lang="ar-SA" sz="3600" b="1" dirty="0" smtClean="0"/>
              <a:t> </a:t>
            </a:r>
            <a:r>
              <a:rPr lang="ar-SA" sz="3600" b="1" dirty="0" smtClean="0">
                <a:solidFill>
                  <a:srgbClr val="6699FF"/>
                </a:solidFill>
                <a:cs typeface="AL-Gemah-Almajd" pitchFamily="2" charset="-78"/>
              </a:rPr>
              <a:t>لغة</a:t>
            </a:r>
            <a:r>
              <a:rPr lang="ar-SA" sz="3600" dirty="0" smtClean="0">
                <a:solidFill>
                  <a:schemeClr val="tx1">
                    <a:lumMod val="95000"/>
                    <a:lumOff val="5000"/>
                  </a:schemeClr>
                </a:solidFill>
                <a:effectLst/>
                <a:cs typeface="AL-Gemah-Almajd" pitchFamily="2" charset="-78"/>
              </a:rPr>
              <a:t>:  يقال: حاوره محاورة وحواراً: جادله</a:t>
            </a:r>
            <a:endParaRPr lang="en-US" sz="3600" dirty="0" smtClean="0">
              <a:solidFill>
                <a:schemeClr val="tx1">
                  <a:lumMod val="95000"/>
                  <a:lumOff val="5000"/>
                </a:schemeClr>
              </a:solidFill>
              <a:effectLst/>
              <a:cs typeface="AL-Gemah-Almajd" pitchFamily="2" charset="-78"/>
            </a:endParaRPr>
          </a:p>
          <a:p>
            <a:pPr algn="just">
              <a:defRPr/>
            </a:pPr>
            <a:r>
              <a:rPr lang="ar-SA" sz="3600" b="1" dirty="0" smtClean="0">
                <a:solidFill>
                  <a:srgbClr val="9900CC"/>
                </a:solidFill>
                <a:cs typeface="AL-Gemah-Almajd" pitchFamily="2" charset="-78"/>
              </a:rPr>
              <a:t>والمحاورة المجاوبة أو مراجعة النطق والكلام </a:t>
            </a:r>
          </a:p>
          <a:p>
            <a:pPr algn="just">
              <a:buFont typeface="Wingdings" pitchFamily="2" charset="2"/>
              <a:buNone/>
              <a:defRPr/>
            </a:pPr>
            <a:r>
              <a:rPr lang="ar-SA" sz="3600" dirty="0" smtClean="0">
                <a:solidFill>
                  <a:schemeClr val="tx1">
                    <a:lumMod val="95000"/>
                    <a:lumOff val="5000"/>
                  </a:schemeClr>
                </a:solidFill>
                <a:effectLst/>
                <a:cs typeface="AL-Gemah-Almajd" pitchFamily="2" charset="-78"/>
              </a:rPr>
              <a:t>المخاطب والتحاور التجاوب، لذلك كان لابد في الحوار من وجود متكلم ومخاطب لما فيه من تبادل الكلام ومراجعته.</a:t>
            </a:r>
            <a:endParaRPr lang="en-US" sz="3600" dirty="0" smtClean="0">
              <a:solidFill>
                <a:schemeClr val="tx1">
                  <a:lumMod val="95000"/>
                  <a:lumOff val="5000"/>
                </a:schemeClr>
              </a:solidFill>
              <a:effectLst/>
              <a:cs typeface="AL-Gemah-Almajd" pitchFamily="2" charset="-78"/>
            </a:endParaRPr>
          </a:p>
          <a:p>
            <a:pPr algn="just">
              <a:defRPr/>
            </a:pPr>
            <a:r>
              <a:rPr lang="ar-SA" sz="3600" b="1" dirty="0" smtClean="0">
                <a:solidFill>
                  <a:srgbClr val="6699FF"/>
                </a:solidFill>
                <a:cs typeface="AL-Gemah-Almajd" pitchFamily="2" charset="-78"/>
              </a:rPr>
              <a:t>اصطلاحا</a:t>
            </a:r>
            <a:r>
              <a:rPr lang="ar-SA" sz="3600" b="1" dirty="0" smtClean="0">
                <a:cs typeface="AL-Gemah-Almajd" pitchFamily="2" charset="-78"/>
              </a:rPr>
              <a:t> : </a:t>
            </a:r>
            <a:r>
              <a:rPr lang="ar-SA" sz="3600" b="1" dirty="0" smtClean="0">
                <a:solidFill>
                  <a:srgbClr val="9900CC"/>
                </a:solidFill>
                <a:cs typeface="AL-Gemah-Almajd" pitchFamily="2" charset="-78"/>
              </a:rPr>
              <a:t>الجملة المجاب </a:t>
            </a:r>
            <a:r>
              <a:rPr lang="ar-SA" sz="3600" b="1" dirty="0" err="1" smtClean="0">
                <a:solidFill>
                  <a:srgbClr val="9900CC"/>
                </a:solidFill>
                <a:cs typeface="AL-Gemah-Almajd" pitchFamily="2" charset="-78"/>
              </a:rPr>
              <a:t>بها</a:t>
            </a:r>
            <a:r>
              <a:rPr lang="ar-SA" sz="3600" b="1" dirty="0" smtClean="0">
                <a:solidFill>
                  <a:srgbClr val="9900CC"/>
                </a:solidFill>
                <a:cs typeface="AL-Gemah-Almajd" pitchFamily="2" charset="-78"/>
              </a:rPr>
              <a:t> في حوار قصصي </a:t>
            </a:r>
            <a:r>
              <a:rPr lang="ar-SA" sz="3600" b="1" dirty="0" smtClean="0">
                <a:cs typeface="AL-Gemah-Almajd" pitchFamily="2" charset="-78"/>
              </a:rPr>
              <a:t>أو </a:t>
            </a:r>
            <a:r>
              <a:rPr lang="ar-SA" sz="3600" dirty="0" smtClean="0">
                <a:solidFill>
                  <a:schemeClr val="tx1">
                    <a:lumMod val="95000"/>
                    <a:lumOff val="5000"/>
                  </a:schemeClr>
                </a:solidFill>
                <a:effectLst/>
                <a:cs typeface="AL-Gemah-Almajd" pitchFamily="2" charset="-78"/>
              </a:rPr>
              <a:t>المردود </a:t>
            </a:r>
            <a:r>
              <a:rPr lang="ar-SA" sz="3600" dirty="0" err="1" smtClean="0">
                <a:solidFill>
                  <a:schemeClr val="tx1">
                    <a:lumMod val="95000"/>
                    <a:lumOff val="5000"/>
                  </a:schemeClr>
                </a:solidFill>
                <a:effectLst/>
                <a:cs typeface="AL-Gemah-Almajd" pitchFamily="2" charset="-78"/>
              </a:rPr>
              <a:t>بها</a:t>
            </a:r>
            <a:r>
              <a:rPr lang="ar-SA" sz="3600" dirty="0" smtClean="0">
                <a:solidFill>
                  <a:schemeClr val="tx1">
                    <a:lumMod val="95000"/>
                    <a:lumOff val="5000"/>
                  </a:schemeClr>
                </a:solidFill>
                <a:effectLst/>
                <a:cs typeface="AL-Gemah-Almajd" pitchFamily="2" charset="-78"/>
              </a:rPr>
              <a:t> على استفهام في كلام مفصل</a:t>
            </a:r>
            <a:endParaRPr lang="en-US" sz="3600" dirty="0" smtClean="0">
              <a:solidFill>
                <a:schemeClr val="tx1">
                  <a:lumMod val="95000"/>
                  <a:lumOff val="5000"/>
                </a:schemeClr>
              </a:solidFill>
              <a:effectLst/>
              <a:cs typeface="AL-Gemah-Almajd" pitchFamily="2" charset="-78"/>
            </a:endParaRPr>
          </a:p>
          <a:p>
            <a:pPr algn="just" eaLnBrk="1" hangingPunct="1">
              <a:defRPr/>
            </a:pPr>
            <a:endParaRPr lang="ar-SA" sz="3600" b="1" dirty="0" smtClean="0">
              <a:solidFill>
                <a:srgbClr val="0000FF"/>
              </a:solidFill>
              <a:effectLst/>
              <a:cs typeface="mohammad bold art 1" pitchFamily="2" charset="-78"/>
            </a:endParaRPr>
          </a:p>
          <a:p>
            <a:pPr algn="just" eaLnBrk="1" hangingPunct="1">
              <a:buFont typeface="Wingdings" pitchFamily="2" charset="2"/>
              <a:buNone/>
              <a:defRPr/>
            </a:pPr>
            <a:endParaRPr lang="en-US" sz="4000" b="1" dirty="0" smtClean="0"/>
          </a:p>
        </p:txBody>
      </p:sp>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masterClrMapping/>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686531">
                                            <p:txEl>
                                              <p:pRg st="0" end="0"/>
                                            </p:txEl>
                                          </p:spTgt>
                                        </p:tgtEl>
                                        <p:attrNameLst>
                                          <p:attrName>style.visibility</p:attrName>
                                        </p:attrNameLst>
                                      </p:cBhvr>
                                      <p:to>
                                        <p:strVal val="visible"/>
                                      </p:to>
                                    </p:set>
                                    <p:anim calcmode="lin" valueType="num">
                                      <p:cBhvr additive="base">
                                        <p:cTn id="7" dur="500" fill="hold"/>
                                        <p:tgtEl>
                                          <p:spTgt spid="1686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65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1686531">
                                            <p:txEl>
                                              <p:pRg st="1" end="1"/>
                                            </p:txEl>
                                          </p:spTgt>
                                        </p:tgtEl>
                                        <p:attrNameLst>
                                          <p:attrName>style.visibility</p:attrName>
                                        </p:attrNameLst>
                                      </p:cBhvr>
                                      <p:to>
                                        <p:strVal val="visible"/>
                                      </p:to>
                                    </p:set>
                                    <p:anim calcmode="lin" valueType="num">
                                      <p:cBhvr additive="base">
                                        <p:cTn id="12" dur="1000" fill="hold"/>
                                        <p:tgtEl>
                                          <p:spTgt spid="168653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686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686531">
                                            <p:txEl>
                                              <p:pRg st="2" end="2"/>
                                            </p:txEl>
                                          </p:spTgt>
                                        </p:tgtEl>
                                        <p:attrNameLst>
                                          <p:attrName>style.visibility</p:attrName>
                                        </p:attrNameLst>
                                      </p:cBhvr>
                                      <p:to>
                                        <p:strVal val="visible"/>
                                      </p:to>
                                    </p:set>
                                    <p:anim calcmode="lin" valueType="num">
                                      <p:cBhvr additive="base">
                                        <p:cTn id="18" dur="500" fill="hold"/>
                                        <p:tgtEl>
                                          <p:spTgt spid="168653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86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686531">
                                            <p:txEl>
                                              <p:pRg st="3" end="3"/>
                                            </p:txEl>
                                          </p:spTgt>
                                        </p:tgtEl>
                                        <p:attrNameLst>
                                          <p:attrName>style.visibility</p:attrName>
                                        </p:attrNameLst>
                                      </p:cBhvr>
                                      <p:to>
                                        <p:strVal val="visible"/>
                                      </p:to>
                                    </p:set>
                                    <p:anim calcmode="lin" valueType="num">
                                      <p:cBhvr additive="base">
                                        <p:cTn id="24" dur="500" fill="hold"/>
                                        <p:tgtEl>
                                          <p:spTgt spid="168653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86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686531">
                                            <p:txEl>
                                              <p:pRg st="4" end="4"/>
                                            </p:txEl>
                                          </p:spTgt>
                                        </p:tgtEl>
                                        <p:attrNameLst>
                                          <p:attrName>style.visibility</p:attrName>
                                        </p:attrNameLst>
                                      </p:cBhvr>
                                      <p:to>
                                        <p:strVal val="visible"/>
                                      </p:to>
                                    </p:set>
                                    <p:anim calcmode="lin" valueType="num">
                                      <p:cBhvr additive="base">
                                        <p:cTn id="30" dur="500" fill="hold"/>
                                        <p:tgtEl>
                                          <p:spTgt spid="168653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86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686531">
                                            <p:txEl>
                                              <p:pRg st="5" end="5"/>
                                            </p:txEl>
                                          </p:spTgt>
                                        </p:tgtEl>
                                        <p:attrNameLst>
                                          <p:attrName>style.visibility</p:attrName>
                                        </p:attrNameLst>
                                      </p:cBhvr>
                                      <p:to>
                                        <p:strVal val="visible"/>
                                      </p:to>
                                    </p:set>
                                    <p:anim calcmode="lin" valueType="num">
                                      <p:cBhvr additive="base">
                                        <p:cTn id="36" dur="500" fill="hold"/>
                                        <p:tgtEl>
                                          <p:spTgt spid="168653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86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3300" b="0" dirty="0" smtClean="0">
                <a:solidFill>
                  <a:srgbClr val="6600FF"/>
                </a:solidFill>
                <a:effectLst/>
                <a:cs typeface="PT Bold Heading" pitchFamily="2" charset="-78"/>
              </a:rPr>
              <a:t>اكتشف الركيزة الأساسيةٍ التي هي موضع اتفاقٍ ونقطةُ تلاقي </a:t>
            </a:r>
            <a:endParaRPr lang="en-US" sz="3300" b="0" dirty="0" smtClean="0">
              <a:solidFill>
                <a:srgbClr val="6600FF"/>
              </a:solidFill>
              <a:effectLst/>
              <a:cs typeface="PT Bold Heading" pitchFamily="2" charset="-78"/>
            </a:endParaRPr>
          </a:p>
        </p:txBody>
      </p:sp>
      <p:sp>
        <p:nvSpPr>
          <p:cNvPr id="72707" name="Rectangle 3"/>
          <p:cNvSpPr>
            <a:spLocks noGrp="1" noChangeArrowheads="1"/>
          </p:cNvSpPr>
          <p:nvPr>
            <p:ph idx="1"/>
          </p:nvPr>
        </p:nvSpPr>
        <p:spPr>
          <a:xfrm>
            <a:off x="457200" y="1600200"/>
            <a:ext cx="8229600" cy="4384675"/>
          </a:xfrm>
        </p:spPr>
        <p:txBody>
          <a:bodyPr/>
          <a:lstStyle/>
          <a:p>
            <a:pPr algn="justLow">
              <a:lnSpc>
                <a:spcPts val="3700"/>
              </a:lnSpc>
              <a:defRPr/>
            </a:pPr>
            <a:r>
              <a:rPr lang="ar-SA" sz="2400" dirty="0" smtClean="0">
                <a:solidFill>
                  <a:schemeClr val="accent4">
                    <a:lumMod val="95000"/>
                    <a:lumOff val="5000"/>
                  </a:schemeClr>
                </a:solidFill>
                <a:effectLst/>
                <a:cs typeface="PT Bold Heading" pitchFamily="2" charset="-78"/>
              </a:rPr>
              <a:t> وَهُوَ الَّذِي يُحْيِي وَيُمِيتُ وَلَهُ اخْتِلَافُ اللَّيْلِ وَالنَّهَارِ أَفَلَا تَعْقِلُونَ{80} بَلْ قَالُوا مِثْلَ مَا قَالَ الْأَوَّلُونَ{81} قَالُوا أَئِذَا مِتْنَا وَكُنَّا تُرَاباً وَعِظَاماً أَئِنَّا لَمَبْعُوثُونَ{82} لَقَدْ وُعِدْنَا نَحْنُ وَآبَاؤُنَا هَذَا مِن قَبْلُ إِنْ هَذَا إِلَّا أَسَاطِيرُ الْأَوَّلِينَ{83} قُل لِّمَنِ الْأَرْضُ وَمَن فِيهَا إِن كُنتُمْ تَعْلَمُونَ{84} سَيَقُولُونَ لِلَّهِ قُلْ أَفَلَا تَذَكَّرُونَ{85} قُلْ مَن رَّبُّ السَّمَاوَاتِ السَّبْعِ وَرَبُّ الْعَرْشِ الْعَظِيمِ{86} سَيَقُولُونَ لِلَّهِ قُلْ أَفَلَا تَتَّقُونَ{87} قُلْ مَن بِيَدِهِ مَلَكُوتُ كُلِّ شَيْءٍ وَهُوَ يُجِيرُ وَلَا يُجَارُ عَلَيْهِ إِن كُنتُمْ تَعْلَمُونَ{88} سَيَقُولُونَ لِلَّهِ قُلْ فَأَنَّى تُسْحَرُونَ{89} بَلْ أَتَيْنَاهُم بِالْحَقِّ وَإِنَّهُمْ لَكَاذِبُونَ{90}</a:t>
            </a:r>
            <a:endParaRPr lang="en-US" sz="2400" dirty="0" smtClean="0">
              <a:solidFill>
                <a:schemeClr val="accent4">
                  <a:lumMod val="95000"/>
                  <a:lumOff val="5000"/>
                </a:schemeClr>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ppt_x"/>
                                          </p:val>
                                        </p:tav>
                                        <p:tav tm="100000">
                                          <p:val>
                                            <p:strVal val="#ppt_x"/>
                                          </p:val>
                                        </p:tav>
                                      </p:tavLst>
                                    </p:anim>
                                    <p:anim calcmode="lin" valueType="num">
                                      <p:cBhvr additive="base">
                                        <p:cTn id="8"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13"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71681" y="500042"/>
            <a:ext cx="4892696" cy="6794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2800" b="0" dirty="0" smtClean="0">
                <a:solidFill>
                  <a:srgbClr val="6600FF"/>
                </a:solidFill>
                <a:effectLst/>
                <a:cs typeface="PT Bold Heading" pitchFamily="2" charset="-78"/>
              </a:rPr>
              <a:t> أوجه اتفاق بيننا وبين كفار قريش  </a:t>
            </a:r>
            <a:endParaRPr lang="en-US" sz="2800" b="0" dirty="0" smtClean="0">
              <a:solidFill>
                <a:srgbClr val="6600FF"/>
              </a:solidFill>
              <a:effectLst/>
              <a:cs typeface="PT Bold Heading" pitchFamily="2" charset="-78"/>
            </a:endParaRPr>
          </a:p>
        </p:txBody>
      </p:sp>
      <p:sp>
        <p:nvSpPr>
          <p:cNvPr id="73731" name="Rectangle 3"/>
          <p:cNvSpPr>
            <a:spLocks noGrp="1" noChangeArrowheads="1"/>
          </p:cNvSpPr>
          <p:nvPr>
            <p:ph idx="1"/>
          </p:nvPr>
        </p:nvSpPr>
        <p:spPr>
          <a:xfrm>
            <a:off x="541338" y="1357298"/>
            <a:ext cx="8229600" cy="5149850"/>
          </a:xfrm>
          <a:noFill/>
        </p:spPr>
        <p:txBody>
          <a:bodyPr/>
          <a:lstStyle/>
          <a:p>
            <a:pPr algn="justLow">
              <a:lnSpc>
                <a:spcPct val="90000"/>
              </a:lnSpc>
            </a:pPr>
            <a:r>
              <a:rPr lang="ar-SA" sz="2800" dirty="0" smtClean="0">
                <a:effectLst/>
                <a:cs typeface="PT Bold Heading" pitchFamily="2" charset="-78"/>
              </a:rPr>
              <a:t>في سورة المؤمنون كان البدءُ بركيزةٍ أساسيةٍ هي موضعُ اتفاقٍ ونقطةُ تلاقي </a:t>
            </a:r>
          </a:p>
          <a:p>
            <a:pPr algn="justLow">
              <a:lnSpc>
                <a:spcPct val="90000"/>
              </a:lnSpc>
            </a:pPr>
            <a:r>
              <a:rPr lang="ar-SA" sz="2800" dirty="0" smtClean="0">
                <a:solidFill>
                  <a:srgbClr val="33CC33"/>
                </a:solidFill>
                <a:effectLst/>
                <a:cs typeface="PT Bold Heading" pitchFamily="2" charset="-78"/>
              </a:rPr>
              <a:t>قُل لِّمَنِ الْأَرْضُ وَمَن فِيهَا إِن كُنتُمْ تَعْلَمُونَ{84</a:t>
            </a:r>
            <a:r>
              <a:rPr lang="ar-SA" sz="2800" dirty="0" smtClean="0">
                <a:effectLst/>
                <a:cs typeface="PT Bold Heading" pitchFamily="2" charset="-78"/>
              </a:rPr>
              <a:t>} </a:t>
            </a:r>
            <a:r>
              <a:rPr lang="ar-SA" sz="2800" dirty="0" smtClean="0">
                <a:solidFill>
                  <a:srgbClr val="0000FF"/>
                </a:solidFill>
                <a:effectLst/>
                <a:cs typeface="PT Bold Heading" pitchFamily="2" charset="-78"/>
              </a:rPr>
              <a:t>سَيَقُولُونَ لِلَّهِ</a:t>
            </a:r>
            <a:r>
              <a:rPr lang="ar-SA" sz="2800" dirty="0" smtClean="0">
                <a:effectLst/>
                <a:cs typeface="PT Bold Heading" pitchFamily="2" charset="-78"/>
              </a:rPr>
              <a:t>{85} </a:t>
            </a:r>
            <a:r>
              <a:rPr lang="ar-SA" sz="2800" dirty="0" smtClean="0">
                <a:solidFill>
                  <a:srgbClr val="33CC33"/>
                </a:solidFill>
                <a:effectLst/>
                <a:cs typeface="PT Bold Heading" pitchFamily="2" charset="-78"/>
              </a:rPr>
              <a:t>قُلْ مَن رَّبُّ السَّمَاوَاتِ السَّبْعِ وَرَبُّ الْعَرْشِ الْعَظِيمِ{86</a:t>
            </a:r>
            <a:r>
              <a:rPr lang="ar-SA" sz="2800" dirty="0" smtClean="0">
                <a:effectLst/>
                <a:cs typeface="PT Bold Heading" pitchFamily="2" charset="-78"/>
              </a:rPr>
              <a:t>} </a:t>
            </a:r>
            <a:r>
              <a:rPr lang="ar-SA" sz="2800" dirty="0" smtClean="0">
                <a:solidFill>
                  <a:srgbClr val="0000FF"/>
                </a:solidFill>
                <a:effectLst/>
                <a:cs typeface="PT Bold Heading" pitchFamily="2" charset="-78"/>
              </a:rPr>
              <a:t>سَيَقُولُونَ لِلَّهِ</a:t>
            </a:r>
            <a:r>
              <a:rPr lang="ar-SA" sz="2800" dirty="0" smtClean="0">
                <a:effectLst/>
                <a:cs typeface="PT Bold Heading" pitchFamily="2" charset="-78"/>
              </a:rPr>
              <a:t> .....</a:t>
            </a:r>
            <a:r>
              <a:rPr lang="ar-SA" sz="2800" dirty="0" smtClean="0">
                <a:solidFill>
                  <a:srgbClr val="6699FF"/>
                </a:solidFill>
                <a:effectLst/>
                <a:cs typeface="PT Bold Heading" pitchFamily="2" charset="-78"/>
              </a:rPr>
              <a:t>{87</a:t>
            </a:r>
            <a:r>
              <a:rPr lang="ar-SA" sz="2800" dirty="0" smtClean="0">
                <a:effectLst/>
                <a:cs typeface="PT Bold Heading" pitchFamily="2" charset="-78"/>
              </a:rPr>
              <a:t>} </a:t>
            </a:r>
            <a:r>
              <a:rPr lang="ar-SA" sz="2800" dirty="0" smtClean="0">
                <a:solidFill>
                  <a:srgbClr val="33CC33"/>
                </a:solidFill>
                <a:effectLst/>
                <a:cs typeface="PT Bold Heading" pitchFamily="2" charset="-78"/>
              </a:rPr>
              <a:t>قُلْ مَن بِيَدِهِ مَلَكُوتُ كُلِّ شَيْءٍ وَهُوَ يُجِيرُ وَلَا يُجَارُ عَلَيْهِ إِن كُنتُمْ تَعْلَمُونَ{88</a:t>
            </a:r>
            <a:r>
              <a:rPr lang="ar-SA" sz="2800" dirty="0" smtClean="0">
                <a:effectLst/>
                <a:cs typeface="PT Bold Heading" pitchFamily="2" charset="-78"/>
              </a:rPr>
              <a:t>} </a:t>
            </a:r>
            <a:r>
              <a:rPr lang="ar-SA" sz="2800" dirty="0" smtClean="0">
                <a:solidFill>
                  <a:srgbClr val="0000FF"/>
                </a:solidFill>
                <a:effectLst/>
                <a:cs typeface="PT Bold Heading" pitchFamily="2" charset="-78"/>
              </a:rPr>
              <a:t>سَيَقُولُونَ لِلَّهِ</a:t>
            </a:r>
            <a:r>
              <a:rPr lang="ar-SA" sz="2800" dirty="0" smtClean="0">
                <a:effectLst/>
                <a:cs typeface="PT Bold Heading" pitchFamily="2" charset="-78"/>
              </a:rPr>
              <a:t> </a:t>
            </a:r>
            <a:r>
              <a:rPr lang="ar-SA" sz="2800" dirty="0" smtClean="0">
                <a:solidFill>
                  <a:srgbClr val="6699FF"/>
                </a:solidFill>
                <a:effectLst/>
                <a:cs typeface="PT Bold Heading" pitchFamily="2" charset="-78"/>
              </a:rPr>
              <a:t>{89</a:t>
            </a:r>
            <a:r>
              <a:rPr lang="ar-SA" sz="2800" dirty="0" smtClean="0">
                <a:effectLst/>
                <a:cs typeface="PT Bold Heading" pitchFamily="2" charset="-78"/>
              </a:rPr>
              <a:t>} </a:t>
            </a:r>
          </a:p>
          <a:p>
            <a:pPr algn="justLow">
              <a:lnSpc>
                <a:spcPct val="90000"/>
              </a:lnSpc>
            </a:pPr>
            <a:r>
              <a:rPr lang="ar-SA" sz="2800" dirty="0" smtClean="0">
                <a:effectLst/>
                <a:cs typeface="PT Bold Heading" pitchFamily="2" charset="-78"/>
              </a:rPr>
              <a:t>لكن نقطة الخلاف هي في صرف العبادة لغير الله!!!</a:t>
            </a:r>
          </a:p>
          <a:p>
            <a:pPr algn="justLow">
              <a:lnSpc>
                <a:spcPct val="90000"/>
              </a:lnSpc>
            </a:pPr>
            <a:r>
              <a:rPr lang="ar-SA" sz="2800" dirty="0" smtClean="0">
                <a:solidFill>
                  <a:srgbClr val="660066"/>
                </a:solidFill>
                <a:effectLst/>
                <a:cs typeface="PT Bold Heading" pitchFamily="2" charset="-78"/>
              </a:rPr>
              <a:t>إذا يقال لهم نحن متفقون نحن وأنتم أن الله تعالى ( مالك الأرض والسموات، بيده ملكوت كل شي .. </a:t>
            </a:r>
            <a:r>
              <a:rPr lang="ar-SA" sz="2800" dirty="0" err="1" smtClean="0">
                <a:solidFill>
                  <a:srgbClr val="660066"/>
                </a:solidFill>
                <a:effectLst/>
                <a:cs typeface="PT Bold Heading" pitchFamily="2" charset="-78"/>
              </a:rPr>
              <a:t>إلخ</a:t>
            </a:r>
            <a:r>
              <a:rPr lang="ar-SA" sz="2800" dirty="0" smtClean="0">
                <a:solidFill>
                  <a:srgbClr val="660066"/>
                </a:solidFill>
                <a:effectLst/>
                <a:cs typeface="PT Bold Heading" pitchFamily="2" charset="-78"/>
              </a:rPr>
              <a:t> )</a:t>
            </a:r>
            <a:r>
              <a:rPr lang="ar-SA" sz="2800" dirty="0" smtClean="0">
                <a:effectLst/>
                <a:cs typeface="PT Bold Heading" pitchFamily="2" charset="-78"/>
              </a:rPr>
              <a:t>   فكيف نعتقد ذلك ونصرف العبادة لغيرة</a:t>
            </a: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2000"/>
                                        <p:tgtEl>
                                          <p:spTgt spid="73730"/>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11" dur="500"/>
                                        <p:tgtEl>
                                          <p:spTgt spid="737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6" dur="500"/>
                                        <p:tgtEl>
                                          <p:spTgt spid="737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Effect transition="in" filter="blinds(horizontal)">
                                      <p:cBhvr>
                                        <p:cTn id="21" dur="500"/>
                                        <p:tgtEl>
                                          <p:spTgt spid="737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3731">
                                            <p:txEl>
                                              <p:pRg st="3" end="3"/>
                                            </p:txEl>
                                          </p:spTgt>
                                        </p:tgtEl>
                                        <p:attrNameLst>
                                          <p:attrName>style.visibility</p:attrName>
                                        </p:attrNameLst>
                                      </p:cBhvr>
                                      <p:to>
                                        <p:strVal val="visible"/>
                                      </p:to>
                                    </p:set>
                                    <p:animEffect transition="in" filter="blinds(horizontal)">
                                      <p:cBhvr>
                                        <p:cTn id="26"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74754" name="Rectangle 5"/>
          <p:cNvSpPr>
            <a:spLocks noGrp="1" noChangeArrowheads="1"/>
          </p:cNvSpPr>
          <p:nvPr>
            <p:ph type="title"/>
          </p:nvPr>
        </p:nvSpPr>
        <p:spPr>
          <a:xfrm>
            <a:off x="2235168" y="374669"/>
            <a:ext cx="4918093" cy="83975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5050"/>
            </a:solidFill>
          </a:ln>
        </p:spPr>
        <p:txBody>
          <a:bodyPr/>
          <a:lstStyle/>
          <a:p>
            <a:pPr>
              <a:defRPr/>
            </a:pPr>
            <a:r>
              <a:rPr lang="ar-SA" sz="2600" b="0" dirty="0" smtClean="0">
                <a:solidFill>
                  <a:srgbClr val="6600FF"/>
                </a:solidFill>
                <a:effectLst/>
                <a:cs typeface="PT Bold Heading" pitchFamily="2" charset="-78"/>
              </a:rPr>
              <a:t> أوجه اتفاق بيننا وبين أهل الكتاب</a:t>
            </a:r>
            <a:endParaRPr lang="en-US" sz="2600" b="0" dirty="0" smtClean="0">
              <a:solidFill>
                <a:srgbClr val="6600FF"/>
              </a:solidFill>
              <a:effectLst/>
              <a:cs typeface="PT Bold Heading" pitchFamily="2" charset="-78"/>
            </a:endParaRPr>
          </a:p>
        </p:txBody>
      </p:sp>
      <p:sp>
        <p:nvSpPr>
          <p:cNvPr id="74755" name="Rectangle 3"/>
          <p:cNvSpPr>
            <a:spLocks noGrp="1" noChangeArrowheads="1"/>
          </p:cNvSpPr>
          <p:nvPr>
            <p:ph idx="1"/>
          </p:nvPr>
        </p:nvSpPr>
        <p:spPr>
          <a:xfrm>
            <a:off x="457200" y="1231900"/>
            <a:ext cx="8229600" cy="4862513"/>
          </a:xfrm>
          <a:noFill/>
        </p:spPr>
        <p:txBody>
          <a:bodyPr/>
          <a:lstStyle/>
          <a:p>
            <a:pPr algn="justLow" eaLnBrk="1" hangingPunct="1">
              <a:lnSpc>
                <a:spcPts val="4300"/>
              </a:lnSpc>
              <a:spcBef>
                <a:spcPct val="0"/>
              </a:spcBef>
              <a:buClrTx/>
              <a:buSzTx/>
              <a:buFontTx/>
              <a:buNone/>
            </a:pPr>
            <a:r>
              <a:rPr lang="ar-SA" sz="2800" dirty="0" smtClean="0">
                <a:effectLst/>
                <a:cs typeface="PT Bold Heading" pitchFamily="2" charset="-78"/>
              </a:rPr>
              <a:t>	   البدء بالقواسم المشتركة بيننا وبين أهل الكتاب</a:t>
            </a:r>
          </a:p>
          <a:p>
            <a:pPr algn="justLow" eaLnBrk="1" hangingPunct="1">
              <a:lnSpc>
                <a:spcPts val="4300"/>
              </a:lnSpc>
              <a:spcBef>
                <a:spcPct val="0"/>
              </a:spcBef>
              <a:buClrTx/>
              <a:buSzTx/>
              <a:buFontTx/>
              <a:buNone/>
            </a:pPr>
            <a:r>
              <a:rPr lang="ar-SA" sz="2800" dirty="0" smtClean="0">
                <a:effectLst/>
                <a:cs typeface="PT Bold Heading" pitchFamily="2" charset="-78"/>
              </a:rPr>
              <a:t>	قال تعالى: { </a:t>
            </a:r>
            <a:r>
              <a:rPr lang="ar-SA" sz="2800" dirty="0" smtClean="0">
                <a:solidFill>
                  <a:srgbClr val="009900"/>
                </a:solidFill>
                <a:effectLst/>
                <a:cs typeface="PT Bold Heading" pitchFamily="2" charset="-78"/>
              </a:rPr>
              <a:t>قُلْ يَا أَهْلَ الْكِتَابِ تَعَالَوْا إِلَى كَلِمَةٍ سَوَاءٍ بَيْنَنَا وَبَيْنَكُمْ</a:t>
            </a:r>
            <a:r>
              <a:rPr lang="ar-SA" sz="2800" dirty="0" smtClean="0">
                <a:effectLst/>
                <a:cs typeface="PT Bold Heading" pitchFamily="2" charset="-78"/>
              </a:rPr>
              <a:t> </a:t>
            </a:r>
            <a:r>
              <a:rPr lang="ar-SA" sz="2800" dirty="0" smtClean="0">
                <a:solidFill>
                  <a:srgbClr val="009900"/>
                </a:solidFill>
                <a:effectLst/>
                <a:cs typeface="PT Bold Heading" pitchFamily="2" charset="-78"/>
              </a:rPr>
              <a:t>أَلاَّ نَعْبُدَ إِلاَّ اللّهَ وَلاَ نُشْرِكَ </a:t>
            </a:r>
            <a:r>
              <a:rPr lang="ar-SA" sz="2800" dirty="0" err="1" smtClean="0">
                <a:solidFill>
                  <a:srgbClr val="009900"/>
                </a:solidFill>
                <a:effectLst/>
                <a:cs typeface="PT Bold Heading" pitchFamily="2" charset="-78"/>
              </a:rPr>
              <a:t>بِهِ</a:t>
            </a:r>
            <a:r>
              <a:rPr lang="ar-SA" sz="2800" dirty="0" smtClean="0">
                <a:solidFill>
                  <a:srgbClr val="009900"/>
                </a:solidFill>
                <a:effectLst/>
                <a:cs typeface="PT Bold Heading" pitchFamily="2" charset="-78"/>
              </a:rPr>
              <a:t> شَيْئاً وَلاَ يَتَّخِذَ بَعْضُنَا بَعْضاً أَرْبَاباً مِّن دُونِ اللّهِ</a:t>
            </a:r>
            <a:r>
              <a:rPr lang="ar-SA" sz="2800" dirty="0" smtClean="0">
                <a:effectLst/>
                <a:cs typeface="PT Bold Heading" pitchFamily="2" charset="-78"/>
              </a:rPr>
              <a:t>}آل عمران64:64) أي لنلتق على كلمة نتفق عليها   وهي </a:t>
            </a:r>
            <a:r>
              <a:rPr lang="ar-SA" sz="2800" dirty="0" smtClean="0">
                <a:solidFill>
                  <a:srgbClr val="009900"/>
                </a:solidFill>
                <a:effectLst/>
                <a:cs typeface="PT Bold Heading" pitchFamily="2" charset="-78"/>
              </a:rPr>
              <a:t>( أَلاَّ نَعْبُدَ إِلاَّ اللّهَ وَلاَ نُشْرِكَ </a:t>
            </a:r>
            <a:r>
              <a:rPr lang="ar-SA" sz="2800" dirty="0" err="1" smtClean="0">
                <a:solidFill>
                  <a:srgbClr val="009900"/>
                </a:solidFill>
                <a:effectLst/>
                <a:cs typeface="PT Bold Heading" pitchFamily="2" charset="-78"/>
              </a:rPr>
              <a:t>بِهِ</a:t>
            </a:r>
            <a:r>
              <a:rPr lang="ar-SA" sz="2800" dirty="0" smtClean="0">
                <a:solidFill>
                  <a:srgbClr val="009900"/>
                </a:solidFill>
                <a:effectLst/>
                <a:cs typeface="PT Bold Heading" pitchFamily="2" charset="-78"/>
              </a:rPr>
              <a:t> شَيْئاً وَلاَ يَتَّخِذَ بَعْضُنَا بَعْضاً أَرْبَاباً مِّن دُونِ اللّهِ</a:t>
            </a:r>
            <a:r>
              <a:rPr lang="ar-SA" sz="2800" dirty="0" smtClean="0">
                <a:effectLst/>
                <a:cs typeface="PT Bold Heading" pitchFamily="2" charset="-78"/>
              </a:rPr>
              <a:t>}آل عمران64)</a:t>
            </a:r>
          </a:p>
          <a:p>
            <a:pPr algn="justLow" eaLnBrk="1" hangingPunct="1">
              <a:lnSpc>
                <a:spcPts val="4300"/>
              </a:lnSpc>
              <a:spcBef>
                <a:spcPct val="0"/>
              </a:spcBef>
              <a:buClrTx/>
              <a:buSzTx/>
              <a:buFontTx/>
              <a:buNone/>
            </a:pPr>
            <a:r>
              <a:rPr lang="ar-SA" sz="2800" dirty="0" smtClean="0">
                <a:effectLst/>
                <a:cs typeface="PT Bold Heading" pitchFamily="2" charset="-78"/>
              </a:rPr>
              <a:t>	وقال تعالى : ( وَلَا تُجَادِلُوا أَهْلَ الْكِتَابِ إِلَّا بِالَّتِي هِيَ أَحْسَنُ إِلَّا الَّذِينَ ظَلَمُوا مِنْهُمْ </a:t>
            </a:r>
            <a:r>
              <a:rPr lang="ar-SA" sz="2800" dirty="0" smtClean="0">
                <a:solidFill>
                  <a:srgbClr val="009900"/>
                </a:solidFill>
                <a:effectLst/>
                <a:cs typeface="PT Bold Heading" pitchFamily="2" charset="-78"/>
              </a:rPr>
              <a:t>وَقُولُوا آمَنَّا بِالَّذِي أُنزِلَ إِلَيْنَا وَأُنزِلَ إِلَيْكُمْ وَإِلَهُنَا وَإِلَهُكُمْ وَاحِدٌ وَنَحْنُ لَهُ مُسْلِمُونَ</a:t>
            </a:r>
            <a:r>
              <a:rPr lang="ar-SA" sz="2800" dirty="0" smtClean="0">
                <a:effectLst/>
                <a:cs typeface="PT Bold Heading" pitchFamily="2" charset="-78"/>
              </a:rPr>
              <a:t> }العنكبوت46</a:t>
            </a:r>
          </a:p>
          <a:p>
            <a:pPr algn="justLow" eaLnBrk="1" hangingPunct="1">
              <a:lnSpc>
                <a:spcPts val="4300"/>
              </a:lnSpc>
              <a:spcBef>
                <a:spcPct val="0"/>
              </a:spcBef>
              <a:buClrTx/>
              <a:buSzTx/>
              <a:buFontTx/>
              <a:buNone/>
            </a:pPr>
            <a:endParaRPr lang="ar-SA" sz="2800" dirty="0" smtClean="0">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amond(out)">
                                      <p:cBhvr>
                                        <p:cTn id="7" dur="2000"/>
                                        <p:tgtEl>
                                          <p:spTgt spid="7475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11" dur="500"/>
                                        <p:tgtEl>
                                          <p:spTgt spid="747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6" dur="500"/>
                                        <p:tgtEl>
                                          <p:spTgt spid="747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21"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12787"/>
            <a:ext cx="8229600" cy="3387717"/>
          </a:xfrm>
        </p:spPr>
        <p:txBody>
          <a:bodyPr/>
          <a:lstStyle/>
          <a:p>
            <a:pPr algn="justLow">
              <a:lnSpc>
                <a:spcPts val="4000"/>
              </a:lnSpc>
              <a:spcBef>
                <a:spcPct val="0"/>
              </a:spcBef>
              <a:buClrTx/>
              <a:buSzTx/>
              <a:buNone/>
            </a:pPr>
            <a:r>
              <a:rPr lang="ar-SA" dirty="0" smtClean="0">
                <a:effectLst/>
                <a:cs typeface="PT Bold Heading" pitchFamily="2" charset="-78"/>
              </a:rPr>
              <a:t>	</a:t>
            </a:r>
            <a:r>
              <a:rPr lang="ar-SA" sz="2800" dirty="0" smtClean="0">
                <a:effectLst/>
                <a:cs typeface="PT Bold Heading" pitchFamily="2" charset="-78"/>
              </a:rPr>
              <a:t>فقد سمح </a:t>
            </a:r>
            <a:r>
              <a:rPr lang="ar-SA" sz="2800" dirty="0" err="1" smtClean="0">
                <a:effectLst/>
                <a:cs typeface="PT Bold Heading" pitchFamily="2" charset="-78"/>
              </a:rPr>
              <a:t>الشرع</a:t>
            </a:r>
            <a:r>
              <a:rPr lang="ar-SA" sz="2800" dirty="0" smtClean="0">
                <a:effectLst/>
                <a:cs typeface="PT Bold Heading" pitchFamily="2" charset="-78"/>
              </a:rPr>
              <a:t> </a:t>
            </a:r>
            <a:r>
              <a:rPr lang="ar-SA" sz="2800" dirty="0" err="1" smtClean="0">
                <a:effectLst/>
                <a:cs typeface="PT Bold Heading" pitchFamily="2" charset="-78"/>
              </a:rPr>
              <a:t>بالتزواج</a:t>
            </a:r>
            <a:r>
              <a:rPr lang="ar-SA" sz="2800" dirty="0" smtClean="0">
                <a:effectLst/>
                <a:cs typeface="PT Bold Heading" pitchFamily="2" charset="-78"/>
              </a:rPr>
              <a:t> من أهل الكتاب ومقتضى ذلك أن يكونوا أخوال وأجداد أولاده فهذه نقاط جمع وترابط.</a:t>
            </a:r>
            <a:endParaRPr lang="ar-SA" dirty="0" smtClean="0">
              <a:effectLst/>
              <a:cs typeface="PT Bold Heading" pitchFamily="2" charset="-78"/>
            </a:endParaRPr>
          </a:p>
          <a:p>
            <a:pPr algn="justLow">
              <a:lnSpc>
                <a:spcPts val="4000"/>
              </a:lnSpc>
            </a:pPr>
            <a:r>
              <a:rPr lang="ar-SA" sz="2800" dirty="0" smtClean="0">
                <a:effectLst/>
                <a:cs typeface="PT Bold Heading" pitchFamily="2" charset="-78"/>
              </a:rPr>
              <a:t>حين انتصر الفرس </a:t>
            </a:r>
            <a:r>
              <a:rPr lang="ar-SA" sz="2800" dirty="0" err="1" smtClean="0">
                <a:effectLst/>
                <a:cs typeface="PT Bold Heading" pitchFamily="2" charset="-78"/>
              </a:rPr>
              <a:t>عبدة</a:t>
            </a:r>
            <a:r>
              <a:rPr lang="ar-SA" sz="2800" dirty="0" smtClean="0">
                <a:effectLst/>
                <a:cs typeface="PT Bold Heading" pitchFamily="2" charset="-78"/>
              </a:rPr>
              <a:t> النار على الروم ، وهم نصارى أهل الكتاب؟ حتى أنزل الله (</a:t>
            </a:r>
            <a:r>
              <a:rPr lang="ar-SA" sz="2800" dirty="0" smtClean="0">
                <a:solidFill>
                  <a:srgbClr val="33CC33"/>
                </a:solidFill>
                <a:effectLst/>
                <a:cs typeface="PT Bold Heading" pitchFamily="2" charset="-78"/>
              </a:rPr>
              <a:t>ويومئذ يفرح المؤمنون بنصر الله</a:t>
            </a:r>
            <a:r>
              <a:rPr lang="ar-SA" sz="2800" dirty="0" smtClean="0">
                <a:effectLst/>
                <a:cs typeface="PT Bold Heading" pitchFamily="2" charset="-78"/>
              </a:rPr>
              <a:t>) الروم:4 ، 5 ، بشر المسلمين بأن الروم سينتصرون </a:t>
            </a:r>
            <a:r>
              <a:rPr lang="ar-SA" sz="2800" dirty="0" err="1" smtClean="0">
                <a:effectLst/>
                <a:cs typeface="PT Bold Heading" pitchFamily="2" charset="-78"/>
              </a:rPr>
              <a:t>فى</a:t>
            </a:r>
            <a:r>
              <a:rPr lang="ar-SA" sz="2800" dirty="0" smtClean="0">
                <a:effectLst/>
                <a:cs typeface="PT Bold Heading" pitchFamily="2" charset="-78"/>
              </a:rPr>
              <a:t> المستقبل القريب</a:t>
            </a:r>
            <a:endParaRPr lang="ar-SA" sz="2800" dirty="0"/>
          </a:p>
        </p:txBody>
      </p:sp>
      <p:sp>
        <p:nvSpPr>
          <p:cNvPr id="4" name="عنصر نائب للتذييل 3"/>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5" name="عنصر نائب لرقم الشريحة 4"/>
          <p:cNvSpPr>
            <a:spLocks noGrp="1"/>
          </p:cNvSpPr>
          <p:nvPr>
            <p:ph type="sldNum" sz="quarter" idx="12"/>
          </p:nvPr>
        </p:nvSpPr>
        <p:spPr/>
        <p:txBody>
          <a:bodyPr/>
          <a:lstStyle/>
          <a:p>
            <a:pPr>
              <a:defRPr/>
            </a:pPr>
            <a:fld id="{253EC000-1509-4C7E-864E-B073D7972E20}" type="slidenum">
              <a:rPr lang="ar-SA" smtClean="0"/>
              <a:pPr>
                <a:defRPr/>
              </a:pPr>
              <a:t>73</a:t>
            </a:fld>
            <a:endParaRPr lang="en-US"/>
          </a:p>
        </p:txBody>
      </p:sp>
      <p:pic>
        <p:nvPicPr>
          <p:cNvPr id="6" name="صورة 5" descr="3535.jpg"/>
          <p:cNvPicPr>
            <a:picLocks noChangeAspect="1"/>
          </p:cNvPicPr>
          <p:nvPr/>
        </p:nvPicPr>
        <p:blipFill>
          <a:blip r:embed="rId4"/>
          <a:stretch>
            <a:fillRect/>
          </a:stretch>
        </p:blipFill>
        <p:spPr>
          <a:xfrm>
            <a:off x="357158" y="3357562"/>
            <a:ext cx="5300676" cy="2809875"/>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out)">
                                      <p:cBhvr>
                                        <p:cTn id="12" dur="1000"/>
                                        <p:tgtEl>
                                          <p:spTgt spid="3">
                                            <p:txEl>
                                              <p:pRg st="1" end="1"/>
                                            </p:txEl>
                                          </p:spTgt>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8" name="عنصر نائب لرقم الشريحة 5"/>
          <p:cNvSpPr txBox="1">
            <a:spLocks noGrp="1"/>
          </p:cNvSpPr>
          <p:nvPr/>
        </p:nvSpPr>
        <p:spPr bwMode="auto">
          <a:xfrm>
            <a:off x="6553200" y="6248400"/>
            <a:ext cx="2133600" cy="457200"/>
          </a:xfrm>
          <a:prstGeom prst="rect">
            <a:avLst/>
          </a:prstGeom>
          <a:noFill/>
          <a:ln>
            <a:miter lim="800000"/>
            <a:headEnd/>
            <a:tailEnd/>
          </a:ln>
        </p:spPr>
        <p:txBody>
          <a:bodyPr/>
          <a:lstStyle/>
          <a:p>
            <a:pPr rtl="0">
              <a:defRPr/>
            </a:pPr>
            <a:fld id="{F4E1ED2D-3A04-4BB9-9574-2A22FA5205C6}" type="slidenum">
              <a:rPr lang="ar-SA" sz="1400">
                <a:effectLst>
                  <a:outerShdw blurRad="38100" dist="38100" dir="2700000" algn="tl">
                    <a:srgbClr val="FFFFFF"/>
                  </a:outerShdw>
                </a:effectLst>
              </a:rPr>
              <a:pPr rtl="0">
                <a:defRPr/>
              </a:pPr>
              <a:t>74</a:t>
            </a:fld>
            <a:endParaRPr lang="en-US" sz="1400">
              <a:effectLst>
                <a:outerShdw blurRad="38100" dist="38100" dir="2700000" algn="tl">
                  <a:srgbClr val="FFFFFF"/>
                </a:outerShdw>
              </a:effectLst>
            </a:endParaRPr>
          </a:p>
        </p:txBody>
      </p:sp>
      <p:sp>
        <p:nvSpPr>
          <p:cNvPr id="75780" name="Rectangle 4"/>
          <p:cNvSpPr>
            <a:spLocks noChangeArrowheads="1"/>
          </p:cNvSpPr>
          <p:nvPr/>
        </p:nvSpPr>
        <p:spPr bwMode="auto">
          <a:xfrm>
            <a:off x="503238" y="1785925"/>
            <a:ext cx="8229600" cy="2500331"/>
          </a:xfrm>
          <a:prstGeom prst="rect">
            <a:avLst/>
          </a:prstGeom>
          <a:noFill/>
          <a:ln w="9525">
            <a:noFill/>
            <a:miter lim="800000"/>
            <a:headEnd/>
            <a:tailEnd/>
          </a:ln>
        </p:spPr>
        <p:txBody>
          <a:bodyPr/>
          <a:lstStyle/>
          <a:p>
            <a:pPr algn="justLow">
              <a:lnSpc>
                <a:spcPts val="4500"/>
              </a:lnSpc>
            </a:pPr>
            <a:r>
              <a:rPr lang="ar-SA" sz="3600" dirty="0">
                <a:cs typeface="PT Bold Heading" pitchFamily="2" charset="-78"/>
              </a:rPr>
              <a:t>ويعني عدم مناقشة الفرع قبل الاتفاق على الأصل </a:t>
            </a:r>
            <a:r>
              <a:rPr lang="ar-SA" sz="3600" dirty="0">
                <a:solidFill>
                  <a:srgbClr val="C00000"/>
                </a:solidFill>
                <a:cs typeface="PT Bold Heading" pitchFamily="2" charset="-78"/>
              </a:rPr>
              <a:t>كفعل جميع الرسل صلوات </a:t>
            </a:r>
            <a:r>
              <a:rPr lang="ar-SA" sz="3600" dirty="0">
                <a:cs typeface="PT Bold Heading" pitchFamily="2" charset="-78"/>
              </a:rPr>
              <a:t>الله عليهم بالبدء بالدعوة إلى التوحيد : { </a:t>
            </a:r>
            <a:r>
              <a:rPr lang="ar-SA" sz="3600" dirty="0">
                <a:solidFill>
                  <a:srgbClr val="00B050"/>
                </a:solidFill>
                <a:cs typeface="PT Bold Heading" pitchFamily="2" charset="-78"/>
              </a:rPr>
              <a:t>اعْبُدُوا اللَّهَ مَا لَكُمْ مِنْ إِلَهٍ غَيْرُهُ </a:t>
            </a:r>
            <a:r>
              <a:rPr lang="ar-SA" sz="3600" dirty="0">
                <a:cs typeface="PT Bold Heading" pitchFamily="2" charset="-78"/>
              </a:rPr>
              <a:t>} [ الأعراف : 95 ] </a:t>
            </a:r>
            <a:r>
              <a:rPr lang="ar-SA" sz="3600" dirty="0" smtClean="0">
                <a:solidFill>
                  <a:srgbClr val="00B050"/>
                </a:solidFill>
                <a:cs typeface="PT Bold Heading" pitchFamily="2" charset="-78"/>
              </a:rPr>
              <a:t>}</a:t>
            </a:r>
            <a:r>
              <a:rPr lang="ar-SA" sz="3600" dirty="0" smtClean="0">
                <a:cs typeface="PT Bold Heading" pitchFamily="2" charset="-78"/>
              </a:rPr>
              <a:t>.</a:t>
            </a:r>
            <a:endParaRPr lang="en-US" sz="3600" dirty="0">
              <a:solidFill>
                <a:srgbClr val="9900CC"/>
              </a:solidFill>
              <a:cs typeface="PT Bold Heading" pitchFamily="2" charset="-78"/>
            </a:endParaRPr>
          </a:p>
        </p:txBody>
      </p:sp>
      <p:sp>
        <p:nvSpPr>
          <p:cNvPr id="5" name="قوس 4"/>
          <p:cNvSpPr/>
          <p:nvPr/>
        </p:nvSpPr>
        <p:spPr>
          <a:xfrm>
            <a:off x="5083175" y="222408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sp>
        <p:nvSpPr>
          <p:cNvPr id="75782" name="مستطيل 6"/>
          <p:cNvSpPr>
            <a:spLocks noChangeArrowheads="1"/>
          </p:cNvSpPr>
          <p:nvPr/>
        </p:nvSpPr>
        <p:spPr bwMode="auto">
          <a:xfrm>
            <a:off x="2285985" y="425215"/>
            <a:ext cx="4038598"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a:solidFill>
              <a:srgbClr val="FF5050"/>
            </a:solidFill>
            <a:miter lim="800000"/>
            <a:headEnd/>
            <a:tailEnd/>
          </a:ln>
        </p:spPr>
        <p:txBody>
          <a:bodyPr wrap="square">
            <a:spAutoFit/>
          </a:bodyPr>
          <a:lstStyle/>
          <a:p>
            <a:pPr algn="ctr">
              <a:defRPr/>
            </a:pPr>
            <a:r>
              <a:rPr lang="ar-SA" sz="4000" dirty="0">
                <a:solidFill>
                  <a:srgbClr val="0000FF"/>
                </a:solidFill>
                <a:cs typeface="PT Bold Heading" pitchFamily="2" charset="-78"/>
              </a:rPr>
              <a:t>2- البدء بالأهم  </a:t>
            </a:r>
            <a:endParaRPr lang="en-US" sz="4000" dirty="0">
              <a:solidFill>
                <a:srgbClr val="0000FF"/>
              </a:solidFill>
              <a:cs typeface="PT Bold Heading" pitchFamily="2" charset="-78"/>
            </a:endParaRPr>
          </a:p>
        </p:txBody>
      </p:sp>
      <p:pic>
        <p:nvPicPr>
          <p:cNvPr id="13" name="صورة 12" descr="تنزيل.jpg"/>
          <p:cNvPicPr>
            <a:picLocks noChangeAspect="1"/>
          </p:cNvPicPr>
          <p:nvPr/>
        </p:nvPicPr>
        <p:blipFill>
          <a:blip r:embed="rId4"/>
          <a:stretch>
            <a:fillRect/>
          </a:stretch>
        </p:blipFill>
        <p:spPr>
          <a:xfrm>
            <a:off x="214282" y="4143380"/>
            <a:ext cx="3643338" cy="214314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strips(downLeft)">
                                      <p:cBhvr>
                                        <p:cTn id="7" dur="500"/>
                                        <p:tgtEl>
                                          <p:spTgt spid="7578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blinds(horizontal)">
                                      <p:cBhvr>
                                        <p:cTn id="11" dur="500"/>
                                        <p:tgtEl>
                                          <p:spTgt spid="75780"/>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الحوار الفعال في القرآن والسنة  جمال القرش</a:t>
            </a:r>
            <a:endParaRPr lang="en-US"/>
          </a:p>
        </p:txBody>
      </p:sp>
      <p:sp>
        <p:nvSpPr>
          <p:cNvPr id="3" name="عنصر نائب لرقم الشريحة 2"/>
          <p:cNvSpPr>
            <a:spLocks noGrp="1"/>
          </p:cNvSpPr>
          <p:nvPr>
            <p:ph type="sldNum" sz="quarter" idx="12"/>
          </p:nvPr>
        </p:nvSpPr>
        <p:spPr/>
        <p:txBody>
          <a:bodyPr/>
          <a:lstStyle/>
          <a:p>
            <a:pPr>
              <a:defRPr/>
            </a:pPr>
            <a:fld id="{642C437D-DB94-4546-AF41-67248ADB2421}" type="slidenum">
              <a:rPr lang="ar-SA" smtClean="0"/>
              <a:pPr>
                <a:defRPr/>
              </a:pPr>
              <a:t>75</a:t>
            </a:fld>
            <a:endParaRPr lang="en-US"/>
          </a:p>
        </p:txBody>
      </p:sp>
      <p:sp>
        <p:nvSpPr>
          <p:cNvPr id="4" name="مستطيل 3"/>
          <p:cNvSpPr/>
          <p:nvPr/>
        </p:nvSpPr>
        <p:spPr>
          <a:xfrm>
            <a:off x="500034" y="857232"/>
            <a:ext cx="8286808" cy="5078313"/>
          </a:xfrm>
          <a:prstGeom prst="rect">
            <a:avLst/>
          </a:prstGeom>
        </p:spPr>
        <p:txBody>
          <a:bodyPr wrap="square">
            <a:spAutoFit/>
          </a:bodyPr>
          <a:lstStyle/>
          <a:p>
            <a:r>
              <a:rPr lang="ar-SA" sz="3600" dirty="0" smtClean="0">
                <a:solidFill>
                  <a:srgbClr val="C00000"/>
                </a:solidFill>
                <a:cs typeface="PT Bold Heading" pitchFamily="2" charset="-78"/>
              </a:rPr>
              <a:t>وكما فعل يوسف عليه السلام عندما</a:t>
            </a:r>
            <a:r>
              <a:rPr lang="ar-SA" sz="3600" dirty="0" smtClean="0">
                <a:cs typeface="PT Bold Heading" pitchFamily="2" charset="-78"/>
              </a:rPr>
              <a:t> طرحت عليه الرؤى </a:t>
            </a:r>
            <a:r>
              <a:rPr lang="ar-SA" sz="3600" dirty="0" err="1" smtClean="0">
                <a:cs typeface="PT Bold Heading" pitchFamily="2" charset="-78"/>
              </a:rPr>
              <a:t>المنامية</a:t>
            </a:r>
            <a:r>
              <a:rPr lang="ar-SA" sz="3600" dirty="0" smtClean="0">
                <a:cs typeface="PT Bold Heading" pitchFamily="2" charset="-78"/>
              </a:rPr>
              <a:t> من صاحبيه الذين كانا معه في السجن فقد استغل هذا الموقف لصالح الدعوة إلى الإيمان والتوحيد قال تعالى: {</a:t>
            </a:r>
            <a:r>
              <a:rPr lang="ar-SA" sz="3600" dirty="0" smtClean="0">
                <a:solidFill>
                  <a:srgbClr val="00FF00"/>
                </a:solidFill>
                <a:cs typeface="PT Bold Heading" pitchFamily="2" charset="-78"/>
              </a:rPr>
              <a:t>يَا</a:t>
            </a:r>
            <a:r>
              <a:rPr lang="ar-SA" sz="3600" dirty="0" smtClean="0">
                <a:cs typeface="PT Bold Heading" pitchFamily="2" charset="-78"/>
              </a:rPr>
              <a:t> </a:t>
            </a:r>
            <a:r>
              <a:rPr lang="ar-SA" sz="3600" dirty="0" smtClean="0">
                <a:solidFill>
                  <a:srgbClr val="00FF00"/>
                </a:solidFill>
                <a:cs typeface="PT Bold Heading" pitchFamily="2" charset="-78"/>
              </a:rPr>
              <a:t>صَاحِبَيِ السِّجْنِ أَأَرْبَابٌ مُتَفَرِّقُونَ خَيْرٌ أَمِ اللَّهُ الْوَاحِدُ الْقَهَّارُ*مَا تَعْبُدُونَ مِنْ دُونِهِ إِلَّا أَسْمَاءً سَمَّيْتُمُوهَا أَنْتُمْ وَآبَاؤُكُمْ مَا أَنْزَلَ اللَّهُ </a:t>
            </a:r>
            <a:r>
              <a:rPr lang="ar-SA" sz="3600" dirty="0" err="1" smtClean="0">
                <a:solidFill>
                  <a:srgbClr val="00FF00"/>
                </a:solidFill>
                <a:cs typeface="PT Bold Heading" pitchFamily="2" charset="-78"/>
              </a:rPr>
              <a:t>بِهَا</a:t>
            </a:r>
            <a:r>
              <a:rPr lang="ar-SA" sz="3600" dirty="0" smtClean="0">
                <a:solidFill>
                  <a:srgbClr val="00FF00"/>
                </a:solidFill>
                <a:cs typeface="PT Bold Heading" pitchFamily="2" charset="-78"/>
              </a:rPr>
              <a:t> مِنْ سُلْطَانٍ إِنِ الْحُكْمُ إِلَّا لِلَّهِ أَمَرَ أَلَّا تَعْبُدُوا إِلَّا إِيَّاهُ ذَلِكَ الدِّينُ الْقَيِّمُ وَلَكِنَّ أَكْثَرَ النَّاسِ لا يَعْلَمُونَ</a:t>
            </a:r>
            <a:endParaRPr lang="ar-SA" sz="3600" dirty="0">
              <a:solidFill>
                <a:srgbClr val="00FF00"/>
              </a:solidFill>
            </a:endParaRPr>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531" name="Rectangle 5"/>
          <p:cNvSpPr>
            <a:spLocks noGrp="1" noChangeArrowheads="1"/>
          </p:cNvSpPr>
          <p:nvPr>
            <p:ph idx="1"/>
          </p:nvPr>
        </p:nvSpPr>
        <p:spPr>
          <a:xfrm>
            <a:off x="457200" y="763588"/>
            <a:ext cx="8229600" cy="5367337"/>
          </a:xfrm>
          <a:noFill/>
        </p:spPr>
        <p:txBody>
          <a:bodyPr/>
          <a:lstStyle/>
          <a:p>
            <a:pPr algn="just">
              <a:lnSpc>
                <a:spcPts val="4000"/>
              </a:lnSpc>
            </a:pPr>
            <a:r>
              <a:rPr lang="ar-SA" sz="2800" b="1" dirty="0" smtClean="0">
                <a:solidFill>
                  <a:srgbClr val="9900CC"/>
                </a:solidFill>
                <a:effectLst/>
                <a:cs typeface="PT Bold Heading" pitchFamily="2" charset="-78"/>
              </a:rPr>
              <a:t>اجتماع الحوار والجدال في آية واحدة</a:t>
            </a:r>
          </a:p>
          <a:p>
            <a:pPr algn="just">
              <a:lnSpc>
                <a:spcPts val="4000"/>
              </a:lnSpc>
            </a:pPr>
            <a:r>
              <a:rPr lang="ar-SA" sz="2800" b="1" dirty="0" smtClean="0">
                <a:effectLst/>
              </a:rPr>
              <a:t> </a:t>
            </a:r>
            <a:r>
              <a:rPr lang="ar-SA" sz="2800" b="1" dirty="0" smtClean="0">
                <a:effectLst/>
                <a:cs typeface="PT Bold Heading" pitchFamily="2" charset="-78"/>
              </a:rPr>
              <a:t>قال تعالى : </a:t>
            </a:r>
            <a:r>
              <a:rPr lang="ar-SA" sz="2800" b="1" dirty="0" smtClean="0">
                <a:effectLst/>
              </a:rPr>
              <a:t>{</a:t>
            </a:r>
            <a:r>
              <a:rPr lang="ar-SA" sz="2800" b="1" dirty="0" smtClean="0">
                <a:solidFill>
                  <a:srgbClr val="00CC00"/>
                </a:solidFill>
                <a:effectLst/>
                <a:cs typeface="PT Bold Heading" pitchFamily="2" charset="-78"/>
              </a:rPr>
              <a:t>قَدْ سَمِعَ اللَّهُ قَوْلَ الَّتِي </a:t>
            </a:r>
            <a:r>
              <a:rPr lang="ar-SA" sz="2800" b="1" dirty="0" smtClean="0">
                <a:solidFill>
                  <a:schemeClr val="hlink"/>
                </a:solidFill>
                <a:effectLst/>
                <a:cs typeface="PT Bold Heading" pitchFamily="2" charset="-78"/>
              </a:rPr>
              <a:t>تُجَادِلُكَ</a:t>
            </a:r>
            <a:r>
              <a:rPr lang="ar-SA" sz="2800" b="1" dirty="0" smtClean="0">
                <a:solidFill>
                  <a:srgbClr val="00CC00"/>
                </a:solidFill>
                <a:effectLst/>
                <a:cs typeface="PT Bold Heading" pitchFamily="2" charset="-78"/>
              </a:rPr>
              <a:t> فِي زَوْجِهَا وَتَشْتَكِي إِلَى اللَّهِ وَاللَّهُ يَسْمَعُ </a:t>
            </a:r>
            <a:r>
              <a:rPr lang="ar-SA" sz="2800" b="1" dirty="0" smtClean="0">
                <a:solidFill>
                  <a:schemeClr val="hlink"/>
                </a:solidFill>
                <a:effectLst/>
                <a:cs typeface="PT Bold Heading" pitchFamily="2" charset="-78"/>
              </a:rPr>
              <a:t>تَحَاوُرَكُمَا</a:t>
            </a:r>
            <a:r>
              <a:rPr lang="ar-SA" sz="2800" b="1" dirty="0" smtClean="0">
                <a:solidFill>
                  <a:srgbClr val="00CC00"/>
                </a:solidFill>
                <a:effectLst/>
                <a:cs typeface="PT Bold Heading" pitchFamily="2" charset="-78"/>
              </a:rPr>
              <a:t> إِنَّ اللَّهَ سَمِيعٌ بَصِيرٌ</a:t>
            </a:r>
            <a:r>
              <a:rPr lang="ar-SA" sz="2800" b="1" dirty="0" smtClean="0">
                <a:effectLst/>
                <a:cs typeface="PT Bold Heading" pitchFamily="2" charset="-78"/>
              </a:rPr>
              <a:t> }المجادلة1</a:t>
            </a:r>
            <a:endParaRPr lang="en-US" sz="2800" b="1" dirty="0" smtClean="0">
              <a:effectLst/>
              <a:cs typeface="PT Bold Heading" pitchFamily="2" charset="-78"/>
            </a:endParaRPr>
          </a:p>
          <a:p>
            <a:pPr marL="533400" lvl="2" indent="-533400" algn="just">
              <a:lnSpc>
                <a:spcPts val="4000"/>
              </a:lnSpc>
            </a:pPr>
            <a:r>
              <a:rPr lang="ar-SA" sz="2800" b="1" dirty="0" smtClean="0">
                <a:effectLst/>
                <a:cs typeface="PT Bold Heading" pitchFamily="2" charset="-78"/>
              </a:rPr>
              <a:t>قد سمع الله قول </a:t>
            </a:r>
            <a:r>
              <a:rPr lang="ar-SA" sz="2800" b="1" dirty="0" err="1" smtClean="0">
                <a:effectLst/>
                <a:cs typeface="PT Bold Heading" pitchFamily="2" charset="-78"/>
              </a:rPr>
              <a:t>خولة</a:t>
            </a:r>
            <a:r>
              <a:rPr lang="ar-SA" sz="2800" b="1" dirty="0" smtClean="0">
                <a:effectLst/>
                <a:cs typeface="PT Bold Heading" pitchFamily="2" charset="-78"/>
              </a:rPr>
              <a:t> بنت ثعلبة التي </a:t>
            </a:r>
            <a:r>
              <a:rPr lang="ar-SA" sz="2800" b="1" dirty="0" smtClean="0">
                <a:solidFill>
                  <a:srgbClr val="6600FF"/>
                </a:solidFill>
                <a:effectLst/>
                <a:cs typeface="PT Bold Heading" pitchFamily="2" charset="-78"/>
              </a:rPr>
              <a:t>تراجعك</a:t>
            </a:r>
            <a:r>
              <a:rPr lang="ar-SA" sz="2800" b="1" dirty="0" smtClean="0">
                <a:effectLst/>
                <a:cs typeface="PT Bold Heading" pitchFamily="2" charset="-78"/>
              </a:rPr>
              <a:t> في شأن زوجها </a:t>
            </a:r>
            <a:r>
              <a:rPr lang="ar-SA" sz="2800" b="1" dirty="0" err="1" smtClean="0">
                <a:effectLst/>
                <a:cs typeface="PT Bold Heading" pitchFamily="2" charset="-78"/>
              </a:rPr>
              <a:t>أوس</a:t>
            </a:r>
            <a:r>
              <a:rPr lang="ar-SA" sz="2800" b="1" dirty="0" smtClean="0">
                <a:effectLst/>
                <a:cs typeface="PT Bold Heading" pitchFamily="2" charset="-78"/>
              </a:rPr>
              <a:t> بن الصامت, وفيما صدر عنه في حقها من الظِّهار، وهو قوله لها: "أنت عليَّ كظهر أمي"،  </a:t>
            </a:r>
          </a:p>
          <a:p>
            <a:pPr algn="just">
              <a:lnSpc>
                <a:spcPts val="4000"/>
              </a:lnSpc>
            </a:pPr>
            <a:r>
              <a:rPr lang="ar-SA" sz="2800" b="1" dirty="0" smtClean="0">
                <a:effectLst/>
                <a:cs typeface="PT Bold Heading" pitchFamily="2" charset="-78"/>
              </a:rPr>
              <a:t>والله يسمع </a:t>
            </a:r>
            <a:r>
              <a:rPr lang="ar-SA" sz="2800" b="1" dirty="0" smtClean="0">
                <a:solidFill>
                  <a:srgbClr val="6600FF"/>
                </a:solidFill>
                <a:effectLst/>
                <a:cs typeface="PT Bold Heading" pitchFamily="2" charset="-78"/>
              </a:rPr>
              <a:t>تخاطبكما</a:t>
            </a:r>
            <a:r>
              <a:rPr lang="ar-SA" sz="2800" b="1" dirty="0" smtClean="0">
                <a:effectLst/>
                <a:cs typeface="PT Bold Heading" pitchFamily="2" charset="-78"/>
              </a:rPr>
              <a:t> </a:t>
            </a:r>
            <a:r>
              <a:rPr lang="ar-SA" sz="2800" b="1" dirty="0" smtClean="0">
                <a:solidFill>
                  <a:srgbClr val="6600FF"/>
                </a:solidFill>
                <a:effectLst/>
                <a:cs typeface="PT Bold Heading" pitchFamily="2" charset="-78"/>
              </a:rPr>
              <a:t>وحديثكما</a:t>
            </a:r>
          </a:p>
          <a:p>
            <a:pPr algn="just">
              <a:lnSpc>
                <a:spcPts val="4000"/>
              </a:lnSpc>
            </a:pPr>
            <a:r>
              <a:rPr lang="ar-SA" sz="2800" b="1" dirty="0" smtClean="0">
                <a:solidFill>
                  <a:srgbClr val="9900CC"/>
                </a:solidFill>
                <a:effectLst/>
                <a:cs typeface="PT Bold Heading" pitchFamily="2" charset="-78"/>
              </a:rPr>
              <a:t>كلاهما نقاش ومراجعه، إلا أن الجدل أكثر ما يكون في خصومة</a:t>
            </a:r>
            <a:endParaRPr lang="en-US" sz="2800" b="1" dirty="0" smtClean="0">
              <a:solidFill>
                <a:srgbClr val="9900CC"/>
              </a:solidFill>
              <a:effectLst/>
              <a:cs typeface="PT Bold Heading" pitchFamily="2" charset="-78"/>
            </a:endParaRPr>
          </a:p>
        </p:txBody>
      </p:sp>
      <p:sp>
        <p:nvSpPr>
          <p:cNvPr id="4"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6" dur="500"/>
                                        <p:tgtEl>
                                          <p:spTgt spid="225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1" dur="500"/>
                                        <p:tgtEl>
                                          <p:spTgt spid="22531">
                                            <p:txEl>
                                              <p:pRg st="3" end="3"/>
                                            </p:txEl>
                                          </p:spTgt>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5"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24"/>
          <p:cNvSpPr>
            <a:spLocks noGrp="1" noChangeArrowheads="1"/>
          </p:cNvSpPr>
          <p:nvPr>
            <p:ph type="ftr" sz="quarter" idx="11"/>
          </p:nvPr>
        </p:nvSpPr>
        <p:spPr/>
        <p:txBody>
          <a:bodyPr/>
          <a:lstStyle/>
          <a:p>
            <a:pPr>
              <a:defRPr/>
            </a:pPr>
            <a:r>
              <a:rPr lang="ar-SA"/>
              <a:t>الحوار الفعال في القرآن والسنة  جمال القرش</a:t>
            </a:r>
            <a:endParaRPr lang="en-US"/>
          </a:p>
        </p:txBody>
      </p:sp>
      <p:sp>
        <p:nvSpPr>
          <p:cNvPr id="23555" name="Rectangle 2"/>
          <p:cNvSpPr>
            <a:spLocks noGrp="1" noChangeArrowheads="1"/>
          </p:cNvSpPr>
          <p:nvPr>
            <p:ph type="body" idx="4294967295"/>
          </p:nvPr>
        </p:nvSpPr>
        <p:spPr>
          <a:xfrm>
            <a:off x="0" y="441325"/>
            <a:ext cx="8229600" cy="5689600"/>
          </a:xfrm>
          <a:noFill/>
        </p:spPr>
        <p:txBody>
          <a:bodyPr/>
          <a:lstStyle/>
          <a:p>
            <a:pPr algn="ctr" eaLnBrk="1" hangingPunct="1">
              <a:lnSpc>
                <a:spcPct val="90000"/>
              </a:lnSpc>
              <a:buFont typeface="Wingdings" pitchFamily="2" charset="2"/>
              <a:buNone/>
            </a:pPr>
            <a:r>
              <a:rPr lang="ar-SA" sz="2800" b="1" smtClean="0">
                <a:solidFill>
                  <a:srgbClr val="336699"/>
                </a:solidFill>
                <a:effectLst/>
                <a:cs typeface="mohammad bold art 1" pitchFamily="2" charset="-78"/>
              </a:rPr>
              <a:t> </a:t>
            </a:r>
            <a:endParaRPr lang="en-US" sz="2400" b="1" smtClean="0">
              <a:solidFill>
                <a:srgbClr val="9900FF"/>
              </a:solidFill>
              <a:effectLst/>
              <a:cs typeface="mohammad bold art 1" pitchFamily="2" charset="-78"/>
            </a:endParaRPr>
          </a:p>
        </p:txBody>
      </p:sp>
      <p:sp>
        <p:nvSpPr>
          <p:cNvPr id="23556" name="Rectangle 4"/>
          <p:cNvSpPr>
            <a:spLocks noChangeArrowheads="1"/>
          </p:cNvSpPr>
          <p:nvPr/>
        </p:nvSpPr>
        <p:spPr bwMode="auto">
          <a:xfrm>
            <a:off x="636588" y="620713"/>
            <a:ext cx="8229600" cy="5145087"/>
          </a:xfrm>
          <a:prstGeom prst="rect">
            <a:avLst/>
          </a:prstGeom>
          <a:noFill/>
          <a:ln w="9525">
            <a:noFill/>
            <a:miter lim="800000"/>
            <a:headEnd/>
            <a:tailEnd/>
          </a:ln>
        </p:spPr>
        <p:txBody>
          <a:bodyPr/>
          <a:lstStyle/>
          <a:p>
            <a:pPr marL="342900" indent="-342900" algn="ctr">
              <a:lnSpc>
                <a:spcPct val="150000"/>
              </a:lnSpc>
              <a:spcBef>
                <a:spcPct val="20000"/>
              </a:spcBef>
              <a:buClr>
                <a:schemeClr val="hlink"/>
              </a:buClr>
              <a:buSzPct val="60000"/>
              <a:buFont typeface="Wingdings" pitchFamily="2" charset="2"/>
              <a:buNone/>
            </a:pPr>
            <a:r>
              <a:rPr lang="ar-SA" sz="4800" b="1" dirty="0">
                <a:solidFill>
                  <a:srgbClr val="6600FF"/>
                </a:solidFill>
                <a:cs typeface="PT Bold Heading" pitchFamily="2" charset="-78"/>
              </a:rPr>
              <a:t>بالتعاون مع أفراد المجموعة بيِّن</a:t>
            </a:r>
          </a:p>
          <a:p>
            <a:pPr marL="342900" indent="-342900" algn="ctr">
              <a:lnSpc>
                <a:spcPct val="150000"/>
              </a:lnSpc>
              <a:spcBef>
                <a:spcPct val="20000"/>
              </a:spcBef>
              <a:buClr>
                <a:schemeClr val="hlink"/>
              </a:buClr>
              <a:buSzPct val="60000"/>
              <a:buFont typeface="Wingdings" pitchFamily="2" charset="2"/>
              <a:buNone/>
            </a:pPr>
            <a:r>
              <a:rPr lang="ar-SA" sz="4800" b="1" dirty="0">
                <a:solidFill>
                  <a:srgbClr val="6600FF"/>
                </a:solidFill>
                <a:cs typeface="PT Bold Heading" pitchFamily="2" charset="-78"/>
              </a:rPr>
              <a:t>أهداف الحوار الناجح</a:t>
            </a:r>
            <a:r>
              <a:rPr lang="ar-SA" sz="3200" b="1" dirty="0">
                <a:solidFill>
                  <a:srgbClr val="6600FF"/>
                </a:solidFill>
                <a:cs typeface="PT Bold Heading" pitchFamily="2" charset="-78"/>
              </a:rPr>
              <a:t> </a:t>
            </a:r>
            <a:endParaRPr lang="en-US" sz="3200" b="1" dirty="0">
              <a:solidFill>
                <a:srgbClr val="6600FF"/>
              </a:solidFill>
              <a:cs typeface="PT Bold Heading" pitchFamily="2" charset="-78"/>
            </a:endParaRPr>
          </a:p>
        </p:txBody>
      </p:sp>
      <p:pic>
        <p:nvPicPr>
          <p:cNvPr id="1891335" name="Picture 7" descr="PEPOS014"/>
          <p:cNvPicPr>
            <a:picLocks noChangeAspect="1" noChangeArrowheads="1"/>
          </p:cNvPicPr>
          <p:nvPr/>
        </p:nvPicPr>
        <p:blipFill>
          <a:blip r:embed="rId4">
            <a:duotone>
              <a:schemeClr val="bg2">
                <a:shade val="45000"/>
                <a:satMod val="135000"/>
              </a:schemeClr>
              <a:prstClr val="white"/>
            </a:duotone>
          </a:blip>
          <a:stretch>
            <a:fillRect/>
          </a:stretch>
        </p:blipFill>
        <p:spPr bwMode="auto">
          <a:xfrm>
            <a:off x="357158" y="3000372"/>
            <a:ext cx="3643338" cy="2747416"/>
          </a:xfrm>
          <a:prstGeom prst="rect">
            <a:avLst/>
          </a:prstGeom>
          <a:noFill/>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advClick="0" advTm="2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Right)">
                                      <p:cBhvr>
                                        <p:cTn id="7" dur="2000"/>
                                        <p:tgtEl>
                                          <p:spTgt spid="23556"/>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1891335"/>
                                        </p:tgtEl>
                                        <p:attrNameLst>
                                          <p:attrName>style.visibility</p:attrName>
                                        </p:attrNameLst>
                                      </p:cBhvr>
                                      <p:to>
                                        <p:strVal val="visible"/>
                                      </p:to>
                                    </p:set>
                                    <p:animEffect transition="in" filter="box(in)">
                                      <p:cBhvr>
                                        <p:cTn id="11" dur="2000"/>
                                        <p:tgtEl>
                                          <p:spTgt spid="1891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theme/theme1.xml><?xml version="1.0" encoding="utf-8"?>
<a:theme xmlns:a="http://schemas.openxmlformats.org/drawingml/2006/main" name="أدب الحوارم معلمين">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2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3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4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2.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3.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4.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5.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6.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60.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7.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8.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9.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
  <TotalTime>1188</TotalTime>
  <Words>4058</Words>
  <Application>Microsoft PowerPoint 7.0</Application>
  <PresentationFormat>عرض على الشاشة (3:4)‏</PresentationFormat>
  <Paragraphs>388</Paragraphs>
  <Slides>75</Slides>
  <Notes>4</Notes>
  <HiddenSlides>0</HiddenSlides>
  <MMClips>0</MMClips>
  <ScaleCrop>false</ScaleCrop>
  <HeadingPairs>
    <vt:vector size="4" baseType="variant">
      <vt:variant>
        <vt:lpstr>سمة</vt:lpstr>
      </vt:variant>
      <vt:variant>
        <vt:i4>1</vt:i4>
      </vt:variant>
      <vt:variant>
        <vt:lpstr>عناوين الشرائح</vt:lpstr>
      </vt:variant>
      <vt:variant>
        <vt:i4>75</vt:i4>
      </vt:variant>
    </vt:vector>
  </HeadingPairs>
  <TitlesOfParts>
    <vt:vector size="76" baseType="lpstr">
      <vt:lpstr>أدب الحوارم معلمين</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1- الإخلاص</vt:lpstr>
      <vt:lpstr>تابع الإخلاص</vt:lpstr>
      <vt:lpstr>2- التسليم بالخطأ وعدم التعصب</vt:lpstr>
      <vt:lpstr>الشريحة 20</vt:lpstr>
      <vt:lpstr>تابع التسليم بالخطأ وعدم التعصب</vt:lpstr>
      <vt:lpstr>الشريحة 22</vt:lpstr>
      <vt:lpstr>الشريحة 23</vt:lpstr>
      <vt:lpstr>الشريحة 24</vt:lpstr>
      <vt:lpstr>4-  الإنصاف  </vt:lpstr>
      <vt:lpstr>الشريحة 26</vt:lpstr>
      <vt:lpstr>5- حسن الظن بالأخر</vt:lpstr>
      <vt:lpstr>5- تابع حسن الظن بالأخر</vt:lpstr>
      <vt:lpstr>تابع حسن الظن بالأخر</vt:lpstr>
      <vt:lpstr>الشريحة 30</vt:lpstr>
      <vt:lpstr>الشريحة 31</vt:lpstr>
      <vt:lpstr>الشريحة 32</vt:lpstr>
      <vt:lpstr>1- العلم بالمسألة</vt:lpstr>
      <vt:lpstr>2- يفهم ما عند الطرف الآخر قبل الرد</vt:lpstr>
      <vt:lpstr> 3- عدم اقتحام أمر لا يعلـــــمه.</vt:lpstr>
      <vt:lpstr>الشريحة 36</vt:lpstr>
      <vt:lpstr>التحاكم إلى أهل العلم والخبرة</vt:lpstr>
      <vt:lpstr>ثالثا : احترام الطرف الآخــــر</vt:lpstr>
      <vt:lpstr>الشريحة 39</vt:lpstr>
      <vt:lpstr>الشريحة 40</vt:lpstr>
      <vt:lpstr>الشريحة 41</vt:lpstr>
      <vt:lpstr>عدم المبالغة في رفع الصوت</vt:lpstr>
      <vt:lpstr>الشريحة 43</vt:lpstr>
      <vt:lpstr>3- إنزال الناس منازلهم</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فوائد الاستماع</vt:lpstr>
      <vt:lpstr>75% يقضيها الإنسان في اتصالات</vt:lpstr>
      <vt:lpstr>الشريحة 56</vt:lpstr>
      <vt:lpstr>الشريحة 57</vt:lpstr>
      <vt:lpstr>الشريحة 58</vt:lpstr>
      <vt:lpstr>3- لكل مقام مقال</vt:lpstr>
      <vt:lpstr>4- ترك الأفضل لتأليف القلوب</vt:lpstr>
      <vt:lpstr>5- الاختلاف لا يفسد الصحبة</vt:lpstr>
      <vt:lpstr>الشريحة 62</vt:lpstr>
      <vt:lpstr>الشريحة 63</vt:lpstr>
      <vt:lpstr>الشريحة 64</vt:lpstr>
      <vt:lpstr>5- تجنب أسلوب التحدي المتعسف</vt:lpstr>
      <vt:lpstr>6- حسن العرض</vt:lpstr>
      <vt:lpstr>الشريحة 67</vt:lpstr>
      <vt:lpstr>خامسا : البدء بالأوليات</vt:lpstr>
      <vt:lpstr>الشريحة 69</vt:lpstr>
      <vt:lpstr>اكتشف الركيزة الأساسيةٍ التي هي موضع اتفاقٍ ونقطةُ تلاقي </vt:lpstr>
      <vt:lpstr> أوجه اتفاق بيننا وبين كفار قريش  </vt:lpstr>
      <vt:lpstr> أوجه اتفاق بيننا وبين أهل الكتاب</vt:lpstr>
      <vt:lpstr>الشريحة 73</vt:lpstr>
      <vt:lpstr>الشريحة 74</vt:lpstr>
      <vt:lpstr>الشريحة 75</vt:lpstr>
    </vt:vector>
  </TitlesOfParts>
  <Company>Edku Dreams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Dreams</dc:creator>
  <cp:lastModifiedBy>hums</cp:lastModifiedBy>
  <cp:revision>221</cp:revision>
  <cp:lastPrinted>1601-01-01T00:00:00Z</cp:lastPrinted>
  <dcterms:created xsi:type="dcterms:W3CDTF">2001-12-31T22:16:30Z</dcterms:created>
  <dcterms:modified xsi:type="dcterms:W3CDTF">2014-11-07T13:03:19Z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